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613" r:id="rId2"/>
    <p:sldId id="856" r:id="rId3"/>
    <p:sldId id="857" r:id="rId4"/>
    <p:sldId id="858" r:id="rId5"/>
    <p:sldId id="934" r:id="rId6"/>
    <p:sldId id="935" r:id="rId7"/>
    <p:sldId id="936" r:id="rId8"/>
    <p:sldId id="937" r:id="rId9"/>
    <p:sldId id="938" r:id="rId10"/>
    <p:sldId id="939" r:id="rId11"/>
    <p:sldId id="940" r:id="rId12"/>
    <p:sldId id="941" r:id="rId13"/>
    <p:sldId id="1020" r:id="rId14"/>
    <p:sldId id="944" r:id="rId15"/>
    <p:sldId id="942" r:id="rId16"/>
    <p:sldId id="945" r:id="rId17"/>
    <p:sldId id="1021" r:id="rId18"/>
    <p:sldId id="94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79461C4-4069-4387-BE2B-319C90C39549}">
          <p14:sldIdLst>
            <p14:sldId id="613"/>
            <p14:sldId id="856"/>
            <p14:sldId id="857"/>
            <p14:sldId id="858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1020"/>
            <p14:sldId id="944"/>
            <p14:sldId id="942"/>
            <p14:sldId id="945"/>
            <p14:sldId id="1021"/>
            <p14:sldId id="9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CECE-8AB8-4E16-AB54-82B0AEC0EB5C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E0D64-AB5A-4A28-87CE-E5BEAD012E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3462866" y="2766218"/>
            <a:ext cx="10515600" cy="1325563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eaLnBrk="1" hangingPunct="1"/>
            <a:r>
              <a:rPr lang="zh-CN" altLang="en-US" b="1" dirty="0"/>
              <a:t>任务三</a:t>
            </a:r>
            <a:r>
              <a:rPr lang="en-US" altLang="zh-CN" b="1" dirty="0"/>
              <a:t>     </a:t>
            </a:r>
            <a:r>
              <a:rPr lang="zh-CN" altLang="en-US" b="1" dirty="0"/>
              <a:t>精液稀释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70EB472-67C1-45D1-B60F-A5AD0D82A27A}"/>
              </a:ext>
            </a:extLst>
          </p:cNvPr>
          <p:cNvSpPr txBox="1"/>
          <p:nvPr/>
        </p:nvSpPr>
        <p:spPr>
          <a:xfrm>
            <a:off x="2447925" y="1325880"/>
            <a:ext cx="7089140" cy="11836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30"/>
              </a:spcBef>
            </a:pPr>
            <a:endParaRPr lang="en-US" altLang="zh-CN" sz="2750" spc="4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保护剂</a:t>
            </a:r>
            <a:endParaRPr sz="275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C83CE3B-99C6-4457-9741-2E7E77E991B9}"/>
              </a:ext>
            </a:extLst>
          </p:cNvPr>
          <p:cNvSpPr txBox="1"/>
          <p:nvPr/>
        </p:nvSpPr>
        <p:spPr>
          <a:xfrm>
            <a:off x="680720" y="2123882"/>
            <a:ext cx="10830560" cy="1551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50200"/>
              </a:lnSpc>
              <a:spcBef>
                <a:spcPts val="9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25" dirty="0">
                <a:solidFill>
                  <a:srgbClr val="404040"/>
                </a:solidFill>
                <a:latin typeface="微软雅黑"/>
                <a:cs typeface="微软雅黑"/>
              </a:rPr>
              <a:t>抗菌物质</a:t>
            </a:r>
            <a:r>
              <a:rPr sz="2000" b="1" spc="20" dirty="0">
                <a:solidFill>
                  <a:srgbClr val="404040"/>
                </a:solidFill>
                <a:latin typeface="微软雅黑"/>
                <a:cs typeface="微软雅黑"/>
              </a:rPr>
              <a:t>：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在采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和精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液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处理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过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程中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细菌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过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度繁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殖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不但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影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响精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液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品质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输精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后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也会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使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母畜生 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殖道感染，造成不孕。</a:t>
            </a:r>
            <a:endParaRPr sz="20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常用的抗菌物质有青霉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素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、链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霉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素、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氨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基苯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磺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胺等。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01DD742-1AB4-47E8-A327-628223B6041D}"/>
              </a:ext>
            </a:extLst>
          </p:cNvPr>
          <p:cNvSpPr/>
          <p:nvPr/>
        </p:nvSpPr>
        <p:spPr>
          <a:xfrm>
            <a:off x="3239135" y="3838225"/>
            <a:ext cx="1397698" cy="261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0858657-C8DC-4689-A8A7-089C08688B0E}"/>
              </a:ext>
            </a:extLst>
          </p:cNvPr>
          <p:cNvSpPr/>
          <p:nvPr/>
        </p:nvSpPr>
        <p:spPr>
          <a:xfrm>
            <a:off x="7718425" y="3770376"/>
            <a:ext cx="1433512" cy="249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05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70EB472-67C1-45D1-B60F-A5AD0D82A27A}"/>
              </a:ext>
            </a:extLst>
          </p:cNvPr>
          <p:cNvSpPr txBox="1"/>
          <p:nvPr/>
        </p:nvSpPr>
        <p:spPr>
          <a:xfrm>
            <a:off x="2447925" y="1325880"/>
            <a:ext cx="7089140" cy="11836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30"/>
              </a:spcBef>
            </a:pPr>
            <a:endParaRPr lang="en-US" altLang="zh-CN" sz="2750" spc="4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保护剂</a:t>
            </a:r>
            <a:endParaRPr sz="275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D971D6F-EBB3-4B27-8237-5BD12CBABC03}"/>
              </a:ext>
            </a:extLst>
          </p:cNvPr>
          <p:cNvSpPr txBox="1"/>
          <p:nvPr/>
        </p:nvSpPr>
        <p:spPr>
          <a:xfrm>
            <a:off x="878205" y="2521648"/>
            <a:ext cx="10454640" cy="27724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000" b="1" spc="25" dirty="0">
                <a:solidFill>
                  <a:srgbClr val="404040"/>
                </a:solidFill>
                <a:latin typeface="微软雅黑"/>
                <a:cs typeface="微软雅黑"/>
              </a:rPr>
              <a:t>其他添加剂</a:t>
            </a:r>
            <a:endParaRPr sz="2000">
              <a:latin typeface="微软雅黑"/>
              <a:cs typeface="微软雅黑"/>
            </a:endParaRPr>
          </a:p>
          <a:p>
            <a:pPr marL="355600" marR="14604" indent="-342900">
              <a:lnSpc>
                <a:spcPct val="150200"/>
              </a:lnSpc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激素类：向精液中添加催产</a:t>
            </a:r>
            <a:r>
              <a:rPr sz="2000" spc="85" dirty="0">
                <a:solidFill>
                  <a:srgbClr val="404040"/>
                </a:solidFill>
                <a:latin typeface="微软雅黑"/>
                <a:cs typeface="微软雅黑"/>
              </a:rPr>
              <a:t>素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前列腺素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等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95" dirty="0">
                <a:solidFill>
                  <a:srgbClr val="404040"/>
                </a:solidFill>
                <a:latin typeface="微软雅黑"/>
                <a:cs typeface="微软雅黑"/>
              </a:rPr>
              <a:t>能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促进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母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畜子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宫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和输</a:t>
            </a:r>
            <a:r>
              <a:rPr sz="2000" spc="85" dirty="0">
                <a:solidFill>
                  <a:srgbClr val="404040"/>
                </a:solidFill>
                <a:latin typeface="微软雅黑"/>
                <a:cs typeface="微软雅黑"/>
              </a:rPr>
              <a:t>卵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管的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蠕</a:t>
            </a:r>
            <a:r>
              <a:rPr sz="2000" spc="50" dirty="0">
                <a:solidFill>
                  <a:srgbClr val="404040"/>
                </a:solidFill>
                <a:latin typeface="微软雅黑"/>
                <a:cs typeface="微软雅黑"/>
              </a:rPr>
              <a:t>动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有</a:t>
            </a:r>
            <a:r>
              <a:rPr sz="2000" spc="95" dirty="0">
                <a:solidFill>
                  <a:srgbClr val="404040"/>
                </a:solidFill>
                <a:latin typeface="微软雅黑"/>
                <a:cs typeface="微软雅黑"/>
              </a:rPr>
              <a:t>利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于精 子运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行，提高受胎</a:t>
            </a:r>
            <a:r>
              <a:rPr sz="2000" spc="30" dirty="0">
                <a:solidFill>
                  <a:srgbClr val="404040"/>
                </a:solidFill>
                <a:latin typeface="微软雅黑"/>
                <a:cs typeface="微软雅黑"/>
              </a:rPr>
              <a:t>率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维生素类：某些维生素</a:t>
            </a:r>
            <a:r>
              <a:rPr sz="2000" spc="-60" dirty="0">
                <a:solidFill>
                  <a:srgbClr val="404040"/>
                </a:solidFill>
                <a:latin typeface="微软雅黑"/>
                <a:cs typeface="微软雅黑"/>
              </a:rPr>
              <a:t>如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B1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B2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B12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等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具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有改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进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精子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活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力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提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高受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胎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率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的作</a:t>
            </a:r>
            <a:r>
              <a:rPr sz="2000" spc="-60" dirty="0">
                <a:solidFill>
                  <a:srgbClr val="404040"/>
                </a:solidFill>
                <a:latin typeface="微软雅黑"/>
                <a:cs typeface="微软雅黑"/>
              </a:rPr>
              <a:t>用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 marL="355600" marR="5080" indent="-342900">
              <a:lnSpc>
                <a:spcPct val="150200"/>
              </a:lnSpc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酶类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：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过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氧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化氢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酶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能分解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液中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的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过氧化</a:t>
            </a:r>
            <a:r>
              <a:rPr sz="2000" spc="-70" dirty="0">
                <a:solidFill>
                  <a:srgbClr val="404040"/>
                </a:solidFill>
                <a:latin typeface="微软雅黑"/>
                <a:cs typeface="微软雅黑"/>
              </a:rPr>
              <a:t>氢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，提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高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精子</a:t>
            </a:r>
            <a:r>
              <a:rPr sz="2000" spc="-60" dirty="0">
                <a:solidFill>
                  <a:srgbClr val="404040"/>
                </a:solidFill>
                <a:latin typeface="微软雅黑"/>
                <a:cs typeface="微软雅黑"/>
              </a:rPr>
              <a:t>活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力</a:t>
            </a:r>
            <a:r>
              <a:rPr sz="2000" spc="5" dirty="0">
                <a:solidFill>
                  <a:srgbClr val="404040"/>
                </a:solidFill>
                <a:latin typeface="微软雅黑"/>
                <a:cs typeface="微软雅黑"/>
              </a:rPr>
              <a:t>；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β—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淀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粉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酶能促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进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精子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获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能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  提高受胎率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等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6641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pc="-5" dirty="0"/>
              <a:t> 稀释液的种类和配制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AE4283-72B7-44F8-AAE7-B50522CA9DAA}"/>
              </a:ext>
            </a:extLst>
          </p:cNvPr>
          <p:cNvSpPr/>
          <p:nvPr/>
        </p:nvSpPr>
        <p:spPr>
          <a:xfrm>
            <a:off x="968644" y="1909571"/>
            <a:ext cx="10515600" cy="327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①现用稀释液。采精后经稀释处理马上输精用,此类稀释液配方简单,只有一种或两种等渗液,如生理盐水、蔗糖,不能进行保存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②低温保存稀释液。用于精液低温保存的稀释液,必须加入卵黄等抗冷休克的一类物质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③常温保存稀释液。是用于精液常温保存的稀释液,以糖类和弱酸盐为主体,pH偏低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④冷冻保存稀释液。适于精液的冷冻保存,该稀释液以卵黄、甘油为主体,具有抗冻的特点。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生产中选用何种稀释液,应根据不同用途、不同家畜进行综合判定。家畜种类不同,所用稀释液不同;精液的保存方式不同,稀释液不同。应选择来源广、成本低、效果好、配制容易的稀释液。</a:t>
            </a:r>
          </a:p>
        </p:txBody>
      </p:sp>
    </p:spTree>
    <p:extLst>
      <p:ext uri="{BB962C8B-B14F-4D97-AF65-F5344CB8AC3E}">
        <p14:creationId xmlns:p14="http://schemas.microsoft.com/office/powerpoint/2010/main" val="29998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pc="-5" dirty="0"/>
              <a:t> 稀释液的种类和配制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AE4283-72B7-44F8-AAE7-B50522CA9DAA}"/>
              </a:ext>
            </a:extLst>
          </p:cNvPr>
          <p:cNvSpPr/>
          <p:nvPr/>
        </p:nvSpPr>
        <p:spPr>
          <a:xfrm>
            <a:off x="968644" y="1909571"/>
            <a:ext cx="10515600" cy="420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(2)</a:t>
            </a:r>
            <a:r>
              <a:rPr lang="zh-CN" altLang="en-US" sz="2000" dirty="0"/>
              <a:t>稀释液的配制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配制稀释液时应注意以下几个问题：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①稀释液应现用现配</a:t>
            </a:r>
            <a:r>
              <a:rPr lang="en-US" altLang="zh-CN" sz="2000" dirty="0"/>
              <a:t>,</a:t>
            </a:r>
            <a:r>
              <a:rPr lang="zh-CN" altLang="en-US" sz="2000" dirty="0"/>
              <a:t>如配制后确需贮存的</a:t>
            </a:r>
            <a:r>
              <a:rPr lang="en-US" altLang="zh-CN" sz="2000" dirty="0"/>
              <a:t>,</a:t>
            </a:r>
            <a:r>
              <a:rPr lang="zh-CN" altLang="en-US" sz="2000" dirty="0"/>
              <a:t>经消毒、密封后放入冰箱中最多能保存</a:t>
            </a:r>
            <a:r>
              <a:rPr lang="en-US" altLang="zh-CN" sz="2000" dirty="0"/>
              <a:t>2~3d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②</a:t>
            </a:r>
            <a:r>
              <a:rPr lang="zh-CN" altLang="en-US" sz="2000" dirty="0"/>
              <a:t>配制稀释液的器具</a:t>
            </a:r>
            <a:r>
              <a:rPr lang="en-US" altLang="zh-CN" sz="2000" dirty="0"/>
              <a:t>,</a:t>
            </a:r>
            <a:r>
              <a:rPr lang="zh-CN" altLang="en-US" sz="2000" dirty="0"/>
              <a:t>用前必须洗净并严格消毒</a:t>
            </a:r>
            <a:r>
              <a:rPr lang="en-US" altLang="zh-CN" sz="2000" dirty="0"/>
              <a:t>,</a:t>
            </a:r>
            <a:r>
              <a:rPr lang="zh-CN" altLang="en-US" sz="2000" dirty="0"/>
              <a:t>用稀释液冲洗后才能使用。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③配制稀释液的蒸馏水要新鲜</a:t>
            </a:r>
            <a:r>
              <a:rPr lang="en-US" altLang="zh-CN" sz="2000" dirty="0"/>
              <a:t>,</a:t>
            </a:r>
            <a:r>
              <a:rPr lang="zh-CN" altLang="en-US" sz="2000" dirty="0"/>
              <a:t>最好现用现配制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④所用药品要纯净</a:t>
            </a:r>
            <a:r>
              <a:rPr lang="en-US" altLang="zh-CN" sz="2000" dirty="0"/>
              <a:t>,</a:t>
            </a:r>
            <a:r>
              <a:rPr lang="zh-CN" altLang="en-US" sz="2000" dirty="0"/>
              <a:t>一般使用化学纯制剂、药品称量要准确</a:t>
            </a:r>
            <a:r>
              <a:rPr lang="en-US" altLang="zh-CN" sz="2000" dirty="0"/>
              <a:t>,</a:t>
            </a:r>
            <a:r>
              <a:rPr lang="zh-CN" altLang="en-US" sz="2000" dirty="0"/>
              <a:t>经溶解、过滤、消毒后方能使用。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⑤卵黄要取自新鲜鸡蛋</a:t>
            </a:r>
            <a:r>
              <a:rPr lang="en-US" altLang="zh-CN" sz="2000" dirty="0"/>
              <a:t>,</a:t>
            </a:r>
            <a:r>
              <a:rPr lang="zh-CN" altLang="en-US" sz="2000" dirty="0"/>
              <a:t>抽取时尽量不要混入蛋清</a:t>
            </a:r>
            <a:r>
              <a:rPr lang="en-US" altLang="zh-CN" sz="2000" dirty="0"/>
              <a:t>,</a:t>
            </a:r>
            <a:r>
              <a:rPr lang="zh-CN" altLang="en-US" sz="2000" dirty="0"/>
              <a:t>待稀释液消毒冷却后加人。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⑥奶粉的颗粒比较大</a:t>
            </a:r>
            <a:r>
              <a:rPr lang="en-US" altLang="zh-CN" sz="2000" dirty="0"/>
              <a:t>,</a:t>
            </a:r>
            <a:r>
              <a:rPr lang="zh-CN" altLang="en-US" sz="2000" dirty="0"/>
              <a:t>溶解时先用等量蒸馏水调成糊状</a:t>
            </a:r>
            <a:r>
              <a:rPr lang="en-US" altLang="zh-CN" sz="2000" dirty="0"/>
              <a:t>,</a:t>
            </a:r>
            <a:r>
              <a:rPr lang="zh-CN" altLang="en-US" sz="2000" dirty="0"/>
              <a:t>然后加蒸馏水至要量</a:t>
            </a:r>
            <a:r>
              <a:rPr lang="en-US" altLang="zh-CN" sz="2000" dirty="0"/>
              <a:t>,</a:t>
            </a:r>
            <a:r>
              <a:rPr lang="zh-CN" altLang="en-US" sz="2000" dirty="0"/>
              <a:t>用脱脂纱布过滤后放入</a:t>
            </a:r>
            <a:r>
              <a:rPr lang="en-US" altLang="zh-CN" sz="2000" dirty="0"/>
              <a:t>90~95℃</a:t>
            </a:r>
            <a:r>
              <a:rPr lang="zh-CN" altLang="en-US" sz="2000" dirty="0"/>
              <a:t>的水浴中消毒</a:t>
            </a:r>
            <a:r>
              <a:rPr lang="en-US" altLang="zh-CN" sz="2000" dirty="0"/>
              <a:t>10min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5547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pc="-5" dirty="0"/>
              <a:t> 稀释方法与稀释倍数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7C08C3-E2D3-4CAA-92F4-BFD1AAF41D80}"/>
              </a:ext>
            </a:extLst>
          </p:cNvPr>
          <p:cNvSpPr txBox="1"/>
          <p:nvPr/>
        </p:nvSpPr>
        <p:spPr>
          <a:xfrm>
            <a:off x="2786018" y="2702972"/>
            <a:ext cx="4832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称重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823415B-6CF5-4996-B061-487805E41450}"/>
              </a:ext>
            </a:extLst>
          </p:cNvPr>
          <p:cNvSpPr txBox="1"/>
          <p:nvPr/>
        </p:nvSpPr>
        <p:spPr>
          <a:xfrm>
            <a:off x="5196096" y="2700559"/>
            <a:ext cx="9410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镜检活力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E5AB693-2F18-4779-B4E5-CAC303216113}"/>
              </a:ext>
            </a:extLst>
          </p:cNvPr>
          <p:cNvSpPr txBox="1"/>
          <p:nvPr/>
        </p:nvSpPr>
        <p:spPr>
          <a:xfrm>
            <a:off x="8007623" y="2678334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软雅黑"/>
                <a:cs typeface="微软雅黑"/>
              </a:rPr>
              <a:t>同温处理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EB9C754-A5A8-462B-B146-B7D6F1243F6C}"/>
              </a:ext>
            </a:extLst>
          </p:cNvPr>
          <p:cNvSpPr txBox="1"/>
          <p:nvPr/>
        </p:nvSpPr>
        <p:spPr>
          <a:xfrm>
            <a:off x="8112271" y="3900963"/>
            <a:ext cx="4832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稀释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9278E535-2382-4C09-A650-EFD3C45EFAB6}"/>
              </a:ext>
            </a:extLst>
          </p:cNvPr>
          <p:cNvSpPr txBox="1"/>
          <p:nvPr/>
        </p:nvSpPr>
        <p:spPr>
          <a:xfrm>
            <a:off x="5459368" y="3927887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软雅黑"/>
                <a:cs typeface="微软雅黑"/>
              </a:rPr>
              <a:t>静置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130BDBB-71AD-4D57-B1FF-0B4E5864CA3D}"/>
              </a:ext>
            </a:extLst>
          </p:cNvPr>
          <p:cNvSpPr txBox="1"/>
          <p:nvPr/>
        </p:nvSpPr>
        <p:spPr>
          <a:xfrm>
            <a:off x="3185687" y="3927887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软雅黑"/>
                <a:cs typeface="微软雅黑"/>
              </a:rPr>
              <a:t>分装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AE748CE-E5CB-46A4-AB3D-4B264107DFC8}"/>
              </a:ext>
            </a:extLst>
          </p:cNvPr>
          <p:cNvSpPr/>
          <p:nvPr/>
        </p:nvSpPr>
        <p:spPr>
          <a:xfrm>
            <a:off x="3536842" y="2688431"/>
            <a:ext cx="1323975" cy="352425"/>
          </a:xfrm>
          <a:custGeom>
            <a:avLst/>
            <a:gdLst/>
            <a:ahLst/>
            <a:cxnLst/>
            <a:rect l="l" t="t" r="r" b="b"/>
            <a:pathLst>
              <a:path w="1323975" h="352425">
                <a:moveTo>
                  <a:pt x="1147826" y="0"/>
                </a:moveTo>
                <a:lnTo>
                  <a:pt x="1147826" y="88137"/>
                </a:lnTo>
                <a:lnTo>
                  <a:pt x="0" y="88137"/>
                </a:lnTo>
                <a:lnTo>
                  <a:pt x="0" y="264287"/>
                </a:lnTo>
                <a:lnTo>
                  <a:pt x="1147826" y="264287"/>
                </a:lnTo>
                <a:lnTo>
                  <a:pt x="1147826" y="352425"/>
                </a:lnTo>
                <a:lnTo>
                  <a:pt x="1323975" y="176275"/>
                </a:lnTo>
                <a:lnTo>
                  <a:pt x="114782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D1B5B2F1-5CCD-468D-9320-3A1E25E0F31A}"/>
              </a:ext>
            </a:extLst>
          </p:cNvPr>
          <p:cNvSpPr/>
          <p:nvPr/>
        </p:nvSpPr>
        <p:spPr>
          <a:xfrm>
            <a:off x="6794392" y="2669381"/>
            <a:ext cx="1076325" cy="333375"/>
          </a:xfrm>
          <a:custGeom>
            <a:avLst/>
            <a:gdLst/>
            <a:ahLst/>
            <a:cxnLst/>
            <a:rect l="l" t="t" r="r" b="b"/>
            <a:pathLst>
              <a:path w="1076325" h="333375">
                <a:moveTo>
                  <a:pt x="909701" y="0"/>
                </a:moveTo>
                <a:lnTo>
                  <a:pt x="909701" y="83312"/>
                </a:lnTo>
                <a:lnTo>
                  <a:pt x="0" y="83312"/>
                </a:lnTo>
                <a:lnTo>
                  <a:pt x="0" y="250062"/>
                </a:lnTo>
                <a:lnTo>
                  <a:pt x="909701" y="250062"/>
                </a:lnTo>
                <a:lnTo>
                  <a:pt x="909701" y="333375"/>
                </a:lnTo>
                <a:lnTo>
                  <a:pt x="1076325" y="166750"/>
                </a:lnTo>
                <a:lnTo>
                  <a:pt x="90970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7DCAA47A-CD30-4ACE-A53E-D097C0E5D1C6}"/>
              </a:ext>
            </a:extLst>
          </p:cNvPr>
          <p:cNvSpPr/>
          <p:nvPr/>
        </p:nvSpPr>
        <p:spPr>
          <a:xfrm>
            <a:off x="8175517" y="3098006"/>
            <a:ext cx="361950" cy="704850"/>
          </a:xfrm>
          <a:custGeom>
            <a:avLst/>
            <a:gdLst/>
            <a:ahLst/>
            <a:cxnLst/>
            <a:rect l="l" t="t" r="r" b="b"/>
            <a:pathLst>
              <a:path w="361950" h="704850">
                <a:moveTo>
                  <a:pt x="361950" y="523875"/>
                </a:moveTo>
                <a:lnTo>
                  <a:pt x="0" y="523875"/>
                </a:lnTo>
                <a:lnTo>
                  <a:pt x="180975" y="704850"/>
                </a:lnTo>
                <a:lnTo>
                  <a:pt x="361950" y="523875"/>
                </a:lnTo>
                <a:close/>
              </a:path>
              <a:path w="361950" h="704850">
                <a:moveTo>
                  <a:pt x="271525" y="0"/>
                </a:moveTo>
                <a:lnTo>
                  <a:pt x="90550" y="0"/>
                </a:lnTo>
                <a:lnTo>
                  <a:pt x="90550" y="523875"/>
                </a:lnTo>
                <a:lnTo>
                  <a:pt x="271525" y="523875"/>
                </a:lnTo>
                <a:lnTo>
                  <a:pt x="27152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64ACC56B-D3E2-4E93-86AD-D810331E0B5E}"/>
              </a:ext>
            </a:extLst>
          </p:cNvPr>
          <p:cNvSpPr/>
          <p:nvPr/>
        </p:nvSpPr>
        <p:spPr>
          <a:xfrm>
            <a:off x="6432442" y="3869531"/>
            <a:ext cx="1400175" cy="371475"/>
          </a:xfrm>
          <a:custGeom>
            <a:avLst/>
            <a:gdLst/>
            <a:ahLst/>
            <a:cxnLst/>
            <a:rect l="l" t="t" r="r" b="b"/>
            <a:pathLst>
              <a:path w="1400175" h="371475">
                <a:moveTo>
                  <a:pt x="185800" y="0"/>
                </a:moveTo>
                <a:lnTo>
                  <a:pt x="0" y="185800"/>
                </a:lnTo>
                <a:lnTo>
                  <a:pt x="185800" y="371475"/>
                </a:lnTo>
                <a:lnTo>
                  <a:pt x="185800" y="288798"/>
                </a:lnTo>
                <a:lnTo>
                  <a:pt x="1400175" y="288798"/>
                </a:lnTo>
                <a:lnTo>
                  <a:pt x="1400175" y="82676"/>
                </a:lnTo>
                <a:lnTo>
                  <a:pt x="185800" y="82676"/>
                </a:lnTo>
                <a:lnTo>
                  <a:pt x="1858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97737288-8B1E-4B64-8F6F-611CE269F0D6}"/>
              </a:ext>
            </a:extLst>
          </p:cNvPr>
          <p:cNvSpPr/>
          <p:nvPr/>
        </p:nvSpPr>
        <p:spPr>
          <a:xfrm>
            <a:off x="3879742" y="3926681"/>
            <a:ext cx="1219200" cy="342900"/>
          </a:xfrm>
          <a:custGeom>
            <a:avLst/>
            <a:gdLst/>
            <a:ahLst/>
            <a:cxnLst/>
            <a:rect l="l" t="t" r="r" b="b"/>
            <a:pathLst>
              <a:path w="1219200" h="342900">
                <a:moveTo>
                  <a:pt x="171450" y="0"/>
                </a:moveTo>
                <a:lnTo>
                  <a:pt x="0" y="171450"/>
                </a:lnTo>
                <a:lnTo>
                  <a:pt x="171450" y="342900"/>
                </a:lnTo>
                <a:lnTo>
                  <a:pt x="171450" y="257175"/>
                </a:lnTo>
                <a:lnTo>
                  <a:pt x="1219200" y="257175"/>
                </a:lnTo>
                <a:lnTo>
                  <a:pt x="1219200" y="85725"/>
                </a:lnTo>
                <a:lnTo>
                  <a:pt x="171450" y="85725"/>
                </a:lnTo>
                <a:lnTo>
                  <a:pt x="17145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3CE9AA06-52BB-45B2-BE4E-22B3CD7ACBB3}"/>
              </a:ext>
            </a:extLst>
          </p:cNvPr>
          <p:cNvSpPr/>
          <p:nvPr/>
        </p:nvSpPr>
        <p:spPr>
          <a:xfrm>
            <a:off x="7042042" y="4307679"/>
            <a:ext cx="260985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62AE45CE-256C-4D74-94D0-3C2A07553F77}"/>
              </a:ext>
            </a:extLst>
          </p:cNvPr>
          <p:cNvSpPr/>
          <p:nvPr/>
        </p:nvSpPr>
        <p:spPr>
          <a:xfrm>
            <a:off x="7037343" y="4302918"/>
            <a:ext cx="2619375" cy="1838325"/>
          </a:xfrm>
          <a:custGeom>
            <a:avLst/>
            <a:gdLst/>
            <a:ahLst/>
            <a:cxnLst/>
            <a:rect l="l" t="t" r="r" b="b"/>
            <a:pathLst>
              <a:path w="2619375" h="1838325">
                <a:moveTo>
                  <a:pt x="0" y="1838325"/>
                </a:moveTo>
                <a:lnTo>
                  <a:pt x="2619375" y="1838325"/>
                </a:lnTo>
                <a:lnTo>
                  <a:pt x="2619375" y="0"/>
                </a:lnTo>
                <a:lnTo>
                  <a:pt x="0" y="0"/>
                </a:lnTo>
                <a:lnTo>
                  <a:pt x="0" y="1838325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78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pc="-5" dirty="0"/>
              <a:t> 稀释方法与稀释倍数</a:t>
            </a:r>
            <a:endParaRPr lang="en-US" altLang="zh-CN" spc="-5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b="1" spc="-5" dirty="0">
                <a:latin typeface="+mn-ea"/>
                <a:ea typeface="+mn-ea"/>
              </a:rPr>
              <a:t>   </a:t>
            </a:r>
            <a:r>
              <a:rPr lang="zh-CN" altLang="en-US" spc="-5" dirty="0">
                <a:latin typeface="+mn-ea"/>
                <a:ea typeface="+mn-ea"/>
              </a:rPr>
              <a:t>（</a:t>
            </a:r>
            <a:r>
              <a:rPr lang="en-US" altLang="zh-CN" spc="-5" dirty="0">
                <a:latin typeface="+mn-ea"/>
                <a:ea typeface="+mn-ea"/>
              </a:rPr>
              <a:t>1</a:t>
            </a:r>
            <a:r>
              <a:rPr lang="zh-CN" altLang="en-US" spc="-5" dirty="0">
                <a:latin typeface="+mn-ea"/>
                <a:ea typeface="+mn-ea"/>
              </a:rPr>
              <a:t>）精液的稀释方法</a:t>
            </a:r>
            <a:endParaRPr lang="en-US" altLang="zh-CN" spc="-5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zh-CN" altLang="en-US" spc="-5" dirty="0">
                <a:latin typeface="+mn-ea"/>
                <a:ea typeface="+mn-ea"/>
              </a:rPr>
              <a:t> 采精后立即将精液置于</a:t>
            </a:r>
            <a:r>
              <a:rPr lang="en-US" altLang="zh-CN" spc="-5" dirty="0">
                <a:latin typeface="+mn-ea"/>
                <a:ea typeface="+mn-ea"/>
              </a:rPr>
              <a:t>30</a:t>
            </a:r>
            <a:r>
              <a:rPr lang="zh-CN" altLang="en-US" spc="-5" dirty="0">
                <a:latin typeface="+mn-ea"/>
                <a:ea typeface="+mn-ea"/>
              </a:rPr>
              <a:t>℃的保温瓶中，以防温度的变化。</a:t>
            </a:r>
            <a:endParaRPr lang="en-US" altLang="zh-CN" spc="-5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zh-CN" altLang="en-US" spc="-5" dirty="0">
                <a:latin typeface="+mn-ea"/>
                <a:ea typeface="+mn-ea"/>
              </a:rPr>
              <a:t> 稀释前将精液和稀释液同时放在</a:t>
            </a:r>
            <a:r>
              <a:rPr lang="en-US" altLang="zh-CN" spc="-5" dirty="0">
                <a:latin typeface="+mn-ea"/>
                <a:ea typeface="+mn-ea"/>
              </a:rPr>
              <a:t>30</a:t>
            </a:r>
            <a:r>
              <a:rPr lang="zh-CN" altLang="en-US" spc="-5" dirty="0">
                <a:latin typeface="+mn-ea"/>
                <a:ea typeface="+mn-ea"/>
              </a:rPr>
              <a:t>℃的水浴锅内，稀释时把稀释液沿着精液容器的壁慢慢加入精液中，便加入边搅拌。</a:t>
            </a:r>
            <a:endParaRPr lang="en-US" altLang="zh-CN" spc="-5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zh-CN" altLang="en-US" spc="-5" dirty="0">
                <a:latin typeface="+mn-ea"/>
                <a:ea typeface="+mn-ea"/>
              </a:rPr>
              <a:t>  如需高倍稀释，应先做</a:t>
            </a:r>
            <a:r>
              <a:rPr lang="en-US" altLang="zh-CN" spc="-5" dirty="0">
                <a:latin typeface="+mn-ea"/>
                <a:ea typeface="+mn-ea"/>
              </a:rPr>
              <a:t>3-5</a:t>
            </a:r>
            <a:r>
              <a:rPr lang="zh-CN" altLang="en-US" spc="-5" dirty="0">
                <a:latin typeface="+mn-ea"/>
                <a:ea typeface="+mn-ea"/>
              </a:rPr>
              <a:t>倍的低倍稀释，然后再高倍稀释，以防稀释打击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636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pc="-5" dirty="0"/>
              <a:t> 稀释方法与稀释倍数</a:t>
            </a:r>
            <a:endParaRPr lang="en-US" altLang="zh-CN" spc="-5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b="1" spc="-5" dirty="0">
                <a:latin typeface="+mn-ea"/>
                <a:ea typeface="+mn-ea"/>
              </a:rPr>
              <a:t>   </a:t>
            </a:r>
            <a:r>
              <a:rPr lang="zh-CN" altLang="en-US" spc="-5" dirty="0">
                <a:latin typeface="+mn-ea"/>
                <a:ea typeface="+mn-ea"/>
              </a:rPr>
              <a:t>（</a:t>
            </a:r>
            <a:r>
              <a:rPr lang="en-US" altLang="zh-CN" spc="-5" dirty="0">
                <a:latin typeface="+mn-ea"/>
                <a:ea typeface="+mn-ea"/>
              </a:rPr>
              <a:t>2</a:t>
            </a:r>
            <a:r>
              <a:rPr lang="zh-CN" altLang="en-US" spc="-5" dirty="0">
                <a:latin typeface="+mn-ea"/>
                <a:ea typeface="+mn-ea"/>
              </a:rPr>
              <a:t>）精液的稀释倍数</a:t>
            </a:r>
            <a:endParaRPr lang="en-US" altLang="zh-CN" spc="-5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zh-CN" altLang="en-US" spc="-5" dirty="0">
                <a:latin typeface="+mn-ea"/>
                <a:ea typeface="+mn-ea"/>
              </a:rPr>
              <a:t>  精液的稀释倍数过大，对精子存活不利且严重影响受胎率；</a:t>
            </a:r>
            <a:endParaRPr lang="en-US" altLang="zh-CN" spc="-5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zh-CN" altLang="en-US" spc="-5" dirty="0">
                <a:latin typeface="+mn-ea"/>
                <a:ea typeface="+mn-ea"/>
              </a:rPr>
              <a:t>  稀释倍数过小，不能充分发挥精液的利用率</a:t>
            </a:r>
            <a:endParaRPr lang="en-US" altLang="zh-CN" spc="-5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zh-CN" altLang="en-US" spc="-5" dirty="0">
                <a:latin typeface="+mn-ea"/>
                <a:ea typeface="+mn-ea"/>
              </a:rPr>
              <a:t>  精液的稀释倍数应根据母畜每次受精所需的有效精子数、稀释液的种类、受配母畜数量等确定。</a:t>
            </a:r>
            <a:endParaRPr lang="en-US" altLang="zh-CN" spc="-5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705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pc="-5" dirty="0"/>
              <a:t> 稀释方法与稀释倍数</a:t>
            </a:r>
            <a:endParaRPr lang="en-US" altLang="zh-CN" spc="-5" dirty="0"/>
          </a:p>
          <a:p>
            <a:pPr marL="0" inden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b="1" spc="-5" dirty="0">
                <a:latin typeface="+mn-ea"/>
                <a:ea typeface="+mn-ea"/>
              </a:rPr>
              <a:t>   </a:t>
            </a:r>
            <a:r>
              <a:rPr lang="zh-CN" altLang="en-US" spc="-5" dirty="0">
                <a:latin typeface="+mn-ea"/>
                <a:ea typeface="+mn-ea"/>
              </a:rPr>
              <a:t>（</a:t>
            </a:r>
            <a:r>
              <a:rPr lang="en-US" altLang="zh-CN" spc="-5" dirty="0">
                <a:latin typeface="+mn-ea"/>
                <a:ea typeface="+mn-ea"/>
              </a:rPr>
              <a:t>2</a:t>
            </a:r>
            <a:r>
              <a:rPr lang="zh-CN" altLang="en-US" spc="-5" dirty="0">
                <a:latin typeface="+mn-ea"/>
                <a:ea typeface="+mn-ea"/>
              </a:rPr>
              <a:t>）精液的稀释倍数</a:t>
            </a:r>
            <a:endParaRPr lang="en-US" altLang="zh-CN" spc="-5" dirty="0"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835754-2214-4A7E-85B3-B348477C1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6878" r="33700" b="17996"/>
          <a:stretch/>
        </p:blipFill>
        <p:spPr>
          <a:xfrm rot="16200000">
            <a:off x="4227713" y="111733"/>
            <a:ext cx="2952367" cy="83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9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4D9B0A-4C2C-457C-8FFA-D1C2F9AF2E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2859" y="2303081"/>
            <a:ext cx="182816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精液稀释的目的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8A76B5F-95B7-426E-BF29-6477FDB82C7C}"/>
              </a:ext>
            </a:extLst>
          </p:cNvPr>
          <p:cNvSpPr/>
          <p:nvPr/>
        </p:nvSpPr>
        <p:spPr>
          <a:xfrm>
            <a:off x="4943475" y="2476500"/>
            <a:ext cx="361950" cy="2667000"/>
          </a:xfrm>
          <a:custGeom>
            <a:avLst/>
            <a:gdLst/>
            <a:ahLst/>
            <a:cxnLst/>
            <a:rect l="l" t="t" r="r" b="b"/>
            <a:pathLst>
              <a:path w="361950" h="2667000">
                <a:moveTo>
                  <a:pt x="361950" y="2667000"/>
                </a:moveTo>
                <a:lnTo>
                  <a:pt x="291506" y="2664636"/>
                </a:lnTo>
                <a:lnTo>
                  <a:pt x="233981" y="2658189"/>
                </a:lnTo>
                <a:lnTo>
                  <a:pt x="195197" y="2648622"/>
                </a:lnTo>
                <a:lnTo>
                  <a:pt x="180975" y="2636901"/>
                </a:lnTo>
                <a:lnTo>
                  <a:pt x="180975" y="1363599"/>
                </a:lnTo>
                <a:lnTo>
                  <a:pt x="166752" y="1351877"/>
                </a:lnTo>
                <a:lnTo>
                  <a:pt x="127968" y="1342310"/>
                </a:lnTo>
                <a:lnTo>
                  <a:pt x="70443" y="1335863"/>
                </a:lnTo>
                <a:lnTo>
                  <a:pt x="0" y="1333500"/>
                </a:lnTo>
                <a:lnTo>
                  <a:pt x="70443" y="1331136"/>
                </a:lnTo>
                <a:lnTo>
                  <a:pt x="127968" y="1324689"/>
                </a:lnTo>
                <a:lnTo>
                  <a:pt x="166752" y="1315122"/>
                </a:lnTo>
                <a:lnTo>
                  <a:pt x="180975" y="1303401"/>
                </a:lnTo>
                <a:lnTo>
                  <a:pt x="180975" y="30099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E1A2378-0FFC-49EC-91F7-B4D3B9D06496}"/>
              </a:ext>
            </a:extLst>
          </p:cNvPr>
          <p:cNvSpPr txBox="1"/>
          <p:nvPr/>
        </p:nvSpPr>
        <p:spPr>
          <a:xfrm>
            <a:off x="3128391" y="3201352"/>
            <a:ext cx="5332730" cy="2108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86660">
              <a:lnSpc>
                <a:spcPct val="100000"/>
              </a:lnSpc>
              <a:spcBef>
                <a:spcPts val="125"/>
              </a:spcBef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稀释液的主要成分及作用</a:t>
            </a:r>
            <a:endParaRPr sz="2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25" dirty="0">
                <a:solidFill>
                  <a:srgbClr val="6FAC46"/>
                </a:solidFill>
                <a:latin typeface="微软雅黑"/>
                <a:cs typeface="微软雅黑"/>
              </a:rPr>
              <a:t>精液的稀释</a:t>
            </a:r>
            <a:endParaRPr sz="2000">
              <a:latin typeface="微软雅黑"/>
              <a:cs typeface="微软雅黑"/>
            </a:endParaRPr>
          </a:p>
          <a:p>
            <a:pPr marL="2505710">
              <a:lnSpc>
                <a:spcPct val="100000"/>
              </a:lnSpc>
              <a:spcBef>
                <a:spcPts val="755"/>
              </a:spcBef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稀释液的配制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imes New Roman"/>
              <a:cs typeface="Times New Roman"/>
            </a:endParaRPr>
          </a:p>
          <a:p>
            <a:pPr marL="2486660">
              <a:lnSpc>
                <a:spcPct val="100000"/>
              </a:lnSpc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精液的稀释</a:t>
            </a:r>
            <a:endParaRPr sz="200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8214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4DF6B92-4E67-4439-B9C5-14F391EF1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0595" y="3340036"/>
            <a:ext cx="8703945" cy="941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0"/>
              </a:spcBef>
            </a:pP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精液稀释是采精及精液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品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质检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查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后，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向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精液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中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添加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的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适合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子体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外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存活</a:t>
            </a:r>
            <a:r>
              <a:rPr sz="2000" i="0" u="none" spc="-50" dirty="0">
                <a:solidFill>
                  <a:srgbClr val="404040"/>
                </a:solidFill>
                <a:latin typeface="微软雅黑"/>
                <a:cs typeface="微软雅黑"/>
              </a:rPr>
              <a:t>并</a:t>
            </a:r>
            <a:r>
              <a:rPr sz="2000" i="0" u="none" spc="20" dirty="0">
                <a:solidFill>
                  <a:srgbClr val="404040"/>
                </a:solidFill>
                <a:latin typeface="微软雅黑"/>
                <a:cs typeface="微软雅黑"/>
              </a:rPr>
              <a:t>保持 </a:t>
            </a:r>
            <a:r>
              <a:rPr sz="2000" i="0" u="none" spc="25" dirty="0">
                <a:solidFill>
                  <a:srgbClr val="404040"/>
                </a:solidFill>
                <a:latin typeface="微软雅黑"/>
                <a:cs typeface="微软雅黑"/>
              </a:rPr>
              <a:t>受精能力的液体。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E4BCA4C-C1A1-4117-9705-969227DF10A8}"/>
              </a:ext>
            </a:extLst>
          </p:cNvPr>
          <p:cNvSpPr/>
          <p:nvPr/>
        </p:nvSpPr>
        <p:spPr>
          <a:xfrm>
            <a:off x="1381125" y="2371725"/>
            <a:ext cx="9429750" cy="2952750"/>
          </a:xfrm>
          <a:custGeom>
            <a:avLst/>
            <a:gdLst/>
            <a:ahLst/>
            <a:cxnLst/>
            <a:rect l="l" t="t" r="r" b="b"/>
            <a:pathLst>
              <a:path w="9429750" h="2952750">
                <a:moveTo>
                  <a:pt x="0" y="492125"/>
                </a:moveTo>
                <a:lnTo>
                  <a:pt x="2252" y="444732"/>
                </a:lnTo>
                <a:lnTo>
                  <a:pt x="8874" y="398613"/>
                </a:lnTo>
                <a:lnTo>
                  <a:pt x="19657" y="353975"/>
                </a:lnTo>
                <a:lnTo>
                  <a:pt x="34396" y="311023"/>
                </a:lnTo>
                <a:lnTo>
                  <a:pt x="52885" y="269964"/>
                </a:lnTo>
                <a:lnTo>
                  <a:pt x="74917" y="231005"/>
                </a:lnTo>
                <a:lnTo>
                  <a:pt x="100286" y="194351"/>
                </a:lnTo>
                <a:lnTo>
                  <a:pt x="128785" y="160209"/>
                </a:lnTo>
                <a:lnTo>
                  <a:pt x="160209" y="128785"/>
                </a:lnTo>
                <a:lnTo>
                  <a:pt x="194351" y="100286"/>
                </a:lnTo>
                <a:lnTo>
                  <a:pt x="231005" y="74917"/>
                </a:lnTo>
                <a:lnTo>
                  <a:pt x="269964" y="52885"/>
                </a:lnTo>
                <a:lnTo>
                  <a:pt x="311023" y="34396"/>
                </a:lnTo>
                <a:lnTo>
                  <a:pt x="353975" y="19657"/>
                </a:lnTo>
                <a:lnTo>
                  <a:pt x="398613" y="8874"/>
                </a:lnTo>
                <a:lnTo>
                  <a:pt x="444732" y="2252"/>
                </a:lnTo>
                <a:lnTo>
                  <a:pt x="492125" y="0"/>
                </a:lnTo>
                <a:lnTo>
                  <a:pt x="8937625" y="0"/>
                </a:lnTo>
                <a:lnTo>
                  <a:pt x="8985017" y="2252"/>
                </a:lnTo>
                <a:lnTo>
                  <a:pt x="9031136" y="8874"/>
                </a:lnTo>
                <a:lnTo>
                  <a:pt x="9075774" y="19657"/>
                </a:lnTo>
                <a:lnTo>
                  <a:pt x="9118726" y="34396"/>
                </a:lnTo>
                <a:lnTo>
                  <a:pt x="9159785" y="52885"/>
                </a:lnTo>
                <a:lnTo>
                  <a:pt x="9198744" y="74917"/>
                </a:lnTo>
                <a:lnTo>
                  <a:pt x="9235398" y="100286"/>
                </a:lnTo>
                <a:lnTo>
                  <a:pt x="9269540" y="128785"/>
                </a:lnTo>
                <a:lnTo>
                  <a:pt x="9300964" y="160209"/>
                </a:lnTo>
                <a:lnTo>
                  <a:pt x="9329463" y="194351"/>
                </a:lnTo>
                <a:lnTo>
                  <a:pt x="9354832" y="231005"/>
                </a:lnTo>
                <a:lnTo>
                  <a:pt x="9376864" y="269964"/>
                </a:lnTo>
                <a:lnTo>
                  <a:pt x="9395353" y="311023"/>
                </a:lnTo>
                <a:lnTo>
                  <a:pt x="9410092" y="353975"/>
                </a:lnTo>
                <a:lnTo>
                  <a:pt x="9420875" y="398613"/>
                </a:lnTo>
                <a:lnTo>
                  <a:pt x="9427497" y="444732"/>
                </a:lnTo>
                <a:lnTo>
                  <a:pt x="9429750" y="492125"/>
                </a:lnTo>
                <a:lnTo>
                  <a:pt x="9429750" y="2460625"/>
                </a:lnTo>
                <a:lnTo>
                  <a:pt x="9427497" y="2508017"/>
                </a:lnTo>
                <a:lnTo>
                  <a:pt x="9420875" y="2554136"/>
                </a:lnTo>
                <a:lnTo>
                  <a:pt x="9410092" y="2598774"/>
                </a:lnTo>
                <a:lnTo>
                  <a:pt x="9395353" y="2641726"/>
                </a:lnTo>
                <a:lnTo>
                  <a:pt x="9376864" y="2682785"/>
                </a:lnTo>
                <a:lnTo>
                  <a:pt x="9354832" y="2721744"/>
                </a:lnTo>
                <a:lnTo>
                  <a:pt x="9329463" y="2758398"/>
                </a:lnTo>
                <a:lnTo>
                  <a:pt x="9300964" y="2792540"/>
                </a:lnTo>
                <a:lnTo>
                  <a:pt x="9269540" y="2823964"/>
                </a:lnTo>
                <a:lnTo>
                  <a:pt x="9235398" y="2852463"/>
                </a:lnTo>
                <a:lnTo>
                  <a:pt x="9198744" y="2877832"/>
                </a:lnTo>
                <a:lnTo>
                  <a:pt x="9159785" y="2899864"/>
                </a:lnTo>
                <a:lnTo>
                  <a:pt x="9118726" y="2918353"/>
                </a:lnTo>
                <a:lnTo>
                  <a:pt x="9075774" y="2933092"/>
                </a:lnTo>
                <a:lnTo>
                  <a:pt x="9031136" y="2943875"/>
                </a:lnTo>
                <a:lnTo>
                  <a:pt x="8985017" y="2950497"/>
                </a:lnTo>
                <a:lnTo>
                  <a:pt x="8937625" y="2952750"/>
                </a:lnTo>
                <a:lnTo>
                  <a:pt x="492125" y="2952750"/>
                </a:lnTo>
                <a:lnTo>
                  <a:pt x="444732" y="2950497"/>
                </a:lnTo>
                <a:lnTo>
                  <a:pt x="398613" y="2943875"/>
                </a:lnTo>
                <a:lnTo>
                  <a:pt x="353975" y="2933092"/>
                </a:lnTo>
                <a:lnTo>
                  <a:pt x="311023" y="2918353"/>
                </a:lnTo>
                <a:lnTo>
                  <a:pt x="269964" y="2899864"/>
                </a:lnTo>
                <a:lnTo>
                  <a:pt x="231005" y="2877832"/>
                </a:lnTo>
                <a:lnTo>
                  <a:pt x="194351" y="2852463"/>
                </a:lnTo>
                <a:lnTo>
                  <a:pt x="160209" y="2823964"/>
                </a:lnTo>
                <a:lnTo>
                  <a:pt x="128785" y="2792540"/>
                </a:lnTo>
                <a:lnTo>
                  <a:pt x="100286" y="2758398"/>
                </a:lnTo>
                <a:lnTo>
                  <a:pt x="74917" y="2721744"/>
                </a:lnTo>
                <a:lnTo>
                  <a:pt x="52885" y="2682785"/>
                </a:lnTo>
                <a:lnTo>
                  <a:pt x="34396" y="2641726"/>
                </a:lnTo>
                <a:lnTo>
                  <a:pt x="19657" y="2598774"/>
                </a:lnTo>
                <a:lnTo>
                  <a:pt x="8874" y="2554136"/>
                </a:lnTo>
                <a:lnTo>
                  <a:pt x="2252" y="2508017"/>
                </a:lnTo>
                <a:lnTo>
                  <a:pt x="0" y="2460625"/>
                </a:lnTo>
                <a:lnTo>
                  <a:pt x="0" y="492125"/>
                </a:lnTo>
                <a:close/>
              </a:path>
            </a:pathLst>
          </a:custGeom>
          <a:ln w="38100">
            <a:solidFill>
              <a:srgbClr val="6FAC4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47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1" dirty="0">
                <a:latin typeface="微软雅黑"/>
                <a:cs typeface="微软雅黑"/>
              </a:rPr>
              <a:t>精液稀释的目的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buNone/>
            </a:pP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8E6713-A71B-4B06-9A02-F8617D68B6D1}"/>
              </a:ext>
            </a:extLst>
          </p:cNvPr>
          <p:cNvCxnSpPr/>
          <p:nvPr/>
        </p:nvCxnSpPr>
        <p:spPr>
          <a:xfrm flipV="1">
            <a:off x="695960" y="1118473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2">
            <a:extLst>
              <a:ext uri="{FF2B5EF4-FFF2-40B4-BE49-F238E27FC236}">
                <a16:creationId xmlns:a16="http://schemas.microsoft.com/office/drawing/2014/main" id="{349E72EC-78AE-460D-9602-5EB4EB0E3223}"/>
              </a:ext>
            </a:extLst>
          </p:cNvPr>
          <p:cNvSpPr/>
          <p:nvPr/>
        </p:nvSpPr>
        <p:spPr>
          <a:xfrm>
            <a:off x="509587" y="1976373"/>
            <a:ext cx="1666875" cy="2429510"/>
          </a:xfrm>
          <a:custGeom>
            <a:avLst/>
            <a:gdLst/>
            <a:ahLst/>
            <a:cxnLst/>
            <a:rect l="l" t="t" r="r" b="b"/>
            <a:pathLst>
              <a:path w="1666875" h="2429510">
                <a:moveTo>
                  <a:pt x="0" y="2428938"/>
                </a:moveTo>
                <a:lnTo>
                  <a:pt x="1666875" y="2428938"/>
                </a:lnTo>
                <a:lnTo>
                  <a:pt x="1666875" y="0"/>
                </a:lnTo>
                <a:lnTo>
                  <a:pt x="0" y="0"/>
                </a:lnTo>
                <a:lnTo>
                  <a:pt x="0" y="24289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D05D6BC-11CF-407D-A798-A8CAFE9796D1}"/>
              </a:ext>
            </a:extLst>
          </p:cNvPr>
          <p:cNvSpPr/>
          <p:nvPr/>
        </p:nvSpPr>
        <p:spPr>
          <a:xfrm>
            <a:off x="509587" y="1976373"/>
            <a:ext cx="1666875" cy="2762250"/>
          </a:xfrm>
          <a:custGeom>
            <a:avLst/>
            <a:gdLst/>
            <a:ahLst/>
            <a:cxnLst/>
            <a:rect l="l" t="t" r="r" b="b"/>
            <a:pathLst>
              <a:path w="1666875" h="2762250">
                <a:moveTo>
                  <a:pt x="0" y="2762250"/>
                </a:moveTo>
                <a:lnTo>
                  <a:pt x="1666875" y="2762250"/>
                </a:lnTo>
                <a:lnTo>
                  <a:pt x="1666875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3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6D51AD9-CFD9-4B9A-9807-5D95D68A2029}"/>
              </a:ext>
            </a:extLst>
          </p:cNvPr>
          <p:cNvSpPr txBox="1"/>
          <p:nvPr/>
        </p:nvSpPr>
        <p:spPr>
          <a:xfrm>
            <a:off x="509587" y="1971606"/>
            <a:ext cx="1666875" cy="2433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46990" marR="239395" algn="just">
              <a:lnSpc>
                <a:spcPct val="1205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扩大精液量， 增加一次采精 量的可配母畜 数；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FD243460-AAC7-404B-97AF-05AB8229D508}"/>
              </a:ext>
            </a:extLst>
          </p:cNvPr>
          <p:cNvSpPr/>
          <p:nvPr/>
        </p:nvSpPr>
        <p:spPr>
          <a:xfrm>
            <a:off x="509587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223EB7B-D900-40B2-A5E3-24EAE0DA6CF5}"/>
              </a:ext>
            </a:extLst>
          </p:cNvPr>
          <p:cNvSpPr/>
          <p:nvPr/>
        </p:nvSpPr>
        <p:spPr>
          <a:xfrm>
            <a:off x="509587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534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E3B46DC-DC74-4D98-BB85-0091EEDEEA62}"/>
              </a:ext>
            </a:extLst>
          </p:cNvPr>
          <p:cNvSpPr/>
          <p:nvPr/>
        </p:nvSpPr>
        <p:spPr>
          <a:xfrm>
            <a:off x="2414651" y="1976373"/>
            <a:ext cx="1666875" cy="2429510"/>
          </a:xfrm>
          <a:custGeom>
            <a:avLst/>
            <a:gdLst/>
            <a:ahLst/>
            <a:cxnLst/>
            <a:rect l="l" t="t" r="r" b="b"/>
            <a:pathLst>
              <a:path w="1666875" h="2429510">
                <a:moveTo>
                  <a:pt x="0" y="2428938"/>
                </a:moveTo>
                <a:lnTo>
                  <a:pt x="1666875" y="2428938"/>
                </a:lnTo>
                <a:lnTo>
                  <a:pt x="1666875" y="0"/>
                </a:lnTo>
                <a:lnTo>
                  <a:pt x="0" y="0"/>
                </a:lnTo>
                <a:lnTo>
                  <a:pt x="0" y="24289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E7DB572D-AB5A-4033-91AA-F5436E32AD62}"/>
              </a:ext>
            </a:extLst>
          </p:cNvPr>
          <p:cNvSpPr/>
          <p:nvPr/>
        </p:nvSpPr>
        <p:spPr>
          <a:xfrm>
            <a:off x="2414651" y="1976373"/>
            <a:ext cx="1666875" cy="2762250"/>
          </a:xfrm>
          <a:custGeom>
            <a:avLst/>
            <a:gdLst/>
            <a:ahLst/>
            <a:cxnLst/>
            <a:rect l="l" t="t" r="r" b="b"/>
            <a:pathLst>
              <a:path w="1666875" h="2762250">
                <a:moveTo>
                  <a:pt x="0" y="2762250"/>
                </a:moveTo>
                <a:lnTo>
                  <a:pt x="1666875" y="2762250"/>
                </a:lnTo>
                <a:lnTo>
                  <a:pt x="1666875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3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86A1A64E-5425-4DF3-A6AC-956F5F5E160D}"/>
              </a:ext>
            </a:extLst>
          </p:cNvPr>
          <p:cNvSpPr txBox="1"/>
          <p:nvPr/>
        </p:nvSpPr>
        <p:spPr>
          <a:xfrm>
            <a:off x="2414651" y="1971606"/>
            <a:ext cx="1666875" cy="2433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45085" marR="241935" algn="just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可以补充精子 代谢所需要的 营养物质；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7B46997E-4D5B-4BC8-922B-ADCAA4C75DB7}"/>
              </a:ext>
            </a:extLst>
          </p:cNvPr>
          <p:cNvSpPr/>
          <p:nvPr/>
        </p:nvSpPr>
        <p:spPr>
          <a:xfrm>
            <a:off x="2414651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FEF4B0D0-D166-4066-B710-5380E3883551}"/>
              </a:ext>
            </a:extLst>
          </p:cNvPr>
          <p:cNvSpPr/>
          <p:nvPr/>
        </p:nvSpPr>
        <p:spPr>
          <a:xfrm>
            <a:off x="2414651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534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D6055341-F44C-48D1-9AFD-E914805DFB1E}"/>
              </a:ext>
            </a:extLst>
          </p:cNvPr>
          <p:cNvSpPr/>
          <p:nvPr/>
        </p:nvSpPr>
        <p:spPr>
          <a:xfrm>
            <a:off x="4319651" y="1976373"/>
            <a:ext cx="1666875" cy="2429510"/>
          </a:xfrm>
          <a:custGeom>
            <a:avLst/>
            <a:gdLst/>
            <a:ahLst/>
            <a:cxnLst/>
            <a:rect l="l" t="t" r="r" b="b"/>
            <a:pathLst>
              <a:path w="1666875" h="2429510">
                <a:moveTo>
                  <a:pt x="0" y="2428938"/>
                </a:moveTo>
                <a:lnTo>
                  <a:pt x="1666875" y="2428938"/>
                </a:lnTo>
                <a:lnTo>
                  <a:pt x="1666875" y="0"/>
                </a:lnTo>
                <a:lnTo>
                  <a:pt x="0" y="0"/>
                </a:lnTo>
                <a:lnTo>
                  <a:pt x="0" y="24289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0DC73663-2BBD-44E8-9B13-6B5620B02FA3}"/>
              </a:ext>
            </a:extLst>
          </p:cNvPr>
          <p:cNvSpPr/>
          <p:nvPr/>
        </p:nvSpPr>
        <p:spPr>
          <a:xfrm>
            <a:off x="4319651" y="1976373"/>
            <a:ext cx="1666875" cy="2762250"/>
          </a:xfrm>
          <a:custGeom>
            <a:avLst/>
            <a:gdLst/>
            <a:ahLst/>
            <a:cxnLst/>
            <a:rect l="l" t="t" r="r" b="b"/>
            <a:pathLst>
              <a:path w="1666875" h="2762250">
                <a:moveTo>
                  <a:pt x="0" y="2762250"/>
                </a:moveTo>
                <a:lnTo>
                  <a:pt x="1666875" y="2762250"/>
                </a:lnTo>
                <a:lnTo>
                  <a:pt x="1666875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3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41542A15-FECA-4A82-9C8C-20364548A404}"/>
              </a:ext>
            </a:extLst>
          </p:cNvPr>
          <p:cNvSpPr txBox="1"/>
          <p:nvPr/>
        </p:nvSpPr>
        <p:spPr>
          <a:xfrm>
            <a:off x="4319651" y="1971606"/>
            <a:ext cx="1666875" cy="2433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44450" marR="243840" algn="just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可以消除副性 腺分泌物的有 害影响；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231A38A1-26B5-4DF5-8F01-271B5BC7A5A5}"/>
              </a:ext>
            </a:extLst>
          </p:cNvPr>
          <p:cNvSpPr/>
          <p:nvPr/>
        </p:nvSpPr>
        <p:spPr>
          <a:xfrm>
            <a:off x="4319651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428199DA-658F-4C21-938F-6C3CDB4D3E75}"/>
              </a:ext>
            </a:extLst>
          </p:cNvPr>
          <p:cNvSpPr/>
          <p:nvPr/>
        </p:nvSpPr>
        <p:spPr>
          <a:xfrm>
            <a:off x="4319651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534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9BC1780E-2B3C-4E81-832B-BAEC0FDD3AC2}"/>
              </a:ext>
            </a:extLst>
          </p:cNvPr>
          <p:cNvSpPr/>
          <p:nvPr/>
        </p:nvSpPr>
        <p:spPr>
          <a:xfrm>
            <a:off x="6215126" y="1976373"/>
            <a:ext cx="1666875" cy="2429510"/>
          </a:xfrm>
          <a:custGeom>
            <a:avLst/>
            <a:gdLst/>
            <a:ahLst/>
            <a:cxnLst/>
            <a:rect l="l" t="t" r="r" b="b"/>
            <a:pathLst>
              <a:path w="1666875" h="2429510">
                <a:moveTo>
                  <a:pt x="0" y="2428938"/>
                </a:moveTo>
                <a:lnTo>
                  <a:pt x="1666875" y="2428938"/>
                </a:lnTo>
                <a:lnTo>
                  <a:pt x="1666875" y="0"/>
                </a:lnTo>
                <a:lnTo>
                  <a:pt x="0" y="0"/>
                </a:lnTo>
                <a:lnTo>
                  <a:pt x="0" y="24289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01E42512-2C05-459D-816B-518DF4BE1EDA}"/>
              </a:ext>
            </a:extLst>
          </p:cNvPr>
          <p:cNvSpPr/>
          <p:nvPr/>
        </p:nvSpPr>
        <p:spPr>
          <a:xfrm>
            <a:off x="6215126" y="1976373"/>
            <a:ext cx="1666875" cy="2762250"/>
          </a:xfrm>
          <a:custGeom>
            <a:avLst/>
            <a:gdLst/>
            <a:ahLst/>
            <a:cxnLst/>
            <a:rect l="l" t="t" r="r" b="b"/>
            <a:pathLst>
              <a:path w="1666875" h="2762250">
                <a:moveTo>
                  <a:pt x="0" y="2762250"/>
                </a:moveTo>
                <a:lnTo>
                  <a:pt x="1666875" y="2762250"/>
                </a:lnTo>
                <a:lnTo>
                  <a:pt x="1666875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3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43380889-0B7E-4595-9EC0-9F359B31F223}"/>
              </a:ext>
            </a:extLst>
          </p:cNvPr>
          <p:cNvSpPr txBox="1"/>
          <p:nvPr/>
        </p:nvSpPr>
        <p:spPr>
          <a:xfrm>
            <a:off x="6215126" y="1971606"/>
            <a:ext cx="1666875" cy="2433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52069" marR="233045" algn="just">
              <a:lnSpc>
                <a:spcPct val="1199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可以缓冲精子 的酸碱度、调 节渗透压，给 精子创造适宜 的环境；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416F2D5C-160F-453C-8F1A-F6C96175BA33}"/>
              </a:ext>
            </a:extLst>
          </p:cNvPr>
          <p:cNvSpPr/>
          <p:nvPr/>
        </p:nvSpPr>
        <p:spPr>
          <a:xfrm>
            <a:off x="6215126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B72E64A1-19C4-4F40-BE73-86B91FCC2D24}"/>
              </a:ext>
            </a:extLst>
          </p:cNvPr>
          <p:cNvSpPr/>
          <p:nvPr/>
        </p:nvSpPr>
        <p:spPr>
          <a:xfrm>
            <a:off x="6215126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534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ADB0152A-2FBC-4A40-9C86-04485F9E8ED4}"/>
              </a:ext>
            </a:extLst>
          </p:cNvPr>
          <p:cNvSpPr/>
          <p:nvPr/>
        </p:nvSpPr>
        <p:spPr>
          <a:xfrm>
            <a:off x="8120126" y="1976373"/>
            <a:ext cx="1666875" cy="2429510"/>
          </a:xfrm>
          <a:custGeom>
            <a:avLst/>
            <a:gdLst/>
            <a:ahLst/>
            <a:cxnLst/>
            <a:rect l="l" t="t" r="r" b="b"/>
            <a:pathLst>
              <a:path w="1666875" h="2429510">
                <a:moveTo>
                  <a:pt x="0" y="2428938"/>
                </a:moveTo>
                <a:lnTo>
                  <a:pt x="1666875" y="2428938"/>
                </a:lnTo>
                <a:lnTo>
                  <a:pt x="1666875" y="0"/>
                </a:lnTo>
                <a:lnTo>
                  <a:pt x="0" y="0"/>
                </a:lnTo>
                <a:lnTo>
                  <a:pt x="0" y="24289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2E6BB27C-9A76-434F-8D7C-559602778A83}"/>
              </a:ext>
            </a:extLst>
          </p:cNvPr>
          <p:cNvSpPr/>
          <p:nvPr/>
        </p:nvSpPr>
        <p:spPr>
          <a:xfrm>
            <a:off x="8120126" y="1976373"/>
            <a:ext cx="1666875" cy="2762250"/>
          </a:xfrm>
          <a:custGeom>
            <a:avLst/>
            <a:gdLst/>
            <a:ahLst/>
            <a:cxnLst/>
            <a:rect l="l" t="t" r="r" b="b"/>
            <a:pathLst>
              <a:path w="1666875" h="2762250">
                <a:moveTo>
                  <a:pt x="0" y="2762250"/>
                </a:moveTo>
                <a:lnTo>
                  <a:pt x="1666875" y="2762250"/>
                </a:lnTo>
                <a:lnTo>
                  <a:pt x="1666875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3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1E8AC275-FE8E-4A03-856A-14F6CDF05159}"/>
              </a:ext>
            </a:extLst>
          </p:cNvPr>
          <p:cNvSpPr txBox="1"/>
          <p:nvPr/>
        </p:nvSpPr>
        <p:spPr>
          <a:xfrm>
            <a:off x="8120126" y="1971606"/>
            <a:ext cx="1666875" cy="2433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50800" marR="236220" algn="just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可延长精子在 体外的存活时 间。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B251A30D-83D4-4FF3-9703-06C03A866B34}"/>
              </a:ext>
            </a:extLst>
          </p:cNvPr>
          <p:cNvSpPr/>
          <p:nvPr/>
        </p:nvSpPr>
        <p:spPr>
          <a:xfrm>
            <a:off x="8120126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4E0EE2B4-D6EA-4188-AC89-B93ACAED0804}"/>
              </a:ext>
            </a:extLst>
          </p:cNvPr>
          <p:cNvSpPr/>
          <p:nvPr/>
        </p:nvSpPr>
        <p:spPr>
          <a:xfrm>
            <a:off x="8120126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534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E6C67744-B2F0-4350-8903-B5AB79251401}"/>
              </a:ext>
            </a:extLst>
          </p:cNvPr>
          <p:cNvSpPr/>
          <p:nvPr/>
        </p:nvSpPr>
        <p:spPr>
          <a:xfrm>
            <a:off x="10025126" y="1976373"/>
            <a:ext cx="1666875" cy="2429510"/>
          </a:xfrm>
          <a:custGeom>
            <a:avLst/>
            <a:gdLst/>
            <a:ahLst/>
            <a:cxnLst/>
            <a:rect l="l" t="t" r="r" b="b"/>
            <a:pathLst>
              <a:path w="1666875" h="2429510">
                <a:moveTo>
                  <a:pt x="0" y="2428938"/>
                </a:moveTo>
                <a:lnTo>
                  <a:pt x="1666875" y="2428938"/>
                </a:lnTo>
                <a:lnTo>
                  <a:pt x="1666875" y="0"/>
                </a:lnTo>
                <a:lnTo>
                  <a:pt x="0" y="0"/>
                </a:lnTo>
                <a:lnTo>
                  <a:pt x="0" y="242893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C4E483E0-C87F-490A-AC6E-D1CC33881F40}"/>
              </a:ext>
            </a:extLst>
          </p:cNvPr>
          <p:cNvSpPr/>
          <p:nvPr/>
        </p:nvSpPr>
        <p:spPr>
          <a:xfrm>
            <a:off x="10025126" y="1976373"/>
            <a:ext cx="1666875" cy="2762250"/>
          </a:xfrm>
          <a:custGeom>
            <a:avLst/>
            <a:gdLst/>
            <a:ahLst/>
            <a:cxnLst/>
            <a:rect l="l" t="t" r="r" b="b"/>
            <a:pathLst>
              <a:path w="1666875" h="2762250">
                <a:moveTo>
                  <a:pt x="0" y="2762250"/>
                </a:moveTo>
                <a:lnTo>
                  <a:pt x="1666875" y="2762250"/>
                </a:lnTo>
                <a:lnTo>
                  <a:pt x="1666875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3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9">
            <a:extLst>
              <a:ext uri="{FF2B5EF4-FFF2-40B4-BE49-F238E27FC236}">
                <a16:creationId xmlns:a16="http://schemas.microsoft.com/office/drawing/2014/main" id="{BEA5DD2E-E0BB-4F03-A519-4BF9E554BB39}"/>
              </a:ext>
            </a:extLst>
          </p:cNvPr>
          <p:cNvSpPr txBox="1"/>
          <p:nvPr/>
        </p:nvSpPr>
        <p:spPr>
          <a:xfrm>
            <a:off x="10025126" y="1971606"/>
            <a:ext cx="1666875" cy="243395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8895" marR="236854">
              <a:lnSpc>
                <a:spcPct val="1181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便于精液的保 存和运输。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3" name="object 30">
            <a:extLst>
              <a:ext uri="{FF2B5EF4-FFF2-40B4-BE49-F238E27FC236}">
                <a16:creationId xmlns:a16="http://schemas.microsoft.com/office/drawing/2014/main" id="{C705BD94-157D-4DD0-8E02-C39BEE440B74}"/>
              </a:ext>
            </a:extLst>
          </p:cNvPr>
          <p:cNvSpPr/>
          <p:nvPr/>
        </p:nvSpPr>
        <p:spPr>
          <a:xfrm>
            <a:off x="10025126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D4E2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9C302688-B92B-4AEE-BFB0-4D512DBEE953}"/>
              </a:ext>
            </a:extLst>
          </p:cNvPr>
          <p:cNvSpPr/>
          <p:nvPr/>
        </p:nvSpPr>
        <p:spPr>
          <a:xfrm>
            <a:off x="10025126" y="4405312"/>
            <a:ext cx="1666875" cy="1219200"/>
          </a:xfrm>
          <a:custGeom>
            <a:avLst/>
            <a:gdLst/>
            <a:ahLst/>
            <a:cxnLst/>
            <a:rect l="l" t="t" r="r" b="b"/>
            <a:pathLst>
              <a:path w="1666875" h="1219200">
                <a:moveTo>
                  <a:pt x="0" y="1219200"/>
                </a:moveTo>
                <a:lnTo>
                  <a:pt x="1666875" y="1219200"/>
                </a:lnTo>
                <a:lnTo>
                  <a:pt x="166687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534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79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E0E304A6-9991-4848-9454-B3C682EF5518}"/>
              </a:ext>
            </a:extLst>
          </p:cNvPr>
          <p:cNvSpPr/>
          <p:nvPr/>
        </p:nvSpPr>
        <p:spPr>
          <a:xfrm>
            <a:off x="1214437" y="2462276"/>
            <a:ext cx="9773285" cy="3914775"/>
          </a:xfrm>
          <a:custGeom>
            <a:avLst/>
            <a:gdLst/>
            <a:ahLst/>
            <a:cxnLst/>
            <a:rect l="l" t="t" r="r" b="b"/>
            <a:pathLst>
              <a:path w="9773285" h="3914775">
                <a:moveTo>
                  <a:pt x="9381329" y="2609723"/>
                </a:moveTo>
                <a:lnTo>
                  <a:pt x="4580953" y="2609723"/>
                </a:lnTo>
                <a:lnTo>
                  <a:pt x="4580953" y="3099181"/>
                </a:lnTo>
                <a:lnTo>
                  <a:pt x="4604942" y="3162649"/>
                </a:lnTo>
                <a:lnTo>
                  <a:pt x="4633091" y="3190350"/>
                </a:lnTo>
                <a:lnTo>
                  <a:pt x="4670377" y="3214487"/>
                </a:lnTo>
                <a:lnTo>
                  <a:pt x="4715574" y="3234403"/>
                </a:lnTo>
                <a:lnTo>
                  <a:pt x="4767458" y="3249442"/>
                </a:lnTo>
                <a:lnTo>
                  <a:pt x="4824805" y="3258947"/>
                </a:lnTo>
                <a:lnTo>
                  <a:pt x="4886388" y="3262261"/>
                </a:lnTo>
                <a:lnTo>
                  <a:pt x="7815262" y="3262261"/>
                </a:lnTo>
                <a:lnTo>
                  <a:pt x="7815262" y="3914711"/>
                </a:lnTo>
                <a:lnTo>
                  <a:pt x="9381329" y="2609723"/>
                </a:lnTo>
                <a:close/>
              </a:path>
              <a:path w="9773285" h="3914775">
                <a:moveTo>
                  <a:pt x="1957387" y="0"/>
                </a:moveTo>
                <a:lnTo>
                  <a:pt x="0" y="1631061"/>
                </a:lnTo>
                <a:lnTo>
                  <a:pt x="1957387" y="3262236"/>
                </a:lnTo>
                <a:lnTo>
                  <a:pt x="1957387" y="2609723"/>
                </a:lnTo>
                <a:lnTo>
                  <a:pt x="9381329" y="2609723"/>
                </a:lnTo>
                <a:lnTo>
                  <a:pt x="9772713" y="2283587"/>
                </a:lnTo>
                <a:lnTo>
                  <a:pt x="8598303" y="1304925"/>
                </a:lnTo>
                <a:lnTo>
                  <a:pt x="4886388" y="1304925"/>
                </a:lnTo>
                <a:lnTo>
                  <a:pt x="4824805" y="1301611"/>
                </a:lnTo>
                <a:lnTo>
                  <a:pt x="4767458" y="1292105"/>
                </a:lnTo>
                <a:lnTo>
                  <a:pt x="4715574" y="1277064"/>
                </a:lnTo>
                <a:lnTo>
                  <a:pt x="4670377" y="1257141"/>
                </a:lnTo>
                <a:lnTo>
                  <a:pt x="4633091" y="1232991"/>
                </a:lnTo>
                <a:lnTo>
                  <a:pt x="4604942" y="1205269"/>
                </a:lnTo>
                <a:lnTo>
                  <a:pt x="4580953" y="1141729"/>
                </a:lnTo>
                <a:lnTo>
                  <a:pt x="4587154" y="1108870"/>
                </a:lnTo>
                <a:lnTo>
                  <a:pt x="4633091" y="1050564"/>
                </a:lnTo>
                <a:lnTo>
                  <a:pt x="4670377" y="1026429"/>
                </a:lnTo>
                <a:lnTo>
                  <a:pt x="4715574" y="1006515"/>
                </a:lnTo>
                <a:lnTo>
                  <a:pt x="4767458" y="991479"/>
                </a:lnTo>
                <a:lnTo>
                  <a:pt x="4824805" y="981975"/>
                </a:lnTo>
                <a:lnTo>
                  <a:pt x="4947929" y="975348"/>
                </a:lnTo>
                <a:lnTo>
                  <a:pt x="5005244" y="965842"/>
                </a:lnTo>
                <a:lnTo>
                  <a:pt x="5057106" y="950801"/>
                </a:lnTo>
                <a:lnTo>
                  <a:pt x="5102288" y="930878"/>
                </a:lnTo>
                <a:lnTo>
                  <a:pt x="5139564" y="906728"/>
                </a:lnTo>
                <a:lnTo>
                  <a:pt x="5167709" y="879006"/>
                </a:lnTo>
                <a:lnTo>
                  <a:pt x="5191696" y="815466"/>
                </a:lnTo>
                <a:lnTo>
                  <a:pt x="5185495" y="782607"/>
                </a:lnTo>
                <a:lnTo>
                  <a:pt x="5139564" y="724301"/>
                </a:lnTo>
                <a:lnTo>
                  <a:pt x="5102288" y="700166"/>
                </a:lnTo>
                <a:lnTo>
                  <a:pt x="5057106" y="680252"/>
                </a:lnTo>
                <a:lnTo>
                  <a:pt x="5005244" y="665216"/>
                </a:lnTo>
                <a:lnTo>
                  <a:pt x="4947929" y="655712"/>
                </a:lnTo>
                <a:lnTo>
                  <a:pt x="4886388" y="652399"/>
                </a:lnTo>
                <a:lnTo>
                  <a:pt x="1957387" y="652399"/>
                </a:lnTo>
                <a:lnTo>
                  <a:pt x="1957387" y="0"/>
                </a:lnTo>
                <a:close/>
              </a:path>
              <a:path w="9773285" h="3914775">
                <a:moveTo>
                  <a:pt x="7815262" y="652399"/>
                </a:moveTo>
                <a:lnTo>
                  <a:pt x="7815262" y="1304925"/>
                </a:lnTo>
                <a:lnTo>
                  <a:pt x="8598303" y="1304925"/>
                </a:lnTo>
                <a:lnTo>
                  <a:pt x="7815262" y="652399"/>
                </a:lnTo>
                <a:close/>
              </a:path>
            </a:pathLst>
          </a:custGeom>
          <a:solidFill>
            <a:srgbClr val="6FAC4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97A3C978-0208-4B3C-9517-F3FBD8412C3A}"/>
              </a:ext>
            </a:extLst>
          </p:cNvPr>
          <p:cNvSpPr/>
          <p:nvPr/>
        </p:nvSpPr>
        <p:spPr>
          <a:xfrm>
            <a:off x="5795390" y="3277742"/>
            <a:ext cx="610870" cy="489584"/>
          </a:xfrm>
          <a:custGeom>
            <a:avLst/>
            <a:gdLst/>
            <a:ahLst/>
            <a:cxnLst/>
            <a:rect l="l" t="t" r="r" b="b"/>
            <a:pathLst>
              <a:path w="610870" h="489585">
                <a:moveTo>
                  <a:pt x="610743" y="0"/>
                </a:moveTo>
                <a:lnTo>
                  <a:pt x="586755" y="63539"/>
                </a:lnTo>
                <a:lnTo>
                  <a:pt x="558611" y="91261"/>
                </a:lnTo>
                <a:lnTo>
                  <a:pt x="521335" y="115411"/>
                </a:lnTo>
                <a:lnTo>
                  <a:pt x="476152" y="135334"/>
                </a:lnTo>
                <a:lnTo>
                  <a:pt x="424291" y="150375"/>
                </a:lnTo>
                <a:lnTo>
                  <a:pt x="366976" y="159881"/>
                </a:lnTo>
                <a:lnTo>
                  <a:pt x="243851" y="166508"/>
                </a:lnTo>
                <a:lnTo>
                  <a:pt x="186505" y="176012"/>
                </a:lnTo>
                <a:lnTo>
                  <a:pt x="134621" y="191048"/>
                </a:lnTo>
                <a:lnTo>
                  <a:pt x="89423" y="210962"/>
                </a:lnTo>
                <a:lnTo>
                  <a:pt x="52138" y="235097"/>
                </a:lnTo>
                <a:lnTo>
                  <a:pt x="23989" y="262796"/>
                </a:lnTo>
                <a:lnTo>
                  <a:pt x="0" y="326263"/>
                </a:lnTo>
                <a:lnTo>
                  <a:pt x="6201" y="359163"/>
                </a:lnTo>
                <a:lnTo>
                  <a:pt x="52138" y="417524"/>
                </a:lnTo>
                <a:lnTo>
                  <a:pt x="89423" y="441674"/>
                </a:lnTo>
                <a:lnTo>
                  <a:pt x="134621" y="461597"/>
                </a:lnTo>
                <a:lnTo>
                  <a:pt x="186505" y="476638"/>
                </a:lnTo>
                <a:lnTo>
                  <a:pt x="243851" y="486144"/>
                </a:lnTo>
                <a:lnTo>
                  <a:pt x="305435" y="489458"/>
                </a:lnTo>
                <a:lnTo>
                  <a:pt x="610743" y="489458"/>
                </a:lnTo>
                <a:lnTo>
                  <a:pt x="610743" y="0"/>
                </a:lnTo>
                <a:close/>
              </a:path>
            </a:pathLst>
          </a:custGeom>
          <a:solidFill>
            <a:srgbClr val="5A8A3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4727890-7DFA-4975-BD94-9ACDDF032BAF}"/>
              </a:ext>
            </a:extLst>
          </p:cNvPr>
          <p:cNvSpPr/>
          <p:nvPr/>
        </p:nvSpPr>
        <p:spPr>
          <a:xfrm>
            <a:off x="6406134" y="3277742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458"/>
                </a:lnTo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3E384647-0791-4EAE-9B41-4252B9887CAD}"/>
              </a:ext>
            </a:extLst>
          </p:cNvPr>
          <p:cNvSpPr/>
          <p:nvPr/>
        </p:nvSpPr>
        <p:spPr>
          <a:xfrm>
            <a:off x="5795390" y="3604005"/>
            <a:ext cx="0" cy="1468120"/>
          </a:xfrm>
          <a:custGeom>
            <a:avLst/>
            <a:gdLst/>
            <a:ahLst/>
            <a:cxnLst/>
            <a:rect l="l" t="t" r="r" b="b"/>
            <a:pathLst>
              <a:path h="1468120">
                <a:moveTo>
                  <a:pt x="0" y="0"/>
                </a:moveTo>
                <a:lnTo>
                  <a:pt x="0" y="1467993"/>
                </a:lnTo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BED3A901-4595-4AF5-8640-FD4C63B446A2}"/>
              </a:ext>
            </a:extLst>
          </p:cNvPr>
          <p:cNvSpPr txBox="1"/>
          <p:nvPr/>
        </p:nvSpPr>
        <p:spPr>
          <a:xfrm>
            <a:off x="2446401" y="3342322"/>
            <a:ext cx="3105785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200"/>
              </a:lnSpc>
              <a:spcBef>
                <a:spcPts val="95"/>
              </a:spcBef>
            </a:pPr>
            <a:r>
              <a:rPr sz="2000" spc="25" dirty="0">
                <a:solidFill>
                  <a:srgbClr val="FFFFFF"/>
                </a:solidFill>
                <a:latin typeface="微软雅黑"/>
                <a:cs typeface="微软雅黑"/>
              </a:rPr>
              <a:t>稀释剂主要用以扩大精</a:t>
            </a:r>
            <a:r>
              <a:rPr sz="2000" spc="-50" dirty="0">
                <a:solidFill>
                  <a:srgbClr val="FFFFFF"/>
                </a:solidFill>
                <a:latin typeface="微软雅黑"/>
                <a:cs typeface="微软雅黑"/>
              </a:rPr>
              <a:t>液</a:t>
            </a:r>
            <a:r>
              <a:rPr sz="2000" spc="25" dirty="0">
                <a:solidFill>
                  <a:srgbClr val="FFFFFF"/>
                </a:solidFill>
                <a:latin typeface="微软雅黑"/>
                <a:cs typeface="微软雅黑"/>
              </a:rPr>
              <a:t>容 量，要求所选用的药液</a:t>
            </a:r>
            <a:r>
              <a:rPr sz="2000" spc="-50" dirty="0">
                <a:solidFill>
                  <a:srgbClr val="FFFFFF"/>
                </a:solidFill>
                <a:latin typeface="微软雅黑"/>
                <a:cs typeface="微软雅黑"/>
              </a:rPr>
              <a:t>必</a:t>
            </a:r>
            <a:r>
              <a:rPr sz="2000" spc="25" dirty="0">
                <a:solidFill>
                  <a:srgbClr val="FFFFFF"/>
                </a:solidFill>
                <a:latin typeface="微软雅黑"/>
                <a:cs typeface="微软雅黑"/>
              </a:rPr>
              <a:t>须 与精液具有相同的渗透</a:t>
            </a:r>
            <a:r>
              <a:rPr sz="2000" spc="-50" dirty="0">
                <a:solidFill>
                  <a:srgbClr val="FFFFFF"/>
                </a:solidFill>
                <a:latin typeface="微软雅黑"/>
                <a:cs typeface="微软雅黑"/>
              </a:rPr>
              <a:t>压</a:t>
            </a:r>
            <a:r>
              <a:rPr sz="2000" spc="25" dirty="0">
                <a:solidFill>
                  <a:srgbClr val="FFFFFF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41268504-4222-4AEE-9A73-7D6832156616}"/>
              </a:ext>
            </a:extLst>
          </p:cNvPr>
          <p:cNvSpPr txBox="1"/>
          <p:nvPr/>
        </p:nvSpPr>
        <p:spPr>
          <a:xfrm>
            <a:off x="6088634" y="3969067"/>
            <a:ext cx="3850004" cy="1399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200"/>
              </a:lnSpc>
              <a:spcBef>
                <a:spcPts val="95"/>
              </a:spcBef>
            </a:pPr>
            <a:r>
              <a:rPr sz="2000" spc="25" dirty="0">
                <a:solidFill>
                  <a:srgbClr val="FFFFFF"/>
                </a:solidFill>
                <a:latin typeface="微软雅黑"/>
                <a:cs typeface="微软雅黑"/>
              </a:rPr>
              <a:t>一般用来单纯扩大精液</a:t>
            </a:r>
            <a:r>
              <a:rPr sz="2000" spc="-50" dirty="0">
                <a:solidFill>
                  <a:srgbClr val="FFFFFF"/>
                </a:solidFill>
                <a:latin typeface="微软雅黑"/>
                <a:cs typeface="微软雅黑"/>
              </a:rPr>
              <a:t>量的物质</a:t>
            </a:r>
            <a:r>
              <a:rPr sz="2000" spc="25" dirty="0">
                <a:solidFill>
                  <a:srgbClr val="FFFFFF"/>
                </a:solidFill>
                <a:latin typeface="微软雅黑"/>
                <a:cs typeface="微软雅黑"/>
              </a:rPr>
              <a:t>有 等渗的氯化钠、葡萄糖</a:t>
            </a:r>
            <a:r>
              <a:rPr sz="2000" spc="-50" dirty="0">
                <a:solidFill>
                  <a:srgbClr val="FFFFFF"/>
                </a:solidFill>
                <a:latin typeface="微软雅黑"/>
                <a:cs typeface="微软雅黑"/>
              </a:rPr>
              <a:t>、蔗糖溶</a:t>
            </a:r>
            <a:r>
              <a:rPr sz="2000" spc="15" dirty="0">
                <a:solidFill>
                  <a:srgbClr val="FFFFFF"/>
                </a:solidFill>
                <a:latin typeface="微软雅黑"/>
                <a:cs typeface="微软雅黑"/>
              </a:rPr>
              <a:t>液 </a:t>
            </a:r>
            <a:r>
              <a:rPr sz="2000" spc="20" dirty="0">
                <a:solidFill>
                  <a:srgbClr val="FFFFFF"/>
                </a:solidFill>
                <a:latin typeface="微软雅黑"/>
                <a:cs typeface="微软雅黑"/>
              </a:rPr>
              <a:t>等。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305889E4-C9A5-4B9D-8C6B-28B30C8CBE53}"/>
              </a:ext>
            </a:extLst>
          </p:cNvPr>
          <p:cNvSpPr txBox="1"/>
          <p:nvPr/>
        </p:nvSpPr>
        <p:spPr>
          <a:xfrm>
            <a:off x="4911722" y="2111312"/>
            <a:ext cx="2353823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稀释剂</a:t>
            </a:r>
            <a:endParaRPr sz="275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5397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305889E4-C9A5-4B9D-8C6B-28B30C8CBE53}"/>
              </a:ext>
            </a:extLst>
          </p:cNvPr>
          <p:cNvSpPr txBox="1"/>
          <p:nvPr/>
        </p:nvSpPr>
        <p:spPr>
          <a:xfrm>
            <a:off x="4911722" y="2111312"/>
            <a:ext cx="2353823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lang="zh-CN" altLang="en-US" sz="2750" spc="25" dirty="0">
                <a:solidFill>
                  <a:srgbClr val="404040"/>
                </a:solidFill>
                <a:latin typeface="微软雅黑"/>
                <a:cs typeface="微软雅黑"/>
              </a:rPr>
              <a:t>营养剂</a:t>
            </a:r>
            <a:endParaRPr lang="zh-CN" altLang="en-US" sz="2750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2750" dirty="0">
              <a:latin typeface="微软雅黑"/>
              <a:cs typeface="微软雅黑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114C841-F009-4870-8302-147D53C62C05}"/>
              </a:ext>
            </a:extLst>
          </p:cNvPr>
          <p:cNvSpPr/>
          <p:nvPr/>
        </p:nvSpPr>
        <p:spPr>
          <a:xfrm>
            <a:off x="7886700" y="3981450"/>
            <a:ext cx="1876425" cy="164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C7FFDFB-7164-41F8-B6A6-B0CB1406C41F}"/>
              </a:ext>
            </a:extLst>
          </p:cNvPr>
          <p:cNvSpPr/>
          <p:nvPr/>
        </p:nvSpPr>
        <p:spPr>
          <a:xfrm>
            <a:off x="4981575" y="3962400"/>
            <a:ext cx="2305050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8993142C-2DD9-4331-84D8-95A06EF75EC8}"/>
              </a:ext>
            </a:extLst>
          </p:cNvPr>
          <p:cNvSpPr/>
          <p:nvPr/>
        </p:nvSpPr>
        <p:spPr>
          <a:xfrm>
            <a:off x="2343150" y="3981450"/>
            <a:ext cx="1876425" cy="1466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D41C67E-68BE-409C-AF65-B31408CA587D}"/>
              </a:ext>
            </a:extLst>
          </p:cNvPr>
          <p:cNvSpPr/>
          <p:nvPr/>
        </p:nvSpPr>
        <p:spPr>
          <a:xfrm>
            <a:off x="2133600" y="2732194"/>
            <a:ext cx="8513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主要为精子体外代谢提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供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养分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补充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子消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耗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的能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量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。如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糖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类、</a:t>
            </a:r>
            <a:r>
              <a:rPr lang="zh-CN" altLang="en-US" sz="2000" spc="-50" dirty="0">
                <a:solidFill>
                  <a:srgbClr val="404040"/>
                </a:solidFill>
                <a:latin typeface="微软雅黑"/>
                <a:cs typeface="微软雅黑"/>
              </a:rPr>
              <a:t>奶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类、</a:t>
            </a:r>
            <a:r>
              <a:rPr lang="zh-CN" altLang="en-US" sz="2000" spc="-254" dirty="0">
                <a:solidFill>
                  <a:srgbClr val="404040"/>
                </a:solidFill>
                <a:latin typeface="微软雅黑"/>
                <a:cs typeface="微软雅黑"/>
              </a:rPr>
              <a:t> </a:t>
            </a:r>
            <a:r>
              <a:rPr lang="zh-CN" altLang="en-US" sz="2000" spc="25" dirty="0">
                <a:solidFill>
                  <a:srgbClr val="404040"/>
                </a:solidFill>
                <a:latin typeface="微软雅黑"/>
                <a:cs typeface="微软雅黑"/>
              </a:rPr>
              <a:t>卵黄等。</a:t>
            </a:r>
            <a:endParaRPr lang="zh-CN" altLang="en-US" sz="200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6247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E3A6EAA-A1BE-42D9-8F44-ED6824AE6E74}"/>
              </a:ext>
            </a:extLst>
          </p:cNvPr>
          <p:cNvSpPr/>
          <p:nvPr/>
        </p:nvSpPr>
        <p:spPr>
          <a:xfrm>
            <a:off x="8515350" y="4333875"/>
            <a:ext cx="1200150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D6B066-2425-4021-A412-F16DC3559964}"/>
              </a:ext>
            </a:extLst>
          </p:cNvPr>
          <p:cNvSpPr/>
          <p:nvPr/>
        </p:nvSpPr>
        <p:spPr>
          <a:xfrm>
            <a:off x="2325079" y="4276725"/>
            <a:ext cx="1409543" cy="195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3419DDD-023A-42FC-991B-E131B9812D11}"/>
              </a:ext>
            </a:extLst>
          </p:cNvPr>
          <p:cNvSpPr/>
          <p:nvPr/>
        </p:nvSpPr>
        <p:spPr>
          <a:xfrm>
            <a:off x="4391025" y="4305300"/>
            <a:ext cx="1000125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B63A1F7-2E05-425B-878B-0B62FFFEA388}"/>
              </a:ext>
            </a:extLst>
          </p:cNvPr>
          <p:cNvSpPr/>
          <p:nvPr/>
        </p:nvSpPr>
        <p:spPr>
          <a:xfrm>
            <a:off x="6347433" y="4438446"/>
            <a:ext cx="1262693" cy="166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70EB472-67C1-45D1-B60F-A5AD0D82A27A}"/>
              </a:ext>
            </a:extLst>
          </p:cNvPr>
          <p:cNvSpPr txBox="1"/>
          <p:nvPr/>
        </p:nvSpPr>
        <p:spPr>
          <a:xfrm>
            <a:off x="2447925" y="1325880"/>
            <a:ext cx="7089140" cy="31303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30"/>
              </a:spcBef>
            </a:pPr>
            <a:endParaRPr lang="en-US" altLang="zh-CN" sz="2750" spc="4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保护剂</a:t>
            </a:r>
            <a:endParaRPr sz="275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25" dirty="0">
                <a:solidFill>
                  <a:srgbClr val="404040"/>
                </a:solidFill>
                <a:latin typeface="微软雅黑"/>
                <a:cs typeface="微软雅黑"/>
              </a:rPr>
              <a:t>缓冲物</a:t>
            </a:r>
            <a:r>
              <a:rPr sz="2000" b="1" spc="20" dirty="0">
                <a:solidFill>
                  <a:srgbClr val="404040"/>
                </a:solidFill>
                <a:latin typeface="微软雅黑"/>
                <a:cs typeface="微软雅黑"/>
              </a:rPr>
              <a:t>质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：向精液中添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加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一定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量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的缓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冲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物质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平衡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酸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碱度。</a:t>
            </a:r>
            <a:endParaRPr sz="20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常用的缓冲剂有柠檬酸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钠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、酒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石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酸钾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钠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、磷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酸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二氢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钾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等。</a:t>
            </a:r>
            <a:endParaRPr sz="20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近些年，生产单位采用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三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羟甲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基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氨基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甲</a:t>
            </a:r>
            <a:r>
              <a:rPr sz="2000" spc="5" dirty="0">
                <a:solidFill>
                  <a:srgbClr val="404040"/>
                </a:solidFill>
                <a:latin typeface="微软雅黑"/>
                <a:cs typeface="微软雅黑"/>
              </a:rPr>
              <a:t>烷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(Tris)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作为</a:t>
            </a:r>
            <a:r>
              <a:rPr sz="2000" spc="-60" dirty="0">
                <a:solidFill>
                  <a:srgbClr val="404040"/>
                </a:solidFill>
                <a:latin typeface="微软雅黑"/>
                <a:cs typeface="微软雅黑"/>
              </a:rPr>
              <a:t>缓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冲剂。</a:t>
            </a:r>
            <a:endParaRPr sz="2000" dirty="0">
              <a:latin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631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70EB472-67C1-45D1-B60F-A5AD0D82A27A}"/>
              </a:ext>
            </a:extLst>
          </p:cNvPr>
          <p:cNvSpPr txBox="1"/>
          <p:nvPr/>
        </p:nvSpPr>
        <p:spPr>
          <a:xfrm>
            <a:off x="2447925" y="1325880"/>
            <a:ext cx="7089140" cy="11836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30"/>
              </a:spcBef>
            </a:pPr>
            <a:endParaRPr lang="en-US" altLang="zh-CN" sz="2750" spc="4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保护剂</a:t>
            </a:r>
            <a:endParaRPr sz="275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A00B010-EF38-474F-9E31-755A7553ADD8}"/>
              </a:ext>
            </a:extLst>
          </p:cNvPr>
          <p:cNvSpPr txBox="1"/>
          <p:nvPr/>
        </p:nvSpPr>
        <p:spPr>
          <a:xfrm>
            <a:off x="1003617" y="2346261"/>
            <a:ext cx="10066655" cy="94106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25" dirty="0">
                <a:solidFill>
                  <a:srgbClr val="404040"/>
                </a:solidFill>
                <a:latin typeface="微软雅黑"/>
                <a:cs typeface="微软雅黑"/>
              </a:rPr>
              <a:t>降低电解质浓度物</a:t>
            </a:r>
            <a:r>
              <a:rPr sz="2000" b="1" spc="15" dirty="0">
                <a:solidFill>
                  <a:srgbClr val="404040"/>
                </a:solidFill>
                <a:latin typeface="微软雅黑"/>
                <a:cs typeface="微软雅黑"/>
              </a:rPr>
              <a:t>质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：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向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精液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中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加入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非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电解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质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或弱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电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解质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以降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低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精液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电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解质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的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浓度。</a:t>
            </a:r>
            <a:endParaRPr sz="2000" dirty="0">
              <a:latin typeface="微软雅黑"/>
              <a:cs typeface="微软雅黑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常用的非电解质和弱电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解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质有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各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种糖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类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、氨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基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乙酸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等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641E1F7-19D2-47FD-84EC-85AD07B7F1B3}"/>
              </a:ext>
            </a:extLst>
          </p:cNvPr>
          <p:cNvSpPr/>
          <p:nvPr/>
        </p:nvSpPr>
        <p:spPr>
          <a:xfrm>
            <a:off x="4153364" y="4006623"/>
            <a:ext cx="4003403" cy="2542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15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70EB472-67C1-45D1-B60F-A5AD0D82A27A}"/>
              </a:ext>
            </a:extLst>
          </p:cNvPr>
          <p:cNvSpPr txBox="1"/>
          <p:nvPr/>
        </p:nvSpPr>
        <p:spPr>
          <a:xfrm>
            <a:off x="2447925" y="1325880"/>
            <a:ext cx="7089140" cy="11836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30"/>
              </a:spcBef>
            </a:pPr>
            <a:endParaRPr lang="en-US" altLang="zh-CN" sz="2750" spc="4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保护剂</a:t>
            </a:r>
            <a:endParaRPr sz="275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微软雅黑"/>
              <a:cs typeface="微软雅黑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445E2E6-2E88-4168-93D2-96E23C039AE0}"/>
              </a:ext>
            </a:extLst>
          </p:cNvPr>
          <p:cNvSpPr txBox="1"/>
          <p:nvPr/>
        </p:nvSpPr>
        <p:spPr>
          <a:xfrm>
            <a:off x="838200" y="2123882"/>
            <a:ext cx="10715625" cy="1551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2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20" dirty="0">
                <a:solidFill>
                  <a:srgbClr val="404040"/>
                </a:solidFill>
                <a:latin typeface="微软雅黑"/>
                <a:cs typeface="微软雅黑"/>
              </a:rPr>
              <a:t>抗冷物</a:t>
            </a:r>
            <a:r>
              <a:rPr sz="2000" b="1" spc="25" dirty="0">
                <a:solidFill>
                  <a:srgbClr val="404040"/>
                </a:solidFill>
                <a:latin typeface="微软雅黑"/>
                <a:cs typeface="微软雅黑"/>
              </a:rPr>
              <a:t>质</a:t>
            </a:r>
            <a:r>
              <a:rPr sz="2000" b="1" spc="-145" dirty="0">
                <a:solidFill>
                  <a:srgbClr val="404040"/>
                </a:solidFill>
                <a:latin typeface="微软雅黑"/>
                <a:cs typeface="微软雅黑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：</a:t>
            </a:r>
            <a:r>
              <a:rPr sz="2000" spc="-70" dirty="0">
                <a:solidFill>
                  <a:srgbClr val="404040"/>
                </a:solidFill>
                <a:latin typeface="微软雅黑"/>
                <a:cs typeface="微软雅黑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在精液保存过程中，常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进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行降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温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处理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因此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，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在保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存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的稀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释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液中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加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入抗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冷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物质，  </a:t>
            </a:r>
            <a:r>
              <a:rPr sz="2000" spc="20" dirty="0">
                <a:solidFill>
                  <a:srgbClr val="404040"/>
                </a:solidFill>
                <a:latin typeface="微软雅黑"/>
                <a:cs typeface="微软雅黑"/>
              </a:rPr>
              <a:t>使精子免受伤害。</a:t>
            </a:r>
            <a:endParaRPr sz="2000" dirty="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常用的抗冷休克物质有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卵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黄、</a:t>
            </a:r>
            <a:r>
              <a:rPr sz="2000" spc="-55" dirty="0">
                <a:solidFill>
                  <a:srgbClr val="404040"/>
                </a:solidFill>
                <a:latin typeface="微软雅黑"/>
                <a:cs typeface="微软雅黑"/>
              </a:rPr>
              <a:t>奶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类等。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387BF4A-A1B6-4BD7-A1DC-115D5902CF78}"/>
              </a:ext>
            </a:extLst>
          </p:cNvPr>
          <p:cNvSpPr/>
          <p:nvPr/>
        </p:nvSpPr>
        <p:spPr>
          <a:xfrm>
            <a:off x="7410450" y="3771900"/>
            <a:ext cx="293370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059833D-E684-48DA-8989-7E750950330A}"/>
              </a:ext>
            </a:extLst>
          </p:cNvPr>
          <p:cNvSpPr/>
          <p:nvPr/>
        </p:nvSpPr>
        <p:spPr>
          <a:xfrm>
            <a:off x="1847850" y="3771900"/>
            <a:ext cx="3562350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6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5960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 精液稀释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0229" y="1343818"/>
            <a:ext cx="9715500" cy="565753"/>
          </a:xfrm>
          <a:prstGeom prst="rect">
            <a:avLst/>
          </a:prstGeom>
        </p:spPr>
        <p:txBody>
          <a:bodyPr/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</a:pPr>
            <a:r>
              <a:rPr lang="zh-CN" altLang="en-US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pc="-1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pc="-5" dirty="0"/>
              <a:t> 稀释液的成分及作用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70EB472-67C1-45D1-B60F-A5AD0D82A27A}"/>
              </a:ext>
            </a:extLst>
          </p:cNvPr>
          <p:cNvSpPr txBox="1"/>
          <p:nvPr/>
        </p:nvSpPr>
        <p:spPr>
          <a:xfrm>
            <a:off x="2447925" y="1325880"/>
            <a:ext cx="7089140" cy="11836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30"/>
              </a:spcBef>
            </a:pPr>
            <a:endParaRPr lang="en-US" altLang="zh-CN" sz="2750" spc="4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（</a:t>
            </a:r>
            <a:r>
              <a:rPr lang="en-US" altLang="zh-CN" sz="2750" spc="4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lang="zh-CN" altLang="en-US" sz="2750" spc="45" dirty="0">
                <a:solidFill>
                  <a:srgbClr val="404040"/>
                </a:solidFill>
                <a:latin typeface="Arial"/>
                <a:cs typeface="Arial"/>
              </a:rPr>
              <a:t>）</a:t>
            </a:r>
            <a:r>
              <a:rPr sz="2750" spc="25" dirty="0" err="1">
                <a:solidFill>
                  <a:srgbClr val="404040"/>
                </a:solidFill>
                <a:latin typeface="微软雅黑"/>
                <a:cs typeface="微软雅黑"/>
              </a:rPr>
              <a:t>保护剂</a:t>
            </a:r>
            <a:endParaRPr sz="275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5081941-7426-4E06-8EC1-364FA0BBECF6}"/>
              </a:ext>
            </a:extLst>
          </p:cNvPr>
          <p:cNvSpPr txBox="1"/>
          <p:nvPr/>
        </p:nvSpPr>
        <p:spPr>
          <a:xfrm>
            <a:off x="623887" y="2188174"/>
            <a:ext cx="10944225" cy="139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50200"/>
              </a:lnSpc>
              <a:spcBef>
                <a:spcPts val="9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000" b="1" spc="25" dirty="0">
                <a:solidFill>
                  <a:srgbClr val="404040"/>
                </a:solidFill>
                <a:latin typeface="微软雅黑"/>
                <a:cs typeface="微软雅黑"/>
              </a:rPr>
              <a:t>抗冻物质</a:t>
            </a:r>
            <a:r>
              <a:rPr sz="2000" b="1" spc="20" dirty="0">
                <a:solidFill>
                  <a:srgbClr val="404040"/>
                </a:solidFill>
                <a:latin typeface="微软雅黑"/>
                <a:cs typeface="微软雅黑"/>
              </a:rPr>
              <a:t>：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在精液冷冻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保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存过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程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中，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液由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液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态向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固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态转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化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，对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精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子的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危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害较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大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，不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使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用抗冻 剂，冷冻精液就不能成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功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。</a:t>
            </a:r>
            <a:endParaRPr sz="2000" dirty="0">
              <a:latin typeface="微软雅黑"/>
              <a:cs typeface="微软雅黑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一般常用甘油和二甲基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亚</a:t>
            </a:r>
            <a:r>
              <a:rPr sz="2000" spc="15" dirty="0">
                <a:solidFill>
                  <a:srgbClr val="404040"/>
                </a:solidFill>
                <a:latin typeface="微软雅黑"/>
                <a:cs typeface="微软雅黑"/>
              </a:rPr>
              <a:t>矾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(DMSO)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作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为抗</a:t>
            </a:r>
            <a:r>
              <a:rPr sz="2000" spc="-50" dirty="0">
                <a:solidFill>
                  <a:srgbClr val="404040"/>
                </a:solidFill>
                <a:latin typeface="微软雅黑"/>
                <a:cs typeface="微软雅黑"/>
              </a:rPr>
              <a:t>冻</a:t>
            </a:r>
            <a:r>
              <a:rPr sz="2000" spc="25" dirty="0">
                <a:solidFill>
                  <a:srgbClr val="404040"/>
                </a:solidFill>
                <a:latin typeface="微软雅黑"/>
                <a:cs typeface="微软雅黑"/>
              </a:rPr>
              <a:t>剂。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E70FCDAA-9ECC-4020-9EBF-FCEB0B4CC3B7}"/>
              </a:ext>
            </a:extLst>
          </p:cNvPr>
          <p:cNvSpPr/>
          <p:nvPr/>
        </p:nvSpPr>
        <p:spPr>
          <a:xfrm>
            <a:off x="3083814" y="4116246"/>
            <a:ext cx="1743456" cy="2533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68C4CF07-8F64-40B7-AA24-7887E44ECA54}"/>
              </a:ext>
            </a:extLst>
          </p:cNvPr>
          <p:cNvSpPr/>
          <p:nvPr/>
        </p:nvSpPr>
        <p:spPr>
          <a:xfrm>
            <a:off x="7448550" y="3819523"/>
            <a:ext cx="1943100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99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4</TotalTime>
  <Words>933</Words>
  <Application>Microsoft Office PowerPoint</Application>
  <PresentationFormat>宽屏</PresentationFormat>
  <Paragraphs>119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Times New Roman</vt:lpstr>
      <vt:lpstr>Wingdings</vt:lpstr>
      <vt:lpstr>Office 主题​​</vt:lpstr>
      <vt:lpstr>任务三     精液稀释</vt:lpstr>
      <vt:lpstr>精液稀释是采精及精液品质检查后，向精液中添加的适合精子体外存活并保持 受精能力的液体。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精液稀释的目的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李 玉丹</cp:lastModifiedBy>
  <cp:revision>108</cp:revision>
  <dcterms:created xsi:type="dcterms:W3CDTF">2019-09-17T02:06:00Z</dcterms:created>
  <dcterms:modified xsi:type="dcterms:W3CDTF">2021-02-01T08:50:11Z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