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8"/>
  </p:notesMasterIdLst>
  <p:handoutMasterIdLst>
    <p:handoutMasterId r:id="rId19"/>
  </p:handoutMasterIdLst>
  <p:sldIdLst>
    <p:sldId id="437" r:id="rId4"/>
    <p:sldId id="423" r:id="rId5"/>
    <p:sldId id="419" r:id="rId6"/>
    <p:sldId id="416" r:id="rId7"/>
    <p:sldId id="422" r:id="rId8"/>
    <p:sldId id="425" r:id="rId9"/>
    <p:sldId id="420" r:id="rId10"/>
    <p:sldId id="426" r:id="rId11"/>
    <p:sldId id="427" r:id="rId12"/>
    <p:sldId id="428" r:id="rId13"/>
    <p:sldId id="429" r:id="rId14"/>
    <p:sldId id="433" r:id="rId15"/>
    <p:sldId id="434" r:id="rId16"/>
    <p:sldId id="436"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FE4B2C-7AB5-4685-9E45-096901B54ED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2C00974-1F7B-4DCE-AEE4-6333F652F2E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FE4B2C-7AB5-4685-9E45-096901B54ED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2C00974-1F7B-4DCE-AEE4-6333F652F2E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jpeg"/><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E4B2C-7AB5-4685-9E45-096901B54ED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00974-1F7B-4DCE-AEE4-6333F652F2E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png"/><Relationship Id="rId1" Type="http://schemas.openxmlformats.org/officeDocument/2006/relationships/tags" Target="../tags/tag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3.xml"/><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48715" y="2608580"/>
            <a:ext cx="10515600" cy="1325563"/>
          </a:xfrm>
        </p:spPr>
        <p:txBody>
          <a:bodyPr/>
          <a:p>
            <a:r>
              <a:rPr lang="en-US" altLang="zh-CN"/>
              <a:t>            </a:t>
            </a:r>
            <a:r>
              <a:rPr lang="zh-CN" altLang="en-US" b="1">
                <a:solidFill>
                  <a:schemeClr val="accent2"/>
                </a:solidFill>
              </a:rPr>
              <a:t>离合器自由行程的调整</a:t>
            </a:r>
            <a:endParaRPr lang="zh-CN" altLang="en-US" b="1">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8805" y="209550"/>
            <a:ext cx="10515600" cy="861060"/>
          </a:xfrm>
        </p:spPr>
        <p:txBody>
          <a:bodyPr/>
          <a:p>
            <a:r>
              <a:rPr lang="en-US" altLang="zh-CN" sz="4000"/>
              <a:t>                         </a:t>
            </a:r>
            <a:r>
              <a:rPr lang="zh-CN" altLang="en-US" sz="4000" b="1"/>
              <a:t>离合器自由行程的调整</a:t>
            </a:r>
            <a:endParaRPr lang="zh-CN" altLang="en-US" sz="4000" b="1">
              <a:solidFill>
                <a:srgbClr val="FF0000"/>
              </a:solidFill>
            </a:endParaRPr>
          </a:p>
        </p:txBody>
      </p:sp>
      <p:sp>
        <p:nvSpPr>
          <p:cNvPr id="109570" name="Rectangle 2"/>
          <p:cNvSpPr>
            <a:spLocks noGrp="1"/>
          </p:cNvSpPr>
          <p:nvPr>
            <p:ph idx="1"/>
          </p:nvPr>
        </p:nvSpPr>
        <p:spPr>
          <a:xfrm>
            <a:off x="1024255" y="816610"/>
            <a:ext cx="6503035" cy="545465"/>
          </a:xfrm>
        </p:spPr>
        <p:txBody>
          <a:bodyPr vert="horz" wrap="square" lIns="91440" tIns="45720" rIns="91440" bIns="45720" anchor="t">
            <a:noAutofit/>
          </a:bodyPr>
          <a:p>
            <a:pPr eaLnBrk="1" hangingPunct="1">
              <a:lnSpc>
                <a:spcPct val="105000"/>
              </a:lnSpc>
              <a:buNone/>
            </a:pPr>
            <a:r>
              <a:rPr lang="zh-CN" altLang="en-US" sz="3200" b="1" dirty="0">
                <a:solidFill>
                  <a:srgbClr val="FF0000"/>
                </a:solidFill>
                <a:latin typeface="楷体_GB2312" pitchFamily="49" charset="-122"/>
                <a:ea typeface="楷体_GB2312" pitchFamily="49" charset="-122"/>
              </a:rPr>
              <a:t>具体操作步骤</a:t>
            </a:r>
            <a:endParaRPr lang="zh-CN" altLang="en-US" sz="3200" b="1" dirty="0">
              <a:solidFill>
                <a:srgbClr val="FF0000"/>
              </a:solidFill>
              <a:latin typeface="楷体_GB2312" pitchFamily="49" charset="-122"/>
              <a:ea typeface="楷体_GB2312" pitchFamily="49" charset="-122"/>
            </a:endParaRPr>
          </a:p>
        </p:txBody>
      </p:sp>
      <p:sp>
        <p:nvSpPr>
          <p:cNvPr id="6" name="Rectangle 2"/>
          <p:cNvSpPr>
            <a:spLocks noGrp="1"/>
          </p:cNvSpPr>
          <p:nvPr/>
        </p:nvSpPr>
        <p:spPr>
          <a:xfrm>
            <a:off x="376555" y="1362075"/>
            <a:ext cx="11146155" cy="424053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sz="3600" dirty="0">
                <a:latin typeface="Arial" panose="020B0604020202020204" pitchFamily="34" charset="0"/>
                <a:sym typeface="+mn-ea"/>
              </a:rPr>
              <a:t>　</a:t>
            </a:r>
            <a:r>
              <a:rPr lang="zh-CN" altLang="en-US" sz="3600">
                <a:sym typeface="+mn-ea"/>
              </a:rPr>
              <a:t>离合主缸推杆与活塞间隙的调整：此项调整是在</a:t>
            </a:r>
            <a:r>
              <a:rPr lang="zh-CN" altLang="en-US" sz="3600">
                <a:solidFill>
                  <a:srgbClr val="FF0000"/>
                </a:solidFill>
                <a:sym typeface="+mn-ea"/>
              </a:rPr>
              <a:t>踏板限位调好</a:t>
            </a:r>
            <a:r>
              <a:rPr lang="zh-CN" altLang="en-US" sz="3600">
                <a:sym typeface="+mn-ea"/>
              </a:rPr>
              <a:t>之后，其调整方法是：拧松调节叉后端锁紧螺母，</a:t>
            </a:r>
            <a:r>
              <a:rPr lang="zh-CN" altLang="en-US" sz="3600">
                <a:sym typeface="宋体" panose="02010600030101010101" pitchFamily="2" charset="-122"/>
              </a:rPr>
              <a:t>调整推杆长度，如推杆变短，自由行程变大；反之，推杆变长，自由行程变小。推杆长度调节好后拧紧</a:t>
            </a:r>
            <a:r>
              <a:rPr lang="zh-CN" altLang="en-US" sz="3600">
                <a:sym typeface="+mn-ea"/>
              </a:rPr>
              <a:t>锁紧螺母。</a:t>
            </a:r>
            <a:endParaRPr lang="zh-CN" altLang="en-US" sz="3600" b="1" dirty="0">
              <a:solidFill>
                <a:schemeClr val="tx1"/>
              </a:solidFill>
              <a:latin typeface="Arial" panose="020B0604020202020204" pitchFamily="34" charset="0"/>
              <a:ea typeface="楷体_GB2312" pitchFamily="49" charset="-122"/>
              <a:cs typeface="Arial" panose="020B0604020202020204" pitchFamily="34" charset="0"/>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8805" y="209550"/>
            <a:ext cx="10515600" cy="861060"/>
          </a:xfrm>
        </p:spPr>
        <p:txBody>
          <a:bodyPr/>
          <a:p>
            <a:r>
              <a:rPr lang="en-US" altLang="zh-CN" sz="4000"/>
              <a:t>                         </a:t>
            </a:r>
            <a:r>
              <a:rPr lang="zh-CN" altLang="en-US" sz="4000" b="1"/>
              <a:t>离合器自由行程的调整</a:t>
            </a:r>
            <a:endParaRPr lang="zh-CN" altLang="en-US" sz="4000" b="1">
              <a:solidFill>
                <a:srgbClr val="FF0000"/>
              </a:solidFill>
            </a:endParaRPr>
          </a:p>
        </p:txBody>
      </p:sp>
      <p:sp>
        <p:nvSpPr>
          <p:cNvPr id="109570" name="Rectangle 2"/>
          <p:cNvSpPr>
            <a:spLocks noGrp="1"/>
          </p:cNvSpPr>
          <p:nvPr>
            <p:ph idx="1"/>
          </p:nvPr>
        </p:nvSpPr>
        <p:spPr>
          <a:xfrm>
            <a:off x="1024255" y="816610"/>
            <a:ext cx="6503035" cy="545465"/>
          </a:xfrm>
        </p:spPr>
        <p:txBody>
          <a:bodyPr vert="horz" wrap="square" lIns="91440" tIns="45720" rIns="91440" bIns="45720" anchor="t">
            <a:noAutofit/>
          </a:bodyPr>
          <a:p>
            <a:pPr eaLnBrk="1" hangingPunct="1">
              <a:lnSpc>
                <a:spcPct val="105000"/>
              </a:lnSpc>
              <a:buNone/>
            </a:pPr>
            <a:r>
              <a:rPr lang="zh-CN" altLang="en-US" sz="3200" b="1" dirty="0">
                <a:solidFill>
                  <a:srgbClr val="FF0000"/>
                </a:solidFill>
                <a:latin typeface="楷体_GB2312" pitchFamily="49" charset="-122"/>
                <a:ea typeface="楷体_GB2312" pitchFamily="49" charset="-122"/>
              </a:rPr>
              <a:t>具体操作步骤</a:t>
            </a:r>
            <a:endParaRPr lang="zh-CN" altLang="en-US" sz="3200" b="1" dirty="0">
              <a:solidFill>
                <a:srgbClr val="FF0000"/>
              </a:solidFill>
              <a:latin typeface="楷体_GB2312" pitchFamily="49" charset="-122"/>
              <a:ea typeface="楷体_GB2312" pitchFamily="49" charset="-122"/>
            </a:endParaRPr>
          </a:p>
        </p:txBody>
      </p:sp>
      <p:sp>
        <p:nvSpPr>
          <p:cNvPr id="6" name="Rectangle 2"/>
          <p:cNvSpPr>
            <a:spLocks noGrp="1"/>
          </p:cNvSpPr>
          <p:nvPr/>
        </p:nvSpPr>
        <p:spPr>
          <a:xfrm>
            <a:off x="376555" y="1362075"/>
            <a:ext cx="11146155" cy="424053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sz="3600" dirty="0">
                <a:latin typeface="Arial" panose="020B0604020202020204" pitchFamily="34" charset="0"/>
                <a:sym typeface="+mn-ea"/>
              </a:rPr>
              <a:t>　</a:t>
            </a:r>
            <a:endParaRPr lang="zh-CN" altLang="en-US" sz="3600" b="1" dirty="0">
              <a:solidFill>
                <a:schemeClr val="tx1"/>
              </a:solidFill>
              <a:latin typeface="Arial" panose="020B0604020202020204" pitchFamily="34" charset="0"/>
              <a:ea typeface="楷体_GB2312" pitchFamily="49" charset="-122"/>
              <a:cs typeface="Arial" panose="020B0604020202020204" pitchFamily="34" charset="0"/>
              <a:sym typeface="+mn-ea"/>
            </a:endParaRPr>
          </a:p>
        </p:txBody>
      </p:sp>
      <p:pic>
        <p:nvPicPr>
          <p:cNvPr id="12292" name="内容占位符 3"/>
          <p:cNvPicPr>
            <a:picLocks noChangeAspect="1"/>
          </p:cNvPicPr>
          <p:nvPr/>
        </p:nvPicPr>
        <p:blipFill>
          <a:blip r:embed="rId1"/>
          <a:stretch>
            <a:fillRect/>
          </a:stretch>
        </p:blipFill>
        <p:spPr>
          <a:xfrm>
            <a:off x="1452245" y="1447165"/>
            <a:ext cx="3678238" cy="3667125"/>
          </a:xfrm>
          <a:prstGeom prst="rect">
            <a:avLst/>
          </a:prstGeom>
          <a:noFill/>
          <a:ln w="9525">
            <a:noFill/>
          </a:ln>
        </p:spPr>
      </p:pic>
      <p:pic>
        <p:nvPicPr>
          <p:cNvPr id="12291" name="图片 3"/>
          <p:cNvPicPr>
            <a:picLocks noChangeAspect="1"/>
          </p:cNvPicPr>
          <p:nvPr/>
        </p:nvPicPr>
        <p:blipFill>
          <a:blip r:embed="rId2"/>
          <a:srcRect t="28838"/>
          <a:stretch>
            <a:fillRect/>
          </a:stretch>
        </p:blipFill>
        <p:spPr>
          <a:xfrm flipH="1">
            <a:off x="6260148" y="1362075"/>
            <a:ext cx="5262562" cy="3519488"/>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8805" y="209550"/>
            <a:ext cx="10515600" cy="861060"/>
          </a:xfrm>
        </p:spPr>
        <p:txBody>
          <a:bodyPr/>
          <a:p>
            <a:r>
              <a:rPr lang="en-US" altLang="zh-CN" sz="4000"/>
              <a:t>                         </a:t>
            </a:r>
            <a:r>
              <a:rPr lang="zh-CN" altLang="en-US" sz="4000" b="1"/>
              <a:t>离合器自由行程的调整</a:t>
            </a:r>
            <a:endParaRPr lang="zh-CN" altLang="en-US" sz="4000" b="1">
              <a:solidFill>
                <a:srgbClr val="FF0000"/>
              </a:solidFill>
            </a:endParaRPr>
          </a:p>
        </p:txBody>
      </p:sp>
      <p:sp>
        <p:nvSpPr>
          <p:cNvPr id="109570" name="Rectangle 2"/>
          <p:cNvSpPr>
            <a:spLocks noGrp="1"/>
          </p:cNvSpPr>
          <p:nvPr>
            <p:ph idx="1"/>
          </p:nvPr>
        </p:nvSpPr>
        <p:spPr>
          <a:xfrm>
            <a:off x="1024255" y="816610"/>
            <a:ext cx="6503035" cy="545465"/>
          </a:xfrm>
        </p:spPr>
        <p:txBody>
          <a:bodyPr vert="horz" wrap="square" lIns="91440" tIns="45720" rIns="91440" bIns="45720" anchor="t">
            <a:noAutofit/>
          </a:bodyPr>
          <a:p>
            <a:pPr eaLnBrk="1" hangingPunct="1">
              <a:lnSpc>
                <a:spcPct val="105000"/>
              </a:lnSpc>
              <a:buNone/>
            </a:pPr>
            <a:r>
              <a:rPr lang="zh-CN" altLang="en-US" sz="3200" b="1" dirty="0">
                <a:solidFill>
                  <a:srgbClr val="FF0000"/>
                </a:solidFill>
                <a:latin typeface="楷体_GB2312" pitchFamily="49" charset="-122"/>
                <a:ea typeface="楷体_GB2312" pitchFamily="49" charset="-122"/>
              </a:rPr>
              <a:t>具体操作步骤</a:t>
            </a:r>
            <a:endParaRPr lang="zh-CN" altLang="en-US" sz="3200" b="1" dirty="0">
              <a:solidFill>
                <a:srgbClr val="FF0000"/>
              </a:solidFill>
              <a:latin typeface="楷体_GB2312" pitchFamily="49" charset="-122"/>
              <a:ea typeface="楷体_GB2312" pitchFamily="49" charset="-122"/>
            </a:endParaRPr>
          </a:p>
        </p:txBody>
      </p:sp>
      <p:sp>
        <p:nvSpPr>
          <p:cNvPr id="6" name="Rectangle 2"/>
          <p:cNvSpPr>
            <a:spLocks noGrp="1"/>
          </p:cNvSpPr>
          <p:nvPr/>
        </p:nvSpPr>
        <p:spPr>
          <a:xfrm>
            <a:off x="376555" y="1362075"/>
            <a:ext cx="11146155" cy="424053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sz="3600" dirty="0">
                <a:latin typeface="Arial" panose="020B0604020202020204" pitchFamily="34" charset="0"/>
                <a:sym typeface="+mn-ea"/>
              </a:rPr>
              <a:t>　</a:t>
            </a:r>
            <a:endParaRPr lang="zh-CN" altLang="en-US" sz="3600" b="1" dirty="0">
              <a:solidFill>
                <a:schemeClr val="tx1"/>
              </a:solidFill>
              <a:latin typeface="Arial" panose="020B0604020202020204" pitchFamily="34" charset="0"/>
              <a:ea typeface="楷体_GB2312" pitchFamily="49" charset="-122"/>
              <a:cs typeface="Arial" panose="020B0604020202020204" pitchFamily="34" charset="0"/>
              <a:sym typeface="+mn-ea"/>
            </a:endParaRPr>
          </a:p>
        </p:txBody>
      </p:sp>
      <p:pic>
        <p:nvPicPr>
          <p:cNvPr id="13317" name="图片 6"/>
          <p:cNvPicPr>
            <a:picLocks noChangeAspect="1"/>
          </p:cNvPicPr>
          <p:nvPr/>
        </p:nvPicPr>
        <p:blipFill>
          <a:blip r:embed="rId1"/>
          <a:stretch>
            <a:fillRect/>
          </a:stretch>
        </p:blipFill>
        <p:spPr>
          <a:xfrm>
            <a:off x="1444625" y="1654175"/>
            <a:ext cx="3667125" cy="3656013"/>
          </a:xfrm>
          <a:prstGeom prst="rect">
            <a:avLst/>
          </a:prstGeom>
          <a:noFill/>
          <a:ln w="9525">
            <a:noFill/>
          </a:ln>
        </p:spPr>
      </p:pic>
      <p:pic>
        <p:nvPicPr>
          <p:cNvPr id="13315" name="图片 4"/>
          <p:cNvPicPr>
            <a:picLocks noChangeAspect="1"/>
          </p:cNvPicPr>
          <p:nvPr/>
        </p:nvPicPr>
        <p:blipFill>
          <a:blip r:embed="rId2"/>
          <a:stretch>
            <a:fillRect/>
          </a:stretch>
        </p:blipFill>
        <p:spPr>
          <a:xfrm>
            <a:off x="6156325" y="1654175"/>
            <a:ext cx="4048125" cy="376555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8805" y="209550"/>
            <a:ext cx="10515600" cy="861060"/>
          </a:xfrm>
        </p:spPr>
        <p:txBody>
          <a:bodyPr/>
          <a:p>
            <a:r>
              <a:rPr lang="en-US" altLang="zh-CN" sz="4000"/>
              <a:t>                         </a:t>
            </a:r>
            <a:r>
              <a:rPr lang="zh-CN" altLang="en-US" sz="4000" b="1"/>
              <a:t>离合器自由行程的调整</a:t>
            </a:r>
            <a:endParaRPr lang="zh-CN" altLang="en-US" sz="4000" b="1">
              <a:solidFill>
                <a:srgbClr val="FF0000"/>
              </a:solidFill>
            </a:endParaRPr>
          </a:p>
        </p:txBody>
      </p:sp>
      <p:sp>
        <p:nvSpPr>
          <p:cNvPr id="109570" name="Rectangle 2"/>
          <p:cNvSpPr>
            <a:spLocks noGrp="1"/>
          </p:cNvSpPr>
          <p:nvPr>
            <p:ph idx="1"/>
          </p:nvPr>
        </p:nvSpPr>
        <p:spPr>
          <a:xfrm>
            <a:off x="1024255" y="816610"/>
            <a:ext cx="6503035" cy="545465"/>
          </a:xfrm>
        </p:spPr>
        <p:txBody>
          <a:bodyPr vert="horz" wrap="square" lIns="91440" tIns="45720" rIns="91440" bIns="45720" anchor="t">
            <a:noAutofit/>
          </a:bodyPr>
          <a:p>
            <a:pPr eaLnBrk="1" hangingPunct="1">
              <a:lnSpc>
                <a:spcPct val="105000"/>
              </a:lnSpc>
              <a:buNone/>
            </a:pPr>
            <a:r>
              <a:rPr lang="zh-CN" altLang="en-US" sz="3200" b="1" dirty="0">
                <a:solidFill>
                  <a:srgbClr val="FF0000"/>
                </a:solidFill>
                <a:latin typeface="楷体_GB2312" pitchFamily="49" charset="-122"/>
                <a:ea typeface="楷体_GB2312" pitchFamily="49" charset="-122"/>
              </a:rPr>
              <a:t>具体操作步骤</a:t>
            </a:r>
            <a:endParaRPr lang="zh-CN" altLang="en-US" sz="3200" b="1" dirty="0">
              <a:solidFill>
                <a:srgbClr val="FF0000"/>
              </a:solidFill>
              <a:latin typeface="楷体_GB2312" pitchFamily="49" charset="-122"/>
              <a:ea typeface="楷体_GB2312" pitchFamily="49" charset="-122"/>
            </a:endParaRPr>
          </a:p>
        </p:txBody>
      </p:sp>
      <p:sp>
        <p:nvSpPr>
          <p:cNvPr id="6" name="Rectangle 2"/>
          <p:cNvSpPr>
            <a:spLocks noGrp="1"/>
          </p:cNvSpPr>
          <p:nvPr/>
        </p:nvSpPr>
        <p:spPr>
          <a:xfrm>
            <a:off x="376555" y="1362075"/>
            <a:ext cx="11146155" cy="424053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sz="3600" dirty="0">
                <a:latin typeface="Arial" panose="020B0604020202020204" pitchFamily="34" charset="0"/>
                <a:sym typeface="+mn-ea"/>
              </a:rPr>
              <a:t>　</a:t>
            </a:r>
            <a:endParaRPr lang="zh-CN" altLang="en-US" sz="3600" b="1" dirty="0">
              <a:solidFill>
                <a:schemeClr val="tx1"/>
              </a:solidFill>
              <a:latin typeface="Arial" panose="020B0604020202020204" pitchFamily="34" charset="0"/>
              <a:ea typeface="楷体_GB2312" pitchFamily="49" charset="-122"/>
              <a:cs typeface="Arial" panose="020B0604020202020204" pitchFamily="34" charset="0"/>
              <a:sym typeface="+mn-ea"/>
            </a:endParaRPr>
          </a:p>
        </p:txBody>
      </p:sp>
      <p:pic>
        <p:nvPicPr>
          <p:cNvPr id="13314" name="内容占位符 3"/>
          <p:cNvPicPr>
            <a:picLocks noGrp="1" noChangeAspect="1"/>
          </p:cNvPicPr>
          <p:nvPr/>
        </p:nvPicPr>
        <p:blipFill>
          <a:blip r:embed="rId1"/>
          <a:stretch>
            <a:fillRect/>
          </a:stretch>
        </p:blipFill>
        <p:spPr>
          <a:xfrm>
            <a:off x="1490345" y="1608138"/>
            <a:ext cx="4229100" cy="3181350"/>
          </a:xfrm>
          <a:prstGeom prst="rect">
            <a:avLst/>
          </a:prstGeom>
          <a:noFill/>
          <a:ln w="9525">
            <a:noFill/>
          </a:ln>
        </p:spPr>
      </p:pic>
      <p:pic>
        <p:nvPicPr>
          <p:cNvPr id="13316" name="图片 5"/>
          <p:cNvPicPr>
            <a:picLocks noChangeAspect="1"/>
          </p:cNvPicPr>
          <p:nvPr/>
        </p:nvPicPr>
        <p:blipFill>
          <a:blip r:embed="rId2"/>
          <a:stretch>
            <a:fillRect/>
          </a:stretch>
        </p:blipFill>
        <p:spPr>
          <a:xfrm>
            <a:off x="6918325" y="1608138"/>
            <a:ext cx="4294188" cy="30480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Rectangle 2"/>
          <p:cNvSpPr>
            <a:spLocks noGrp="1" noRot="1"/>
          </p:cNvSpPr>
          <p:nvPr>
            <p:ph type="title"/>
          </p:nvPr>
        </p:nvSpPr>
        <p:spPr/>
        <p:txBody>
          <a:bodyPr vert="horz" wrap="square" lIns="91440" tIns="45720" rIns="91440" bIns="45720" anchor="ctr"/>
          <a:p>
            <a:pPr eaLnBrk="1" hangingPunct="1"/>
            <a:r>
              <a:rPr lang="en-US" altLang="zh-CN" b="1" dirty="0"/>
              <a:t>                             </a:t>
            </a:r>
            <a:r>
              <a:rPr lang="zh-CN" altLang="en-US" b="1" dirty="0">
                <a:solidFill>
                  <a:srgbClr val="FF0000"/>
                </a:solidFill>
                <a:effectLst>
                  <a:outerShdw blurRad="38100" dist="19050" dir="2700000" algn="tl" rotWithShape="0">
                    <a:schemeClr val="dk1">
                      <a:alpha val="40000"/>
                    </a:schemeClr>
                  </a:outerShdw>
                </a:effectLst>
              </a:rPr>
              <a:t>作业</a:t>
            </a:r>
            <a:endParaRPr lang="zh-CN" altLang="en-US" b="1" dirty="0">
              <a:solidFill>
                <a:srgbClr val="FF0000"/>
              </a:solidFill>
              <a:effectLst>
                <a:outerShdw blurRad="38100" dist="19050" dir="2700000" algn="tl" rotWithShape="0">
                  <a:schemeClr val="dk1">
                    <a:alpha val="40000"/>
                  </a:schemeClr>
                </a:outerShdw>
              </a:effectLst>
            </a:endParaRPr>
          </a:p>
        </p:txBody>
      </p:sp>
      <p:sp>
        <p:nvSpPr>
          <p:cNvPr id="220163" name="Rectangle 3"/>
          <p:cNvSpPr>
            <a:spLocks noGrp="1" noRot="1"/>
          </p:cNvSpPr>
          <p:nvPr>
            <p:ph idx="1"/>
          </p:nvPr>
        </p:nvSpPr>
        <p:spPr/>
        <p:txBody>
          <a:bodyPr vert="horz" wrap="square" lIns="91440" tIns="45720" rIns="91440" bIns="45720" anchor="t"/>
          <a:p>
            <a:pPr eaLnBrk="1" hangingPunct="1"/>
            <a:r>
              <a:rPr lang="en-US" altLang="zh-CN" sz="3600" b="1" dirty="0">
                <a:solidFill>
                  <a:schemeClr val="tx1"/>
                </a:solidFill>
                <a:effectLst>
                  <a:outerShdw blurRad="38100" dist="19050" dir="2700000" algn="tl" rotWithShape="0">
                    <a:schemeClr val="dk1">
                      <a:alpha val="40000"/>
                    </a:schemeClr>
                  </a:outerShdw>
                </a:effectLst>
              </a:rPr>
              <a:t>1</a:t>
            </a:r>
            <a:r>
              <a:rPr lang="zh-CN" altLang="en-US" sz="3600" b="1" dirty="0">
                <a:solidFill>
                  <a:schemeClr val="tx1"/>
                </a:solidFill>
                <a:effectLst>
                  <a:outerShdw blurRad="38100" dist="19050" dir="2700000" algn="tl" rotWithShape="0">
                    <a:schemeClr val="dk1">
                      <a:alpha val="40000"/>
                    </a:schemeClr>
                  </a:outerShdw>
                </a:effectLst>
                <a:ea typeface="宋体" panose="02010600030101010101" pitchFamily="2" charset="-122"/>
              </a:rPr>
              <a:t>、写出离合器踏板自由行程的概念</a:t>
            </a:r>
            <a:endParaRPr lang="zh-CN" altLang="en-US" sz="3600" b="1" dirty="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8805" y="209550"/>
            <a:ext cx="10515600" cy="861060"/>
          </a:xfrm>
        </p:spPr>
        <p:txBody>
          <a:bodyPr/>
          <a:p>
            <a:r>
              <a:rPr lang="en-US" altLang="zh-CN" sz="4000"/>
              <a:t>                         </a:t>
            </a:r>
            <a:r>
              <a:rPr lang="zh-CN" altLang="en-US" sz="4000" b="1"/>
              <a:t>离合器自由行程的调整</a:t>
            </a:r>
            <a:endParaRPr lang="zh-CN" altLang="en-US" sz="4000" b="1">
              <a:solidFill>
                <a:srgbClr val="FF0000"/>
              </a:solidFill>
            </a:endParaRPr>
          </a:p>
        </p:txBody>
      </p:sp>
      <p:sp>
        <p:nvSpPr>
          <p:cNvPr id="109570" name="Rectangle 2"/>
          <p:cNvSpPr>
            <a:spLocks noGrp="1"/>
          </p:cNvSpPr>
          <p:nvPr>
            <p:ph idx="1"/>
          </p:nvPr>
        </p:nvSpPr>
        <p:spPr>
          <a:xfrm>
            <a:off x="1024255" y="816610"/>
            <a:ext cx="6503035" cy="545465"/>
          </a:xfrm>
        </p:spPr>
        <p:txBody>
          <a:bodyPr vert="horz" wrap="square" lIns="91440" tIns="45720" rIns="91440" bIns="45720" anchor="t">
            <a:noAutofit/>
          </a:bodyPr>
          <a:p>
            <a:pPr eaLnBrk="1" hangingPunct="1">
              <a:lnSpc>
                <a:spcPct val="105000"/>
              </a:lnSpc>
              <a:buNone/>
            </a:pPr>
            <a:r>
              <a:rPr lang="zh-CN" altLang="en-US" sz="3200" b="1" dirty="0">
                <a:solidFill>
                  <a:srgbClr val="FF0000"/>
                </a:solidFill>
                <a:latin typeface="楷体_GB2312" pitchFamily="49" charset="-122"/>
                <a:ea typeface="楷体_GB2312" pitchFamily="49" charset="-122"/>
              </a:rPr>
              <a:t>离合器自由行程的调整</a:t>
            </a:r>
            <a:endParaRPr lang="zh-CN" altLang="en-US" sz="3200" b="1" dirty="0">
              <a:solidFill>
                <a:srgbClr val="FF0000"/>
              </a:solidFill>
              <a:latin typeface="楷体_GB2312" pitchFamily="49" charset="-122"/>
              <a:ea typeface="楷体_GB2312" pitchFamily="49" charset="-122"/>
            </a:endParaRPr>
          </a:p>
        </p:txBody>
      </p:sp>
      <p:sp>
        <p:nvSpPr>
          <p:cNvPr id="6" name="Rectangle 2"/>
          <p:cNvSpPr>
            <a:spLocks noGrp="1"/>
          </p:cNvSpPr>
          <p:nvPr/>
        </p:nvSpPr>
        <p:spPr>
          <a:xfrm>
            <a:off x="1166495" y="1362075"/>
            <a:ext cx="9678035" cy="424053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sz="3600" dirty="0">
                <a:latin typeface="Arial" panose="020B0604020202020204" pitchFamily="34" charset="0"/>
                <a:sym typeface="+mn-ea"/>
              </a:rPr>
              <a:t>　　【理论知识】</a:t>
            </a:r>
            <a:endParaRPr sz="3600" dirty="0">
              <a:latin typeface="Arial" panose="020B0604020202020204" pitchFamily="34" charset="0"/>
            </a:endParaRPr>
          </a:p>
          <a:p>
            <a:pPr>
              <a:lnSpc>
                <a:spcPct val="115000"/>
              </a:lnSpc>
            </a:pPr>
            <a:r>
              <a:rPr sz="3600" dirty="0">
                <a:latin typeface="Arial" panose="020B0604020202020204" pitchFamily="34" charset="0"/>
                <a:sym typeface="+mn-ea"/>
              </a:rPr>
              <a:t>　　离合器自由行程与踏板自由行程(图2-41)</a:t>
            </a:r>
            <a:endParaRPr sz="3600" dirty="0">
              <a:latin typeface="Arial" panose="020B0604020202020204" pitchFamily="34" charset="0"/>
            </a:endParaRPr>
          </a:p>
          <a:p>
            <a:pPr>
              <a:lnSpc>
                <a:spcPct val="115000"/>
              </a:lnSpc>
            </a:pPr>
            <a:r>
              <a:rPr sz="3600" dirty="0">
                <a:latin typeface="Arial" panose="020B0604020202020204" pitchFamily="34" charset="0"/>
                <a:sym typeface="+mn-ea"/>
              </a:rPr>
              <a:t>　　用手按下踏板至感到阻力明显增大时，踏板移动的距离为自由行程;踩到底时的距离为总行程。</a:t>
            </a:r>
            <a:endParaRPr sz="3600" dirty="0">
              <a:latin typeface="Arial" panose="020B0604020202020204" pitchFamily="34" charset="0"/>
            </a:endParaRPr>
          </a:p>
          <a:p>
            <a:pPr eaLnBrk="1" hangingPunct="1">
              <a:lnSpc>
                <a:spcPct val="105000"/>
              </a:lnSpc>
              <a:buNone/>
            </a:pPr>
            <a:r>
              <a:rPr lang="zh-CN" altLang="en-US" sz="3600" b="1" dirty="0">
                <a:solidFill>
                  <a:schemeClr val="tx1"/>
                </a:solidFill>
                <a:latin typeface="Arial" panose="020B0604020202020204" pitchFamily="34" charset="0"/>
                <a:ea typeface="楷体_GB2312" pitchFamily="49" charset="-122"/>
                <a:cs typeface="Arial" panose="020B0604020202020204" pitchFamily="34" charset="0"/>
                <a:sym typeface="+mn-ea"/>
              </a:rPr>
              <a:t> </a:t>
            </a:r>
            <a:endParaRPr lang="zh-CN" altLang="en-US" sz="3600" b="1" dirty="0">
              <a:solidFill>
                <a:schemeClr val="tx1"/>
              </a:solidFill>
              <a:latin typeface="Arial" panose="020B0604020202020204" pitchFamily="34" charset="0"/>
              <a:ea typeface="楷体_GB2312" pitchFamily="49" charset="-122"/>
              <a:cs typeface="Arial" panose="020B0604020202020204" pitchFamily="34" charset="0"/>
              <a:sym typeface="+mn-ea"/>
            </a:endParaRPr>
          </a:p>
          <a:p>
            <a:pPr eaLnBrk="1" hangingPunct="1">
              <a:lnSpc>
                <a:spcPct val="105000"/>
              </a:lnSpc>
              <a:buNone/>
            </a:pPr>
            <a:endParaRPr lang="zh-CN" altLang="en-US" sz="3600" b="1" dirty="0">
              <a:solidFill>
                <a:schemeClr val="tx1"/>
              </a:solidFill>
              <a:latin typeface="Arial" panose="020B0604020202020204" pitchFamily="34" charset="0"/>
              <a:ea typeface="楷体_GB2312" pitchFamily="49" charset="-122"/>
              <a:cs typeface="Arial" panose="020B0604020202020204" pitchFamily="3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8805" y="209550"/>
            <a:ext cx="10515600" cy="861060"/>
          </a:xfrm>
        </p:spPr>
        <p:txBody>
          <a:bodyPr/>
          <a:p>
            <a:r>
              <a:rPr lang="en-US" altLang="zh-CN" sz="4000"/>
              <a:t>                         </a:t>
            </a:r>
            <a:r>
              <a:rPr lang="zh-CN" altLang="en-US" sz="4000" b="1"/>
              <a:t>离合器自由行程的调整</a:t>
            </a:r>
            <a:endParaRPr lang="zh-CN" altLang="en-US" sz="4000" b="1">
              <a:solidFill>
                <a:srgbClr val="FF0000"/>
              </a:solidFill>
            </a:endParaRPr>
          </a:p>
        </p:txBody>
      </p:sp>
      <p:sp>
        <p:nvSpPr>
          <p:cNvPr id="109570" name="Rectangle 2"/>
          <p:cNvSpPr>
            <a:spLocks noGrp="1"/>
          </p:cNvSpPr>
          <p:nvPr>
            <p:ph idx="1"/>
          </p:nvPr>
        </p:nvSpPr>
        <p:spPr>
          <a:xfrm>
            <a:off x="1024255" y="816610"/>
            <a:ext cx="6503035" cy="545465"/>
          </a:xfrm>
        </p:spPr>
        <p:txBody>
          <a:bodyPr vert="horz" wrap="square" lIns="91440" tIns="45720" rIns="91440" bIns="45720" anchor="t">
            <a:noAutofit/>
          </a:bodyPr>
          <a:p>
            <a:pPr eaLnBrk="1" hangingPunct="1">
              <a:lnSpc>
                <a:spcPct val="105000"/>
              </a:lnSpc>
              <a:buNone/>
            </a:pPr>
            <a:r>
              <a:rPr lang="zh-CN" altLang="en-US" sz="3200" b="1" dirty="0">
                <a:solidFill>
                  <a:srgbClr val="FF0000"/>
                </a:solidFill>
                <a:latin typeface="楷体_GB2312" pitchFamily="49" charset="-122"/>
                <a:ea typeface="楷体_GB2312" pitchFamily="49" charset="-122"/>
              </a:rPr>
              <a:t>离合器自由行程的调整</a:t>
            </a:r>
            <a:endParaRPr lang="zh-CN" altLang="en-US" sz="3200" b="1" dirty="0">
              <a:solidFill>
                <a:srgbClr val="FF0000"/>
              </a:solidFill>
              <a:latin typeface="楷体_GB2312" pitchFamily="49" charset="-122"/>
              <a:ea typeface="楷体_GB2312"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2534285" y="1404620"/>
            <a:ext cx="6644005" cy="40487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8805" y="209550"/>
            <a:ext cx="10515600" cy="861060"/>
          </a:xfrm>
        </p:spPr>
        <p:txBody>
          <a:bodyPr/>
          <a:p>
            <a:r>
              <a:rPr lang="en-US" altLang="zh-CN" sz="4000"/>
              <a:t>                         </a:t>
            </a:r>
            <a:r>
              <a:rPr lang="zh-CN" altLang="en-US" sz="4000" b="1"/>
              <a:t>离合器自由行程的调整</a:t>
            </a:r>
            <a:endParaRPr lang="zh-CN" altLang="en-US" sz="4000" b="1">
              <a:solidFill>
                <a:srgbClr val="FF0000"/>
              </a:solidFill>
            </a:endParaRPr>
          </a:p>
        </p:txBody>
      </p:sp>
      <p:sp>
        <p:nvSpPr>
          <p:cNvPr id="109570" name="Rectangle 2"/>
          <p:cNvSpPr>
            <a:spLocks noGrp="1"/>
          </p:cNvSpPr>
          <p:nvPr>
            <p:ph idx="1"/>
          </p:nvPr>
        </p:nvSpPr>
        <p:spPr>
          <a:xfrm>
            <a:off x="1024255" y="816610"/>
            <a:ext cx="6503035" cy="545465"/>
          </a:xfrm>
        </p:spPr>
        <p:txBody>
          <a:bodyPr vert="horz" wrap="square" lIns="91440" tIns="45720" rIns="91440" bIns="45720" anchor="t">
            <a:noAutofit/>
          </a:bodyPr>
          <a:p>
            <a:pPr eaLnBrk="1" hangingPunct="1">
              <a:lnSpc>
                <a:spcPct val="105000"/>
              </a:lnSpc>
              <a:buNone/>
            </a:pPr>
            <a:r>
              <a:rPr lang="en-US" altLang="zh-CN" sz="3200" b="1" dirty="0">
                <a:solidFill>
                  <a:srgbClr val="FF0000"/>
                </a:solidFill>
                <a:latin typeface="楷体_GB2312" pitchFamily="49" charset="-122"/>
                <a:ea typeface="楷体_GB2312" pitchFamily="49" charset="-122"/>
              </a:rPr>
              <a:t>6</a:t>
            </a:r>
            <a:r>
              <a:rPr lang="zh-CN" altLang="en-US" sz="3200" b="1" dirty="0">
                <a:solidFill>
                  <a:srgbClr val="FF0000"/>
                </a:solidFill>
                <a:latin typeface="楷体_GB2312" pitchFamily="49" charset="-122"/>
                <a:ea typeface="楷体_GB2312" pitchFamily="49" charset="-122"/>
              </a:rPr>
              <a:t>、离合器自由行程的调整</a:t>
            </a:r>
            <a:endParaRPr lang="zh-CN" altLang="en-US" sz="3200" b="1" dirty="0">
              <a:solidFill>
                <a:srgbClr val="FF0000"/>
              </a:solidFill>
              <a:latin typeface="楷体_GB2312" pitchFamily="49" charset="-122"/>
              <a:ea typeface="楷体_GB2312" pitchFamily="49" charset="-122"/>
            </a:endParaRPr>
          </a:p>
        </p:txBody>
      </p:sp>
      <p:sp>
        <p:nvSpPr>
          <p:cNvPr id="6" name="Rectangle 2"/>
          <p:cNvSpPr>
            <a:spLocks noGrp="1"/>
          </p:cNvSpPr>
          <p:nvPr/>
        </p:nvSpPr>
        <p:spPr>
          <a:xfrm>
            <a:off x="361950" y="1362075"/>
            <a:ext cx="11146155" cy="424053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5000"/>
              </a:lnSpc>
              <a:buNone/>
            </a:pPr>
            <a:r>
              <a:rPr lang="en-US" altLang="zh-CN" sz="3600" b="1" dirty="0">
                <a:solidFill>
                  <a:schemeClr val="tx1"/>
                </a:solidFill>
                <a:latin typeface="Arial" panose="020B0604020202020204" pitchFamily="34" charset="0"/>
                <a:ea typeface="楷体_GB2312" pitchFamily="49" charset="-122"/>
                <a:cs typeface="Arial" panose="020B0604020202020204" pitchFamily="34" charset="0"/>
                <a:sym typeface="+mn-ea"/>
              </a:rPr>
              <a:t>  </a:t>
            </a:r>
            <a:r>
              <a:rPr sz="3600" dirty="0">
                <a:latin typeface="Arial" panose="020B0604020202020204" pitchFamily="34" charset="0"/>
                <a:sym typeface="+mn-ea"/>
              </a:rPr>
              <a:t>　　(1)离合器踏板总行程的调整。离合器踏板总行程为(150±5)mm，由分离叉轴驱动臂与拉索架(变速器壳体上)之间的距离(200mm±5mm)来保证，通过改变驱动臂的安装位置来实现(注：不可以通过架上的调整螺母来实现)。驱动臂紧固螺栓拧紧力矩为25N· m。</a:t>
            </a:r>
            <a:endParaRPr sz="3600" dirty="0">
              <a:latin typeface="Arial" panose="020B0604020202020204" pitchFamily="34" charset="0"/>
            </a:endParaRPr>
          </a:p>
          <a:p>
            <a:pPr eaLnBrk="1" hangingPunct="1">
              <a:lnSpc>
                <a:spcPct val="105000"/>
              </a:lnSpc>
              <a:buNone/>
            </a:pPr>
            <a:endParaRPr lang="zh-CN" altLang="en-US" sz="3600" b="1" dirty="0">
              <a:solidFill>
                <a:schemeClr val="tx1"/>
              </a:solidFill>
              <a:latin typeface="Arial" panose="020B0604020202020204" pitchFamily="34" charset="0"/>
              <a:ea typeface="楷体_GB2312" pitchFamily="49" charset="-122"/>
              <a:cs typeface="Arial" panose="020B0604020202020204" pitchFamily="34" charset="0"/>
              <a:sym typeface="+mn-ea"/>
            </a:endParaRPr>
          </a:p>
          <a:p>
            <a:pPr eaLnBrk="1" hangingPunct="1">
              <a:lnSpc>
                <a:spcPct val="105000"/>
              </a:lnSpc>
              <a:buNone/>
            </a:pPr>
            <a:endParaRPr lang="zh-CN" altLang="en-US" sz="3600" b="1" dirty="0">
              <a:solidFill>
                <a:schemeClr val="tx1"/>
              </a:solidFill>
              <a:latin typeface="Arial" panose="020B0604020202020204" pitchFamily="34" charset="0"/>
              <a:ea typeface="楷体_GB2312" pitchFamily="49" charset="-122"/>
              <a:cs typeface="Arial" panose="020B0604020202020204" pitchFamily="3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8805" y="209550"/>
            <a:ext cx="10515600" cy="861060"/>
          </a:xfrm>
        </p:spPr>
        <p:txBody>
          <a:bodyPr/>
          <a:p>
            <a:r>
              <a:rPr lang="en-US" altLang="zh-CN" sz="4000"/>
              <a:t>                         </a:t>
            </a:r>
            <a:r>
              <a:rPr lang="zh-CN" altLang="en-US" sz="4000" b="1"/>
              <a:t>离合器自由行程的调整</a:t>
            </a:r>
            <a:endParaRPr lang="zh-CN" altLang="en-US" sz="4000" b="1">
              <a:solidFill>
                <a:srgbClr val="FF0000"/>
              </a:solidFill>
            </a:endParaRPr>
          </a:p>
        </p:txBody>
      </p:sp>
      <p:sp>
        <p:nvSpPr>
          <p:cNvPr id="109570" name="Rectangle 2"/>
          <p:cNvSpPr>
            <a:spLocks noGrp="1"/>
          </p:cNvSpPr>
          <p:nvPr>
            <p:ph idx="1"/>
          </p:nvPr>
        </p:nvSpPr>
        <p:spPr>
          <a:xfrm>
            <a:off x="1024255" y="816610"/>
            <a:ext cx="6503035" cy="545465"/>
          </a:xfrm>
        </p:spPr>
        <p:txBody>
          <a:bodyPr vert="horz" wrap="square" lIns="91440" tIns="45720" rIns="91440" bIns="45720" anchor="t">
            <a:noAutofit/>
          </a:bodyPr>
          <a:p>
            <a:pPr eaLnBrk="1" hangingPunct="1">
              <a:lnSpc>
                <a:spcPct val="105000"/>
              </a:lnSpc>
              <a:buNone/>
            </a:pPr>
            <a:r>
              <a:rPr lang="en-US" altLang="zh-CN" sz="3200" b="1" dirty="0">
                <a:solidFill>
                  <a:srgbClr val="FF0000"/>
                </a:solidFill>
                <a:latin typeface="楷体_GB2312" pitchFamily="49" charset="-122"/>
                <a:ea typeface="楷体_GB2312" pitchFamily="49" charset="-122"/>
              </a:rPr>
              <a:t>6</a:t>
            </a:r>
            <a:r>
              <a:rPr lang="zh-CN" altLang="en-US" sz="3200" b="1" dirty="0">
                <a:solidFill>
                  <a:srgbClr val="FF0000"/>
                </a:solidFill>
                <a:latin typeface="楷体_GB2312" pitchFamily="49" charset="-122"/>
                <a:ea typeface="楷体_GB2312" pitchFamily="49" charset="-122"/>
              </a:rPr>
              <a:t>、离合器自由行程的调整</a:t>
            </a:r>
            <a:endParaRPr lang="zh-CN" altLang="en-US" sz="3200" b="1" dirty="0">
              <a:solidFill>
                <a:srgbClr val="FF0000"/>
              </a:solidFill>
              <a:latin typeface="楷体_GB2312" pitchFamily="49" charset="-122"/>
              <a:ea typeface="楷体_GB2312" pitchFamily="49" charset="-122"/>
            </a:endParaRPr>
          </a:p>
        </p:txBody>
      </p:sp>
      <p:sp>
        <p:nvSpPr>
          <p:cNvPr id="6" name="Rectangle 2"/>
          <p:cNvSpPr>
            <a:spLocks noGrp="1"/>
          </p:cNvSpPr>
          <p:nvPr/>
        </p:nvSpPr>
        <p:spPr>
          <a:xfrm>
            <a:off x="376555" y="1362075"/>
            <a:ext cx="11146155" cy="424053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sz="3600" dirty="0">
                <a:latin typeface="Arial" panose="020B0604020202020204" pitchFamily="34" charset="0"/>
                <a:sym typeface="+mn-ea"/>
              </a:rPr>
              <a:t>　(2)离合器踏板自由行程的调整。离合器踏板自由行程指分离轴承与膜片内端分离指之间的间隙在踏板上反映的移动量，其正常值为(20±5)mm，通过钢索架上的调整螺母进行调整。调整前应先保证驱动臂与拉索架之间的距离为(200±5)mm。</a:t>
            </a:r>
            <a:endParaRPr lang="zh-CN" altLang="en-US" sz="3600" b="1" dirty="0">
              <a:solidFill>
                <a:schemeClr val="tx1"/>
              </a:solidFill>
              <a:latin typeface="Arial" panose="020B0604020202020204" pitchFamily="34" charset="0"/>
              <a:ea typeface="楷体_GB2312" pitchFamily="49" charset="-122"/>
              <a:cs typeface="Arial" panose="020B0604020202020204" pitchFamily="3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8805" y="209550"/>
            <a:ext cx="10515600" cy="861060"/>
          </a:xfrm>
        </p:spPr>
        <p:txBody>
          <a:bodyPr/>
          <a:p>
            <a:r>
              <a:rPr lang="en-US" altLang="zh-CN" sz="4000"/>
              <a:t>                         </a:t>
            </a:r>
            <a:r>
              <a:rPr lang="zh-CN" altLang="en-US" sz="4000" b="1"/>
              <a:t>离合器自由行程的调整</a:t>
            </a:r>
            <a:endParaRPr lang="zh-CN" altLang="en-US" sz="4000" b="1">
              <a:solidFill>
                <a:srgbClr val="FF0000"/>
              </a:solidFill>
            </a:endParaRPr>
          </a:p>
        </p:txBody>
      </p:sp>
      <p:sp>
        <p:nvSpPr>
          <p:cNvPr id="109570" name="Rectangle 2"/>
          <p:cNvSpPr>
            <a:spLocks noGrp="1"/>
          </p:cNvSpPr>
          <p:nvPr>
            <p:ph idx="1"/>
          </p:nvPr>
        </p:nvSpPr>
        <p:spPr>
          <a:xfrm>
            <a:off x="1024255" y="816610"/>
            <a:ext cx="6503035" cy="545465"/>
          </a:xfrm>
        </p:spPr>
        <p:txBody>
          <a:bodyPr vert="horz" wrap="square" lIns="91440" tIns="45720" rIns="91440" bIns="45720" anchor="t">
            <a:noAutofit/>
          </a:bodyPr>
          <a:p>
            <a:pPr eaLnBrk="1" hangingPunct="1">
              <a:lnSpc>
                <a:spcPct val="105000"/>
              </a:lnSpc>
              <a:buNone/>
            </a:pPr>
            <a:r>
              <a:rPr lang="zh-CN" altLang="en-US" sz="3200" b="1" dirty="0">
                <a:solidFill>
                  <a:srgbClr val="FF0000"/>
                </a:solidFill>
                <a:latin typeface="楷体_GB2312" pitchFamily="49" charset="-122"/>
                <a:ea typeface="楷体_GB2312" pitchFamily="49" charset="-122"/>
              </a:rPr>
              <a:t>具体操作步骤</a:t>
            </a:r>
            <a:endParaRPr lang="zh-CN" altLang="en-US" sz="3200" b="1" dirty="0">
              <a:solidFill>
                <a:srgbClr val="FF0000"/>
              </a:solidFill>
              <a:latin typeface="楷体_GB2312" pitchFamily="49" charset="-122"/>
              <a:ea typeface="楷体_GB2312" pitchFamily="49" charset="-122"/>
            </a:endParaRPr>
          </a:p>
        </p:txBody>
      </p:sp>
      <p:sp>
        <p:nvSpPr>
          <p:cNvPr id="6" name="Rectangle 2"/>
          <p:cNvSpPr>
            <a:spLocks noGrp="1"/>
          </p:cNvSpPr>
          <p:nvPr/>
        </p:nvSpPr>
        <p:spPr>
          <a:xfrm>
            <a:off x="376555" y="1362075"/>
            <a:ext cx="11146155" cy="424053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sz="3600" dirty="0">
                <a:latin typeface="Arial" panose="020B0604020202020204" pitchFamily="34" charset="0"/>
                <a:sym typeface="+mn-ea"/>
              </a:rPr>
              <a:t>　</a:t>
            </a:r>
            <a:endParaRPr lang="zh-CN" altLang="en-US" sz="3600" b="1" dirty="0">
              <a:solidFill>
                <a:schemeClr val="tx1"/>
              </a:solidFill>
              <a:latin typeface="Arial" panose="020B0604020202020204" pitchFamily="34" charset="0"/>
              <a:ea typeface="楷体_GB2312" pitchFamily="49" charset="-122"/>
              <a:cs typeface="Arial" panose="020B0604020202020204" pitchFamily="34" charset="0"/>
              <a:sym typeface="+mn-ea"/>
            </a:endParaRPr>
          </a:p>
        </p:txBody>
      </p:sp>
      <p:sp>
        <p:nvSpPr>
          <p:cNvPr id="7171" name="文本框 4"/>
          <p:cNvSpPr txBox="1"/>
          <p:nvPr/>
        </p:nvSpPr>
        <p:spPr>
          <a:xfrm>
            <a:off x="853758" y="1485900"/>
            <a:ext cx="4017962" cy="3992563"/>
          </a:xfrm>
          <a:prstGeom prst="rect">
            <a:avLst/>
          </a:prstGeom>
          <a:noFill/>
          <a:ln w="9525">
            <a:noFill/>
          </a:ln>
        </p:spPr>
        <p:txBody>
          <a:bodyPr wrap="square" anchor="t">
            <a:spAutoFit/>
          </a:bodyPr>
          <a:p>
            <a:r>
              <a:rPr lang="en-US" altLang="zh-CN" sz="2400">
                <a:latin typeface="Arial" panose="020B0604020202020204" pitchFamily="34" charset="0"/>
                <a:ea typeface="宋体" panose="02010600030101010101" pitchFamily="2" charset="-122"/>
              </a:rPr>
              <a:t>         </a:t>
            </a:r>
            <a:r>
              <a:rPr lang="zh-CN" altLang="en-US" sz="3200">
                <a:latin typeface="Arial" panose="020B0604020202020204" pitchFamily="34" charset="0"/>
                <a:ea typeface="宋体" panose="02010600030101010101" pitchFamily="2" charset="-122"/>
              </a:rPr>
              <a:t>用一个直尺抵在驾驶室地板上，先测量踏板完全放松时的高度，再用手轻按踏板，当感到阻力增大时再测量踏板高度，两次测量的高度差即为踏板的自由行程。</a:t>
            </a:r>
            <a:endParaRPr lang="zh-CN" altLang="en-US" sz="3200">
              <a:latin typeface="Arial" panose="020B0604020202020204" pitchFamily="34" charset="0"/>
              <a:ea typeface="宋体" panose="02010600030101010101" pitchFamily="2" charset="-122"/>
            </a:endParaRPr>
          </a:p>
        </p:txBody>
      </p:sp>
      <p:pic>
        <p:nvPicPr>
          <p:cNvPr id="7170" name="内容占位符 3"/>
          <p:cNvPicPr>
            <a:picLocks noGrp="1" noChangeAspect="1"/>
          </p:cNvPicPr>
          <p:nvPr>
            <p:custDataLst>
              <p:tags r:id="rId1"/>
            </p:custDataLst>
          </p:nvPr>
        </p:nvPicPr>
        <p:blipFill>
          <a:blip r:embed="rId2"/>
          <a:stretch>
            <a:fillRect/>
          </a:stretch>
        </p:blipFill>
        <p:spPr>
          <a:xfrm>
            <a:off x="6573838" y="1485900"/>
            <a:ext cx="4540250" cy="452755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8805" y="209550"/>
            <a:ext cx="10515600" cy="861060"/>
          </a:xfrm>
        </p:spPr>
        <p:txBody>
          <a:bodyPr/>
          <a:p>
            <a:r>
              <a:rPr lang="en-US" altLang="zh-CN" sz="4000"/>
              <a:t>                         </a:t>
            </a:r>
            <a:r>
              <a:rPr lang="zh-CN" altLang="en-US" sz="4000" b="1"/>
              <a:t>离合器自由行程的调整</a:t>
            </a:r>
            <a:endParaRPr lang="zh-CN" altLang="en-US" sz="4000" b="1">
              <a:solidFill>
                <a:srgbClr val="FF0000"/>
              </a:solidFill>
            </a:endParaRPr>
          </a:p>
        </p:txBody>
      </p:sp>
      <p:sp>
        <p:nvSpPr>
          <p:cNvPr id="109570" name="Rectangle 2"/>
          <p:cNvSpPr>
            <a:spLocks noGrp="1"/>
          </p:cNvSpPr>
          <p:nvPr>
            <p:ph idx="1"/>
          </p:nvPr>
        </p:nvSpPr>
        <p:spPr>
          <a:xfrm>
            <a:off x="1024255" y="816610"/>
            <a:ext cx="6503035" cy="545465"/>
          </a:xfrm>
        </p:spPr>
        <p:txBody>
          <a:bodyPr vert="horz" wrap="square" lIns="91440" tIns="45720" rIns="91440" bIns="45720" anchor="t">
            <a:noAutofit/>
          </a:bodyPr>
          <a:p>
            <a:pPr eaLnBrk="1" hangingPunct="1">
              <a:lnSpc>
                <a:spcPct val="105000"/>
              </a:lnSpc>
              <a:buNone/>
            </a:pPr>
            <a:r>
              <a:rPr lang="zh-CN" altLang="en-US" sz="3200" b="1" dirty="0">
                <a:solidFill>
                  <a:srgbClr val="FF0000"/>
                </a:solidFill>
                <a:latin typeface="楷体_GB2312" pitchFamily="49" charset="-122"/>
                <a:ea typeface="楷体_GB2312" pitchFamily="49" charset="-122"/>
              </a:rPr>
              <a:t>具体操作步骤</a:t>
            </a:r>
            <a:endParaRPr lang="zh-CN" altLang="en-US" sz="3200" b="1" dirty="0">
              <a:solidFill>
                <a:srgbClr val="FF0000"/>
              </a:solidFill>
              <a:latin typeface="楷体_GB2312" pitchFamily="49" charset="-122"/>
              <a:ea typeface="楷体_GB2312" pitchFamily="49" charset="-122"/>
            </a:endParaRPr>
          </a:p>
        </p:txBody>
      </p:sp>
      <p:sp>
        <p:nvSpPr>
          <p:cNvPr id="6" name="Rectangle 2"/>
          <p:cNvSpPr>
            <a:spLocks noGrp="1"/>
          </p:cNvSpPr>
          <p:nvPr/>
        </p:nvSpPr>
        <p:spPr>
          <a:xfrm>
            <a:off x="376555" y="1362075"/>
            <a:ext cx="11146155" cy="424053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3600" dirty="0">
                <a:latin typeface="Arial" panose="020B0604020202020204" pitchFamily="34" charset="0"/>
                <a:sym typeface="+mn-ea"/>
              </a:rPr>
              <a:t>1</a:t>
            </a:r>
            <a:r>
              <a:rPr lang="zh-CN" altLang="en-US" sz="3600" dirty="0">
                <a:latin typeface="Arial" panose="020B0604020202020204" pitchFamily="34" charset="0"/>
                <a:ea typeface="宋体" panose="02010600030101010101" pitchFamily="2" charset="-122"/>
                <a:sym typeface="+mn-ea"/>
              </a:rPr>
              <a:t>、</a:t>
            </a:r>
            <a:r>
              <a:rPr lang="zh-CN" altLang="en-US" sz="3600">
                <a:latin typeface="Arial" panose="020B0604020202020204" pitchFamily="34" charset="0"/>
                <a:ea typeface="宋体" panose="02010600030101010101" pitchFamily="2" charset="-122"/>
                <a:sym typeface="+mn-ea"/>
              </a:rPr>
              <a:t>固定调整螺母，拧松锁紧螺母；</a:t>
            </a:r>
            <a:endParaRPr lang="zh-CN" altLang="en-US" sz="3600">
              <a:latin typeface="Arial" panose="020B0604020202020204" pitchFamily="34" charset="0"/>
              <a:ea typeface="宋体" panose="02010600030101010101" pitchFamily="2" charset="-122"/>
            </a:endParaRPr>
          </a:p>
          <a:p>
            <a:pPr>
              <a:lnSpc>
                <a:spcPct val="115000"/>
              </a:lnSpc>
            </a:pPr>
            <a:r>
              <a:rPr lang="en-US" altLang="zh-CN" sz="3600">
                <a:latin typeface="Arial" panose="020B0604020202020204" pitchFamily="34" charset="0"/>
                <a:ea typeface="宋体" panose="02010600030101010101" pitchFamily="2" charset="-122"/>
                <a:sym typeface="+mn-ea"/>
              </a:rPr>
              <a:t>2</a:t>
            </a:r>
            <a:r>
              <a:rPr lang="zh-CN" altLang="en-US" sz="3600">
                <a:latin typeface="Arial" panose="020B0604020202020204" pitchFamily="34" charset="0"/>
                <a:ea typeface="宋体" panose="02010600030101010101" pitchFamily="2" charset="-122"/>
                <a:sym typeface="+mn-ea"/>
              </a:rPr>
              <a:t>、</a:t>
            </a:r>
            <a:r>
              <a:rPr lang="zh-CN" altLang="en-US" sz="3600">
                <a:latin typeface="Arial" panose="020B0604020202020204" pitchFamily="34" charset="0"/>
                <a:ea typeface="宋体" panose="02010600030101010101" pitchFamily="2" charset="-122"/>
                <a:sym typeface="+mn-ea"/>
              </a:rPr>
              <a:t>夹紧离合器拉索，轻微拧动调整螺母；</a:t>
            </a:r>
            <a:endParaRPr lang="zh-CN" altLang="en-US" sz="3600">
              <a:latin typeface="Arial" panose="020B0604020202020204" pitchFamily="34" charset="0"/>
              <a:ea typeface="宋体" panose="02010600030101010101" pitchFamily="2" charset="-122"/>
            </a:endParaRPr>
          </a:p>
          <a:p>
            <a:pPr>
              <a:lnSpc>
                <a:spcPct val="115000"/>
              </a:lnSpc>
            </a:pPr>
            <a:r>
              <a:rPr lang="en-US" altLang="zh-CN" sz="3600">
                <a:latin typeface="Arial" panose="020B0604020202020204" pitchFamily="34" charset="0"/>
                <a:ea typeface="宋体" panose="02010600030101010101" pitchFamily="2" charset="-122"/>
                <a:sym typeface="+mn-ea"/>
              </a:rPr>
              <a:t>3</a:t>
            </a:r>
            <a:r>
              <a:rPr lang="zh-CN" altLang="en-US" sz="3600">
                <a:latin typeface="Arial" panose="020B0604020202020204" pitchFamily="34" charset="0"/>
                <a:ea typeface="宋体" panose="02010600030101010101" pitchFamily="2" charset="-122"/>
                <a:sym typeface="+mn-ea"/>
              </a:rPr>
              <a:t>、</a:t>
            </a:r>
            <a:r>
              <a:rPr lang="zh-CN" altLang="en-US" sz="3600">
                <a:latin typeface="Arial" panose="020B0604020202020204" pitchFamily="34" charset="0"/>
                <a:ea typeface="宋体" panose="02010600030101010101" pitchFamily="2" charset="-122"/>
                <a:sym typeface="+mn-ea"/>
              </a:rPr>
              <a:t>拧紧锁紧螺母，调整完毕。</a:t>
            </a:r>
            <a:endParaRPr lang="zh-CN" altLang="en-US" sz="3600">
              <a:latin typeface="Arial" panose="020B0604020202020204" pitchFamily="34" charset="0"/>
              <a:ea typeface="宋体" panose="02010600030101010101" pitchFamily="2" charset="-122"/>
            </a:endParaRPr>
          </a:p>
          <a:p>
            <a:pPr>
              <a:lnSpc>
                <a:spcPct val="115000"/>
              </a:lnSpc>
            </a:pPr>
            <a:endParaRPr lang="zh-CN" altLang="en-US" sz="3600" b="1" dirty="0">
              <a:solidFill>
                <a:schemeClr val="tx1"/>
              </a:solidFill>
              <a:latin typeface="Arial" panose="020B0604020202020204" pitchFamily="34" charset="0"/>
              <a:ea typeface="楷体_GB2312" pitchFamily="49" charset="-122"/>
              <a:cs typeface="Arial" panose="020B0604020202020204" pitchFamily="3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8805" y="209550"/>
            <a:ext cx="10515600" cy="861060"/>
          </a:xfrm>
        </p:spPr>
        <p:txBody>
          <a:bodyPr/>
          <a:p>
            <a:r>
              <a:rPr lang="en-US" altLang="zh-CN" sz="4000"/>
              <a:t>                         </a:t>
            </a:r>
            <a:r>
              <a:rPr lang="zh-CN" altLang="en-US" sz="4000" b="1"/>
              <a:t>离合器自由行程的调整</a:t>
            </a:r>
            <a:endParaRPr lang="zh-CN" altLang="en-US" sz="4000" b="1">
              <a:solidFill>
                <a:srgbClr val="FF0000"/>
              </a:solidFill>
            </a:endParaRPr>
          </a:p>
        </p:txBody>
      </p:sp>
      <p:sp>
        <p:nvSpPr>
          <p:cNvPr id="109570" name="Rectangle 2"/>
          <p:cNvSpPr>
            <a:spLocks noGrp="1"/>
          </p:cNvSpPr>
          <p:nvPr>
            <p:ph idx="1"/>
          </p:nvPr>
        </p:nvSpPr>
        <p:spPr>
          <a:xfrm>
            <a:off x="1024255" y="816610"/>
            <a:ext cx="6503035" cy="545465"/>
          </a:xfrm>
        </p:spPr>
        <p:txBody>
          <a:bodyPr vert="horz" wrap="square" lIns="91440" tIns="45720" rIns="91440" bIns="45720" anchor="t">
            <a:noAutofit/>
          </a:bodyPr>
          <a:p>
            <a:pPr eaLnBrk="1" hangingPunct="1">
              <a:lnSpc>
                <a:spcPct val="105000"/>
              </a:lnSpc>
              <a:buNone/>
            </a:pPr>
            <a:r>
              <a:rPr lang="zh-CN" altLang="en-US" sz="3200" b="1" dirty="0">
                <a:solidFill>
                  <a:srgbClr val="FF0000"/>
                </a:solidFill>
                <a:latin typeface="楷体_GB2312" pitchFamily="49" charset="-122"/>
                <a:ea typeface="楷体_GB2312" pitchFamily="49" charset="-122"/>
              </a:rPr>
              <a:t>具体操作步骤</a:t>
            </a:r>
            <a:endParaRPr lang="zh-CN" altLang="en-US" sz="3200" b="1" dirty="0">
              <a:solidFill>
                <a:srgbClr val="FF0000"/>
              </a:solidFill>
              <a:latin typeface="楷体_GB2312" pitchFamily="49" charset="-122"/>
              <a:ea typeface="楷体_GB2312" pitchFamily="49" charset="-122"/>
            </a:endParaRPr>
          </a:p>
        </p:txBody>
      </p:sp>
      <p:sp>
        <p:nvSpPr>
          <p:cNvPr id="6" name="Rectangle 2"/>
          <p:cNvSpPr>
            <a:spLocks noGrp="1"/>
          </p:cNvSpPr>
          <p:nvPr/>
        </p:nvSpPr>
        <p:spPr>
          <a:xfrm>
            <a:off x="376555" y="1362075"/>
            <a:ext cx="11146155" cy="424053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sz="3600" dirty="0">
                <a:latin typeface="Arial" panose="020B0604020202020204" pitchFamily="34" charset="0"/>
                <a:sym typeface="+mn-ea"/>
              </a:rPr>
              <a:t>　</a:t>
            </a:r>
            <a:endParaRPr lang="zh-CN" altLang="en-US" sz="3600" b="1" dirty="0">
              <a:solidFill>
                <a:schemeClr val="tx1"/>
              </a:solidFill>
              <a:latin typeface="Arial" panose="020B0604020202020204" pitchFamily="34" charset="0"/>
              <a:ea typeface="楷体_GB2312" pitchFamily="49" charset="-122"/>
              <a:cs typeface="Arial" panose="020B0604020202020204" pitchFamily="34" charset="0"/>
              <a:sym typeface="+mn-ea"/>
            </a:endParaRPr>
          </a:p>
        </p:txBody>
      </p:sp>
      <p:pic>
        <p:nvPicPr>
          <p:cNvPr id="11266" name="内容占位符 1"/>
          <p:cNvPicPr>
            <a:picLocks noGrp="1" noChangeAspect="1"/>
          </p:cNvPicPr>
          <p:nvPr/>
        </p:nvPicPr>
        <p:blipFill>
          <a:blip r:embed="rId1"/>
          <a:stretch>
            <a:fillRect/>
          </a:stretch>
        </p:blipFill>
        <p:spPr>
          <a:xfrm>
            <a:off x="1727200" y="1523048"/>
            <a:ext cx="4067175" cy="3811587"/>
          </a:xfrm>
          <a:prstGeom prst="rect">
            <a:avLst/>
          </a:prstGeom>
          <a:noFill/>
          <a:ln w="9525">
            <a:noFill/>
          </a:ln>
        </p:spPr>
      </p:pic>
      <p:graphicFrame>
        <p:nvGraphicFramePr>
          <p:cNvPr id="11268" name="对象 4"/>
          <p:cNvGraphicFramePr/>
          <p:nvPr/>
        </p:nvGraphicFramePr>
        <p:xfrm>
          <a:off x="7132955" y="1425893"/>
          <a:ext cx="3687763" cy="3908425"/>
        </p:xfrm>
        <a:graphic>
          <a:graphicData uri="http://schemas.openxmlformats.org/presentationml/2006/ole">
            <mc:AlternateContent xmlns:mc="http://schemas.openxmlformats.org/markup-compatibility/2006">
              <mc:Choice xmlns:v="urn:schemas-microsoft-com:vml" Requires="v">
                <p:oleObj spid="_x0000_s3076" name="" r:id="rId2" imgW="3686175" imgH="3905250" progId="Paint.Picture">
                  <p:embed/>
                </p:oleObj>
              </mc:Choice>
              <mc:Fallback>
                <p:oleObj name="" r:id="rId2" imgW="3686175" imgH="3905250" progId="Paint.Picture">
                  <p:embed/>
                  <p:pic>
                    <p:nvPicPr>
                      <p:cNvPr id="0" name="图片 3075"/>
                      <p:cNvPicPr/>
                      <p:nvPr/>
                    </p:nvPicPr>
                    <p:blipFill>
                      <a:blip r:embed="rId3"/>
                      <a:stretch>
                        <a:fillRect/>
                      </a:stretch>
                    </p:blipFill>
                    <p:spPr>
                      <a:xfrm>
                        <a:off x="7132955" y="1425893"/>
                        <a:ext cx="3687763" cy="3908425"/>
                      </a:xfrm>
                      <a:prstGeom prst="rect">
                        <a:avLst/>
                      </a:prstGeom>
                      <a:noFill/>
                      <a:ln w="38100">
                        <a:noFill/>
                        <a:miter/>
                      </a:ln>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8805" y="209550"/>
            <a:ext cx="10515600" cy="861060"/>
          </a:xfrm>
        </p:spPr>
        <p:txBody>
          <a:bodyPr/>
          <a:p>
            <a:r>
              <a:rPr lang="en-US" altLang="zh-CN" sz="4000"/>
              <a:t>                         </a:t>
            </a:r>
            <a:r>
              <a:rPr lang="zh-CN" altLang="en-US" sz="4000" b="1"/>
              <a:t>离合器自由行程的调整</a:t>
            </a:r>
            <a:endParaRPr lang="zh-CN" altLang="en-US" sz="4000" b="1">
              <a:solidFill>
                <a:srgbClr val="FF0000"/>
              </a:solidFill>
            </a:endParaRPr>
          </a:p>
        </p:txBody>
      </p:sp>
      <p:sp>
        <p:nvSpPr>
          <p:cNvPr id="109570" name="Rectangle 2"/>
          <p:cNvSpPr>
            <a:spLocks noGrp="1"/>
          </p:cNvSpPr>
          <p:nvPr>
            <p:ph idx="1"/>
          </p:nvPr>
        </p:nvSpPr>
        <p:spPr>
          <a:xfrm>
            <a:off x="1024255" y="816610"/>
            <a:ext cx="6503035" cy="545465"/>
          </a:xfrm>
        </p:spPr>
        <p:txBody>
          <a:bodyPr vert="horz" wrap="square" lIns="91440" tIns="45720" rIns="91440" bIns="45720" anchor="t">
            <a:noAutofit/>
          </a:bodyPr>
          <a:p>
            <a:pPr eaLnBrk="1" hangingPunct="1">
              <a:lnSpc>
                <a:spcPct val="105000"/>
              </a:lnSpc>
              <a:buNone/>
            </a:pPr>
            <a:r>
              <a:rPr lang="zh-CN" altLang="en-US" sz="3200" b="1" dirty="0">
                <a:solidFill>
                  <a:srgbClr val="FF0000"/>
                </a:solidFill>
                <a:latin typeface="楷体_GB2312" pitchFamily="49" charset="-122"/>
                <a:ea typeface="楷体_GB2312" pitchFamily="49" charset="-122"/>
              </a:rPr>
              <a:t>具体操作步骤</a:t>
            </a:r>
            <a:endParaRPr lang="zh-CN" altLang="en-US" sz="3200" b="1" dirty="0">
              <a:solidFill>
                <a:srgbClr val="FF0000"/>
              </a:solidFill>
              <a:latin typeface="楷体_GB2312" pitchFamily="49" charset="-122"/>
              <a:ea typeface="楷体_GB2312" pitchFamily="49" charset="-122"/>
            </a:endParaRPr>
          </a:p>
        </p:txBody>
      </p:sp>
      <p:sp>
        <p:nvSpPr>
          <p:cNvPr id="6" name="Rectangle 2"/>
          <p:cNvSpPr>
            <a:spLocks noGrp="1"/>
          </p:cNvSpPr>
          <p:nvPr/>
        </p:nvSpPr>
        <p:spPr>
          <a:xfrm>
            <a:off x="376555" y="1362075"/>
            <a:ext cx="11146155" cy="424053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sz="3600" dirty="0">
                <a:latin typeface="Arial" panose="020B0604020202020204" pitchFamily="34" charset="0"/>
                <a:sym typeface="+mn-ea"/>
              </a:rPr>
              <a:t>　</a:t>
            </a:r>
            <a:r>
              <a:rPr lang="zh-CN" altLang="en-US" sz="3600">
                <a:latin typeface="Arial" panose="020B0604020202020204" pitchFamily="34" charset="0"/>
                <a:ea typeface="宋体" panose="02010600030101010101" pitchFamily="2" charset="-122"/>
                <a:sym typeface="+mn-ea"/>
              </a:rPr>
              <a:t>液压式操纵机构的自由行程，实际上是分离杠杆内端与分离轴承的间隙和离合主缸推杆与活塞的间隙反映到离合踏板上的行程。</a:t>
            </a:r>
            <a:endParaRPr lang="zh-CN" altLang="en-US" sz="3600" b="1" dirty="0">
              <a:solidFill>
                <a:schemeClr val="tx1"/>
              </a:solidFill>
              <a:latin typeface="Arial" panose="020B0604020202020204" pitchFamily="34" charset="0"/>
              <a:ea typeface="楷体_GB2312" pitchFamily="49" charset="-122"/>
              <a:cs typeface="Arial" panose="020B0604020202020204" pitchFamily="34" charset="0"/>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PLACING_PICTURE_USER_VIEWPORT" val="{&quot;height&quot;:6376,&quot;width&quot;:10463}"/>
</p:tagLst>
</file>

<file path=ppt/tags/tag74.xml><?xml version="1.0" encoding="utf-8"?>
<p:tagLst xmlns:p="http://schemas.openxmlformats.org/presentationml/2006/main">
  <p:tag name="KSO_WM_UNIT_PLACING_PICTURE_USER_VIEWPORT" val="{&quot;height&quot;:7130,&quot;width&quot;:715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nwersin">
      <a:majorFont>
        <a:latin typeface=""/>
        <a:ea typeface="华文新魏"/>
        <a:cs typeface=""/>
      </a:majorFont>
      <a:minorFont>
        <a:latin typeface=""/>
        <a:ea typeface="华文新魏"/>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1194</Words>
  <Application>WPS 演示</Application>
  <PresentationFormat>宽屏</PresentationFormat>
  <Paragraphs>87</Paragraphs>
  <Slides>14</Slides>
  <Notes>4</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1</vt:i4>
      </vt:variant>
      <vt:variant>
        <vt:lpstr>幻灯片标题</vt:lpstr>
      </vt:variant>
      <vt:variant>
        <vt:i4>14</vt:i4>
      </vt:variant>
    </vt:vector>
  </HeadingPairs>
  <TitlesOfParts>
    <vt:vector size="26" baseType="lpstr">
      <vt:lpstr>Arial</vt:lpstr>
      <vt:lpstr>宋体</vt:lpstr>
      <vt:lpstr>Wingdings</vt:lpstr>
      <vt:lpstr>微软雅黑</vt:lpstr>
      <vt:lpstr>楷体_GB2312</vt:lpstr>
      <vt:lpstr>新宋体</vt:lpstr>
      <vt:lpstr>华文新魏</vt:lpstr>
      <vt:lpstr>Segoe Print</vt:lpstr>
      <vt:lpstr>Arial Unicode MS</vt:lpstr>
      <vt:lpstr>Office 主题​​</vt:lpstr>
      <vt:lpstr>1_Office 主题​​</vt:lpstr>
      <vt:lpstr>Paint.Picture</vt:lpstr>
      <vt:lpstr>PowerPoint 演示文稿</vt:lpstr>
      <vt:lpstr>                         离合器自由行程的调整</vt:lpstr>
      <vt:lpstr>                         离合器自由行程的调整</vt:lpstr>
      <vt:lpstr>                         离合器自由行程的调整</vt:lpstr>
      <vt:lpstr>                         离合器自由行程的调整</vt:lpstr>
      <vt:lpstr>                         离合器自由行程的调整</vt:lpstr>
      <vt:lpstr>                         离合器自由行程的调整</vt:lpstr>
      <vt:lpstr>                         离合器自由行程的调整</vt:lpstr>
      <vt:lpstr>                         离合器自由行程的调整</vt:lpstr>
      <vt:lpstr>                         离合器自由行程的调整</vt:lpstr>
      <vt:lpstr>                         离合器自由行程的调整</vt:lpstr>
      <vt:lpstr>                         离合器自由行程的调整</vt:lpstr>
      <vt:lpstr>                         离合器自由行程的调整</vt:lpstr>
      <vt:lpstr>                             作业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酷杏</cp:lastModifiedBy>
  <cp:revision>112</cp:revision>
  <dcterms:created xsi:type="dcterms:W3CDTF">2019-06-19T02:08:00Z</dcterms:created>
  <dcterms:modified xsi:type="dcterms:W3CDTF">2020-06-02T12:17:41Z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