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781" r:id="rId2"/>
    <p:sldId id="518" r:id="rId3"/>
    <p:sldId id="811" r:id="rId4"/>
    <p:sldId id="844" r:id="rId5"/>
    <p:sldId id="796" r:id="rId6"/>
    <p:sldId id="867" r:id="rId7"/>
    <p:sldId id="868" r:id="rId8"/>
    <p:sldId id="581" r:id="rId9"/>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119F"/>
    <a:srgbClr val="C02BE9"/>
    <a:srgbClr val="F71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92" y="5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1">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40F5415-3557-476C-8BEE-92634DF73E7E}" type="doc">
      <dgm:prSet loTypeId="urn:microsoft.com/office/officeart/2005/8/layout/chart3#1" loCatId="cycle" qsTypeId="urn:microsoft.com/office/officeart/2005/8/quickstyle/simple1#1" qsCatId="simple" csTypeId="urn:microsoft.com/office/officeart/2005/8/colors/colorful5#1" csCatId="colorful" phldr="1"/>
      <dgm:spPr/>
    </dgm:pt>
    <dgm:pt modelId="{F6F1D588-CF8E-40A3-B184-37A900D94389}">
      <dgm:prSet phldrT="[文本]" custT="1"/>
      <dgm:spPr/>
      <dgm:t>
        <a:bodyPr/>
        <a:lstStyle/>
        <a:p>
          <a:pPr algn="just"/>
          <a:r>
            <a:rPr lang="en-US" altLang="zh-CN" sz="2000" dirty="0"/>
            <a:t>2.</a:t>
          </a:r>
          <a:r>
            <a:rPr lang="zh-CN" altLang="en-US" sz="2000" dirty="0"/>
            <a:t>要求通风良好</a:t>
          </a:r>
          <a:r>
            <a:rPr lang="en-US" altLang="en-US" sz="2000" dirty="0"/>
            <a:t>,</a:t>
          </a:r>
          <a:r>
            <a:rPr lang="zh-CN" altLang="en-US" sz="2000" dirty="0"/>
            <a:t>空气中有毒有害气体和尘埃等有害物质的含量应越低越好</a:t>
          </a:r>
          <a:r>
            <a:rPr lang="zh-CN" altLang="en-US" sz="2200" dirty="0"/>
            <a:t>。</a:t>
          </a:r>
        </a:p>
      </dgm:t>
    </dgm:pt>
    <dgm:pt modelId="{303C8491-1639-48DF-A292-CCC54B90FB36}" type="parTrans" cxnId="{7A703AE4-ECAB-47F3-9A94-8016FA7F6612}">
      <dgm:prSet/>
      <dgm:spPr/>
      <dgm:t>
        <a:bodyPr/>
        <a:lstStyle/>
        <a:p>
          <a:endParaRPr lang="zh-CN" altLang="en-US"/>
        </a:p>
      </dgm:t>
    </dgm:pt>
    <dgm:pt modelId="{9261A78C-DC2E-48F9-A618-73433841D7B6}" type="sibTrans" cxnId="{7A703AE4-ECAB-47F3-9A94-8016FA7F6612}">
      <dgm:prSet/>
      <dgm:spPr/>
      <dgm:t>
        <a:bodyPr/>
        <a:lstStyle/>
        <a:p>
          <a:endParaRPr lang="zh-CN" altLang="en-US"/>
        </a:p>
      </dgm:t>
    </dgm:pt>
    <dgm:pt modelId="{050C4980-A6EA-4290-86EE-F07E3B982E84}">
      <dgm:prSet phldrT="[文本]" custT="1"/>
      <dgm:spPr/>
      <dgm:t>
        <a:bodyPr/>
        <a:lstStyle/>
        <a:p>
          <a:pPr algn="just"/>
          <a:r>
            <a:rPr lang="en-US" altLang="zh-CN" sz="2000" dirty="0"/>
            <a:t>1.</a:t>
          </a:r>
          <a:r>
            <a:rPr lang="zh-CN" altLang="en-US" sz="2000" dirty="0"/>
            <a:t>肉猪舍要求保温隔热</a:t>
          </a:r>
          <a:r>
            <a:rPr lang="en-US" altLang="en-US" sz="2000" dirty="0"/>
            <a:t>,</a:t>
          </a:r>
          <a:r>
            <a:rPr lang="zh-CN" altLang="en-US" sz="2000" dirty="0"/>
            <a:t>舍内的温度、湿度条件应满足肉猪不同生长阶段的需求</a:t>
          </a:r>
          <a:r>
            <a:rPr lang="zh-CN" altLang="en-US" sz="2200" dirty="0"/>
            <a:t>。</a:t>
          </a:r>
        </a:p>
      </dgm:t>
    </dgm:pt>
    <dgm:pt modelId="{B2F41902-3A3B-485C-BC8E-A3438C14A7BD}" type="parTrans" cxnId="{F709BBFB-F935-4666-8E94-FB9DC944DFEE}">
      <dgm:prSet/>
      <dgm:spPr/>
      <dgm:t>
        <a:bodyPr/>
        <a:lstStyle/>
        <a:p>
          <a:endParaRPr lang="zh-CN" altLang="en-US"/>
        </a:p>
      </dgm:t>
    </dgm:pt>
    <dgm:pt modelId="{72D95BE9-0A8E-4B58-9B03-5074C6ECF1F6}" type="sibTrans" cxnId="{F709BBFB-F935-4666-8E94-FB9DC944DFEE}">
      <dgm:prSet/>
      <dgm:spPr/>
      <dgm:t>
        <a:bodyPr/>
        <a:lstStyle/>
        <a:p>
          <a:endParaRPr lang="zh-CN" altLang="en-US"/>
        </a:p>
      </dgm:t>
    </dgm:pt>
    <dgm:pt modelId="{022B14BD-6C58-43E5-89B3-96B3BA77FA9E}" type="pres">
      <dgm:prSet presAssocID="{940F5415-3557-476C-8BEE-92634DF73E7E}" presName="compositeShape" presStyleCnt="0">
        <dgm:presLayoutVars>
          <dgm:chMax val="7"/>
          <dgm:dir/>
          <dgm:resizeHandles val="exact"/>
        </dgm:presLayoutVars>
      </dgm:prSet>
      <dgm:spPr/>
    </dgm:pt>
    <dgm:pt modelId="{5F5D3B04-5C44-4E3A-B3AC-B5798EFBAE33}" type="pres">
      <dgm:prSet presAssocID="{940F5415-3557-476C-8BEE-92634DF73E7E}" presName="wedge1" presStyleLbl="node1" presStyleIdx="0" presStyleCnt="2"/>
      <dgm:spPr/>
      <dgm:t>
        <a:bodyPr/>
        <a:lstStyle/>
        <a:p>
          <a:endParaRPr lang="zh-CN" altLang="en-US"/>
        </a:p>
      </dgm:t>
    </dgm:pt>
    <dgm:pt modelId="{CEAD9604-7D63-4B5A-BF89-E78AB68512BF}" type="pres">
      <dgm:prSet presAssocID="{940F5415-3557-476C-8BEE-92634DF73E7E}" presName="wedge1Tx" presStyleLbl="node1" presStyleIdx="0" presStyleCnt="2">
        <dgm:presLayoutVars>
          <dgm:chMax val="0"/>
          <dgm:chPref val="0"/>
          <dgm:bulletEnabled val="1"/>
        </dgm:presLayoutVars>
      </dgm:prSet>
      <dgm:spPr/>
      <dgm:t>
        <a:bodyPr/>
        <a:lstStyle/>
        <a:p>
          <a:endParaRPr lang="zh-CN" altLang="en-US"/>
        </a:p>
      </dgm:t>
    </dgm:pt>
    <dgm:pt modelId="{65205CE9-9C19-475C-A8DD-6E52AA229EC8}" type="pres">
      <dgm:prSet presAssocID="{940F5415-3557-476C-8BEE-92634DF73E7E}" presName="wedge2" presStyleLbl="node1" presStyleIdx="1" presStyleCnt="2"/>
      <dgm:spPr/>
      <dgm:t>
        <a:bodyPr/>
        <a:lstStyle/>
        <a:p>
          <a:endParaRPr lang="zh-CN" altLang="en-US"/>
        </a:p>
      </dgm:t>
    </dgm:pt>
    <dgm:pt modelId="{4F023061-2CE0-49C9-A582-FA4200A7F90D}" type="pres">
      <dgm:prSet presAssocID="{940F5415-3557-476C-8BEE-92634DF73E7E}" presName="wedge2Tx" presStyleLbl="node1" presStyleIdx="1" presStyleCnt="2">
        <dgm:presLayoutVars>
          <dgm:chMax val="0"/>
          <dgm:chPref val="0"/>
          <dgm:bulletEnabled val="1"/>
        </dgm:presLayoutVars>
      </dgm:prSet>
      <dgm:spPr/>
      <dgm:t>
        <a:bodyPr/>
        <a:lstStyle/>
        <a:p>
          <a:endParaRPr lang="zh-CN" altLang="en-US"/>
        </a:p>
      </dgm:t>
    </dgm:pt>
  </dgm:ptLst>
  <dgm:cxnLst>
    <dgm:cxn modelId="{004EEA0E-C406-4315-9250-3191BFADE740}" type="presOf" srcId="{050C4980-A6EA-4290-86EE-F07E3B982E84}" destId="{65205CE9-9C19-475C-A8DD-6E52AA229EC8}" srcOrd="0" destOrd="0" presId="urn:microsoft.com/office/officeart/2005/8/layout/chart3#1"/>
    <dgm:cxn modelId="{E8871D36-E8A0-4074-AC08-C23ACE879C1C}" type="presOf" srcId="{940F5415-3557-476C-8BEE-92634DF73E7E}" destId="{022B14BD-6C58-43E5-89B3-96B3BA77FA9E}" srcOrd="0" destOrd="0" presId="urn:microsoft.com/office/officeart/2005/8/layout/chart3#1"/>
    <dgm:cxn modelId="{0CA2C1B4-9E1C-441A-A58B-5B0EADF0217E}" type="presOf" srcId="{F6F1D588-CF8E-40A3-B184-37A900D94389}" destId="{CEAD9604-7D63-4B5A-BF89-E78AB68512BF}" srcOrd="1" destOrd="0" presId="urn:microsoft.com/office/officeart/2005/8/layout/chart3#1"/>
    <dgm:cxn modelId="{7A703AE4-ECAB-47F3-9A94-8016FA7F6612}" srcId="{940F5415-3557-476C-8BEE-92634DF73E7E}" destId="{F6F1D588-CF8E-40A3-B184-37A900D94389}" srcOrd="0" destOrd="0" parTransId="{303C8491-1639-48DF-A292-CCC54B90FB36}" sibTransId="{9261A78C-DC2E-48F9-A618-73433841D7B6}"/>
    <dgm:cxn modelId="{6D4896A6-E37D-4C89-83C8-0DE8B0F974D7}" type="presOf" srcId="{F6F1D588-CF8E-40A3-B184-37A900D94389}" destId="{5F5D3B04-5C44-4E3A-B3AC-B5798EFBAE33}" srcOrd="0" destOrd="0" presId="urn:microsoft.com/office/officeart/2005/8/layout/chart3#1"/>
    <dgm:cxn modelId="{F709BBFB-F935-4666-8E94-FB9DC944DFEE}" srcId="{940F5415-3557-476C-8BEE-92634DF73E7E}" destId="{050C4980-A6EA-4290-86EE-F07E3B982E84}" srcOrd="1" destOrd="0" parTransId="{B2F41902-3A3B-485C-BC8E-A3438C14A7BD}" sibTransId="{72D95BE9-0A8E-4B58-9B03-5074C6ECF1F6}"/>
    <dgm:cxn modelId="{459C40F3-2BDD-4E86-AEFB-7E39E8EBE563}" type="presOf" srcId="{050C4980-A6EA-4290-86EE-F07E3B982E84}" destId="{4F023061-2CE0-49C9-A582-FA4200A7F90D}" srcOrd="1" destOrd="0" presId="urn:microsoft.com/office/officeart/2005/8/layout/chart3#1"/>
    <dgm:cxn modelId="{3843745A-4C7E-474F-B010-04B61AB15F53}" type="presParOf" srcId="{022B14BD-6C58-43E5-89B3-96B3BA77FA9E}" destId="{5F5D3B04-5C44-4E3A-B3AC-B5798EFBAE33}" srcOrd="0" destOrd="0" presId="urn:microsoft.com/office/officeart/2005/8/layout/chart3#1"/>
    <dgm:cxn modelId="{21838012-02D5-4C0A-B83E-604484A47985}" type="presParOf" srcId="{022B14BD-6C58-43E5-89B3-96B3BA77FA9E}" destId="{CEAD9604-7D63-4B5A-BF89-E78AB68512BF}" srcOrd="1" destOrd="0" presId="urn:microsoft.com/office/officeart/2005/8/layout/chart3#1"/>
    <dgm:cxn modelId="{C140639F-B58B-48C3-A4B7-C5F72D11AD85}" type="presParOf" srcId="{022B14BD-6C58-43E5-89B3-96B3BA77FA9E}" destId="{65205CE9-9C19-475C-A8DD-6E52AA229EC8}" srcOrd="2" destOrd="0" presId="urn:microsoft.com/office/officeart/2005/8/layout/chart3#1"/>
    <dgm:cxn modelId="{09CD7EF3-2345-4BC0-979A-10B225CE12AF}" type="presParOf" srcId="{022B14BD-6C58-43E5-89B3-96B3BA77FA9E}" destId="{4F023061-2CE0-49C9-A582-FA4200A7F90D}" srcOrd="3" destOrd="0" presId="urn:microsoft.com/office/officeart/2005/8/layout/char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art3#1">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ar" val="1"/>
      <dgm:param type="vertAlign" val="mid"/>
      <dgm:param type="horzAlign" val="ctr"/>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9B1B1-D084-40F3-A8CC-6C808683DC69}" type="datetimeFigureOut">
              <a:rPr lang="zh-CN" altLang="en-US" smtClean="0"/>
              <a:t>2021/2/9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1B2CA-97E2-417C-BA7A-89DEDF11C553}" type="slidenum">
              <a:rPr lang="zh-CN" altLang="en-US" smtClean="0"/>
              <a:t>‹#›</a:t>
            </a:fld>
            <a:endParaRPr lang="zh-CN" altLang="en-US"/>
          </a:p>
        </p:txBody>
      </p:sp>
    </p:spTree>
    <p:extLst>
      <p:ext uri="{BB962C8B-B14F-4D97-AF65-F5344CB8AC3E}">
        <p14:creationId xmlns:p14="http://schemas.microsoft.com/office/powerpoint/2010/main" val="3975646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4257D9-AFC3-4A65-A4A4-ED3F9CE12E4F}" type="slidenum">
              <a:rPr lang="zh-CN" altLang="en-US" smtClean="0"/>
              <a:t>1</a:t>
            </a:fld>
            <a:endParaRPr lang="zh-CN" altLang="en-US"/>
          </a:p>
        </p:txBody>
      </p:sp>
    </p:spTree>
    <p:extLst>
      <p:ext uri="{BB962C8B-B14F-4D97-AF65-F5344CB8AC3E}">
        <p14:creationId xmlns:p14="http://schemas.microsoft.com/office/powerpoint/2010/main" val="818543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590552" y="103188"/>
            <a:ext cx="10991849" cy="1314450"/>
          </a:xfrm>
        </p:spPr>
        <p:txBody>
          <a:bodyPr/>
          <a:lstStyle/>
          <a:p>
            <a:r>
              <a:rPr lang="zh-CN" altLang="en-US"/>
              <a:t>单击此处编辑母版标题样式</a:t>
            </a:r>
          </a:p>
        </p:txBody>
      </p:sp>
      <p:sp>
        <p:nvSpPr>
          <p:cNvPr id="3" name="文本占位符 2"/>
          <p:cNvSpPr>
            <a:spLocks noGrp="1"/>
          </p:cNvSpPr>
          <p:nvPr>
            <p:ph type="body" sz="half" idx="1"/>
          </p:nvPr>
        </p:nvSpPr>
        <p:spPr>
          <a:xfrm>
            <a:off x="609600" y="1600201"/>
            <a:ext cx="5384800" cy="445611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quarter" idx="2"/>
          </p:nvPr>
        </p:nvSpPr>
        <p:spPr>
          <a:xfrm>
            <a:off x="6197600" y="1600201"/>
            <a:ext cx="5384800" cy="21510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内容占位符 4"/>
          <p:cNvSpPr>
            <a:spLocks noGrp="1"/>
          </p:cNvSpPr>
          <p:nvPr>
            <p:ph sz="quarter" idx="3"/>
          </p:nvPr>
        </p:nvSpPr>
        <p:spPr>
          <a:xfrm>
            <a:off x="6197600" y="3903663"/>
            <a:ext cx="5384800" cy="21526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日期占位符 5"/>
          <p:cNvSpPr>
            <a:spLocks noGrp="1"/>
          </p:cNvSpPr>
          <p:nvPr>
            <p:ph type="dt" sz="half" idx="10"/>
          </p:nvPr>
        </p:nvSpPr>
        <p:spPr>
          <a:xfrm>
            <a:off x="609600" y="6243638"/>
            <a:ext cx="28448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4165600" y="6248400"/>
            <a:ext cx="3860800" cy="457200"/>
          </a:xfrm>
        </p:spPr>
        <p:txBody>
          <a:bodyPr/>
          <a:lstStyle>
            <a:lvl1pPr>
              <a:defRPr/>
            </a:lvl1pPr>
          </a:lstStyle>
          <a:p>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3000" b="-1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11B37-4316-4BB0-B8CE-E2E085AA07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324324" y="-1122089"/>
            <a:ext cx="688932" cy="901874"/>
          </a:xfrm>
          <a:prstGeom prst="rect">
            <a:avLst/>
          </a:prstGeom>
          <a:solidFill>
            <a:srgbClr val="2EA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013256" y="-1122089"/>
            <a:ext cx="688932" cy="901874"/>
          </a:xfrm>
          <a:prstGeom prst="rect">
            <a:avLst/>
          </a:prstGeom>
          <a:solidFill>
            <a:srgbClr val="228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702188" y="-1122089"/>
            <a:ext cx="688932" cy="901874"/>
          </a:xfrm>
          <a:prstGeom prst="rect">
            <a:avLst/>
          </a:prstGeom>
          <a:solidFill>
            <a:srgbClr val="585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391120" y="-1122089"/>
            <a:ext cx="688932" cy="901874"/>
          </a:xfrm>
          <a:prstGeom prst="rect">
            <a:avLst/>
          </a:prstGeom>
          <a:solidFill>
            <a:srgbClr val="873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080052" y="-1122089"/>
            <a:ext cx="688932" cy="901874"/>
          </a:xfrm>
          <a:prstGeom prst="rect">
            <a:avLst/>
          </a:prstGeom>
          <a:solidFill>
            <a:srgbClr val="D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email"/>
          <a:stretch>
            <a:fillRect/>
          </a:stretch>
        </p:blipFill>
        <p:spPr>
          <a:xfrm>
            <a:off x="308345" y="31750"/>
            <a:ext cx="6854456" cy="6854456"/>
          </a:xfrm>
          <a:prstGeom prst="rect">
            <a:avLst/>
          </a:prstGeom>
        </p:spPr>
      </p:pic>
      <p:pic>
        <p:nvPicPr>
          <p:cNvPr id="5" name="图片 4"/>
          <p:cNvPicPr>
            <a:picLocks noChangeAspect="1"/>
          </p:cNvPicPr>
          <p:nvPr/>
        </p:nvPicPr>
        <p:blipFill>
          <a:blip r:embed="rId4"/>
          <a:stretch>
            <a:fillRect/>
          </a:stretch>
        </p:blipFill>
        <p:spPr>
          <a:xfrm>
            <a:off x="1707394" y="1668308"/>
            <a:ext cx="4267881" cy="4338134"/>
          </a:xfrm>
          <a:prstGeom prst="rect">
            <a:avLst/>
          </a:prstGeom>
          <a:effectLst>
            <a:outerShdw blurRad="127000" dist="63500" dir="2700000" algn="tl" rotWithShape="0">
              <a:prstClr val="black">
                <a:alpha val="40000"/>
              </a:prstClr>
            </a:outerShdw>
          </a:effectLst>
        </p:spPr>
      </p:pic>
      <p:sp>
        <p:nvSpPr>
          <p:cNvPr id="6" name="文本框 5"/>
          <p:cNvSpPr txBox="1"/>
          <p:nvPr/>
        </p:nvSpPr>
        <p:spPr>
          <a:xfrm>
            <a:off x="2158441" y="3994802"/>
            <a:ext cx="3365786" cy="1200329"/>
          </a:xfrm>
          <a:prstGeom prst="rect">
            <a:avLst/>
          </a:prstGeom>
          <a:noFill/>
        </p:spPr>
        <p:txBody>
          <a:bodyPr wrap="square" rtlCol="0">
            <a:spAutoFit/>
          </a:bodyPr>
          <a:lstStyle/>
          <a:p>
            <a:pPr algn="ctr" defTabSz="1218565">
              <a:defRPr/>
            </a:pPr>
            <a:r>
              <a:rPr lang="zh-CN" altLang="en-US" sz="3600" kern="0" dirty="0">
                <a:solidFill>
                  <a:srgbClr val="AE5DAC"/>
                </a:solidFill>
                <a:latin typeface="微软雅黑" panose="020B0503020204020204" pitchFamily="34" charset="-122"/>
                <a:ea typeface="微软雅黑" panose="020B0503020204020204" pitchFamily="34" charset="-122"/>
              </a:rPr>
              <a:t>生长育肥猪的饲养管理</a:t>
            </a:r>
            <a:endParaRPr lang="en-US" altLang="zh-CN" sz="3600" kern="0" dirty="0">
              <a:solidFill>
                <a:srgbClr val="AE5DAC"/>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2479424" y="2634841"/>
            <a:ext cx="2723823" cy="1107996"/>
          </a:xfrm>
          <a:prstGeom prst="rect">
            <a:avLst/>
          </a:prstGeom>
          <a:noFill/>
        </p:spPr>
        <p:txBody>
          <a:bodyPr wrap="none" rtlCol="0">
            <a:spAutoFit/>
          </a:bodyPr>
          <a:lstStyle/>
          <a:p>
            <a:pPr algn="ctr"/>
            <a:r>
              <a:rPr lang="zh-CN" altLang="en-US" sz="6600" b="1" dirty="0">
                <a:solidFill>
                  <a:srgbClr val="2B60A5"/>
                </a:solidFill>
                <a:latin typeface="方正兰亭超细黑简体" panose="02000000000000000000" pitchFamily="2" charset="-122"/>
                <a:ea typeface="方正兰亭超细黑简体" panose="02000000000000000000" pitchFamily="2" charset="-122"/>
                <a:cs typeface="+mn-ea"/>
              </a:rPr>
              <a:t>任务一</a:t>
            </a:r>
          </a:p>
        </p:txBody>
      </p:sp>
      <p:sp>
        <p:nvSpPr>
          <p:cNvPr id="11" name="箭头: 五边形 7"/>
          <p:cNvSpPr/>
          <p:nvPr/>
        </p:nvSpPr>
        <p:spPr>
          <a:xfrm>
            <a:off x="4540384" y="371684"/>
            <a:ext cx="6889616" cy="1186594"/>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4000" b="1" dirty="0" smtClean="0">
                <a:solidFill>
                  <a:schemeClr val="bg1"/>
                </a:solidFill>
                <a:ea typeface="【苹果】迟暮朝朝醉晚灯" panose="02000500000000000000" pitchFamily="2" charset="-122"/>
              </a:rPr>
              <a:t>项目七 生长育肥猪饲养管理</a:t>
            </a:r>
            <a:endParaRPr lang="zh-CN" altLang="en-US" sz="4000" b="1" dirty="0">
              <a:solidFill>
                <a:schemeClr val="bg1"/>
              </a:solidFill>
              <a:ea typeface="【苹果】迟暮朝朝醉晚灯" panose="02000500000000000000" pitchFamily="2" charset="-122"/>
            </a:endParaRPr>
          </a:p>
        </p:txBody>
      </p:sp>
      <p:sp>
        <p:nvSpPr>
          <p:cNvPr id="12" name="文本框 11">
            <a:extLst>
              <a:ext uri="{FF2B5EF4-FFF2-40B4-BE49-F238E27FC236}">
                <a16:creationId xmlns="" xmlns:a16="http://schemas.microsoft.com/office/drawing/2014/main" id="{906DE5CA-508D-4A75-8D18-00FFFD3C98C9}"/>
              </a:ext>
            </a:extLst>
          </p:cNvPr>
          <p:cNvSpPr txBox="1"/>
          <p:nvPr/>
        </p:nvSpPr>
        <p:spPr>
          <a:xfrm>
            <a:off x="7658182" y="3345079"/>
            <a:ext cx="2698092" cy="584775"/>
          </a:xfrm>
          <a:prstGeom prst="rect">
            <a:avLst/>
          </a:prstGeom>
          <a:noFill/>
        </p:spPr>
        <p:txBody>
          <a:bodyPr wrap="square" rtlCol="0">
            <a:spAutoFit/>
          </a:bodyPr>
          <a:lstStyle/>
          <a:p>
            <a:r>
              <a:rPr lang="zh-CN" altLang="en-US" sz="3200" dirty="0" smtClean="0">
                <a:latin typeface="微软雅黑" panose="020B0503020204020204" pitchFamily="34" charset="-122"/>
                <a:ea typeface="微软雅黑" panose="020B0503020204020204" pitchFamily="34" charset="-122"/>
              </a:rPr>
              <a:t>消毒与转群</a:t>
            </a:r>
            <a:endParaRPr lang="zh-CN" altLang="en-US" sz="3200" dirty="0">
              <a:latin typeface="微软雅黑" panose="020B0503020204020204" pitchFamily="34" charset="-122"/>
              <a:ea typeface="微软雅黑" panose="020B0503020204020204" pitchFamily="34" charset="-122"/>
            </a:endParaRPr>
          </a:p>
        </p:txBody>
      </p:sp>
      <p:sp>
        <p:nvSpPr>
          <p:cNvPr id="13" name="圆角矩形 51">
            <a:extLst>
              <a:ext uri="{FF2B5EF4-FFF2-40B4-BE49-F238E27FC236}">
                <a16:creationId xmlns="" xmlns:a16="http://schemas.microsoft.com/office/drawing/2014/main" id="{F9391E40-1D38-4132-9B31-9F4A1103F3AC}"/>
              </a:ext>
            </a:extLst>
          </p:cNvPr>
          <p:cNvSpPr/>
          <p:nvPr/>
        </p:nvSpPr>
        <p:spPr>
          <a:xfrm>
            <a:off x="6885709" y="3075110"/>
            <a:ext cx="4544291" cy="1147131"/>
          </a:xfrm>
          <a:prstGeom prst="roundRect">
            <a:avLst/>
          </a:prstGeom>
          <a:noFill/>
          <a:ln>
            <a:solidFill>
              <a:srgbClr val="5858A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 fill="hold"/>
                                        <p:tgtEl>
                                          <p:spTgt spid="5"/>
                                        </p:tgtEl>
                                        <p:attrNameLst>
                                          <p:attrName>ppt_w</p:attrName>
                                        </p:attrNameLst>
                                      </p:cBhvr>
                                      <p:tavLst>
                                        <p:tav tm="0">
                                          <p:val>
                                            <p:fltVal val="0"/>
                                          </p:val>
                                        </p:tav>
                                        <p:tav tm="100000">
                                          <p:val>
                                            <p:strVal val="#ppt_w"/>
                                          </p:val>
                                        </p:tav>
                                      </p:tavLst>
                                    </p:anim>
                                    <p:anim calcmode="lin" valueType="num">
                                      <p:cBhvr>
                                        <p:cTn id="8" dur="100" fill="hold"/>
                                        <p:tgtEl>
                                          <p:spTgt spid="5"/>
                                        </p:tgtEl>
                                        <p:attrNameLst>
                                          <p:attrName>ppt_h</p:attrName>
                                        </p:attrNameLst>
                                      </p:cBhvr>
                                      <p:tavLst>
                                        <p:tav tm="0">
                                          <p:val>
                                            <p:fltVal val="0"/>
                                          </p:val>
                                        </p:tav>
                                        <p:tav tm="100000">
                                          <p:val>
                                            <p:strVal val="#ppt_h"/>
                                          </p:val>
                                        </p:tav>
                                      </p:tavLst>
                                    </p:anim>
                                    <p:animEffect transition="in" filter="fade">
                                      <p:cBhvr>
                                        <p:cTn id="9" dur="100"/>
                                        <p:tgtEl>
                                          <p:spTgt spid="5"/>
                                        </p:tgtEl>
                                      </p:cBhvr>
                                    </p:animEffect>
                                  </p:childTnLst>
                                </p:cTn>
                              </p:par>
                              <p:par>
                                <p:cTn id="10" presetID="6" presetClass="emph" presetSubtype="0" fill="hold" nodeType="withEffect">
                                  <p:stCondLst>
                                    <p:cond delay="100"/>
                                  </p:stCondLst>
                                  <p:childTnLst>
                                    <p:animScale>
                                      <p:cBhvr>
                                        <p:cTn id="11" dur="100" fill="hold"/>
                                        <p:tgtEl>
                                          <p:spTgt spid="5"/>
                                        </p:tgtEl>
                                      </p:cBhvr>
                                      <p:by x="120000" y="120000"/>
                                    </p:animScale>
                                  </p:childTnLst>
                                </p:cTn>
                              </p:par>
                              <p:par>
                                <p:cTn id="12" presetID="6" presetClass="emph" presetSubtype="0" fill="hold" nodeType="withEffect">
                                  <p:stCondLst>
                                    <p:cond delay="200"/>
                                  </p:stCondLst>
                                  <p:childTnLst>
                                    <p:animScale>
                                      <p:cBhvr>
                                        <p:cTn id="13" dur="200" fill="hold"/>
                                        <p:tgtEl>
                                          <p:spTgt spid="5"/>
                                        </p:tgtEl>
                                      </p:cBhvr>
                                      <p:by x="80000" y="80000"/>
                                    </p:animScale>
                                  </p:childTnLst>
                                </p:cTn>
                              </p:par>
                              <p:par>
                                <p:cTn id="14" presetID="6" presetClass="emph" presetSubtype="0" fill="hold" nodeType="withEffect">
                                  <p:stCondLst>
                                    <p:cond delay="400"/>
                                  </p:stCondLst>
                                  <p:childTnLst>
                                    <p:animScale>
                                      <p:cBhvr>
                                        <p:cTn id="15" dur="100" fill="hold"/>
                                        <p:tgtEl>
                                          <p:spTgt spid="5"/>
                                        </p:tgtEl>
                                      </p:cBhvr>
                                      <p:by x="115000" y="115000"/>
                                    </p:animScale>
                                  </p:childTnLst>
                                </p:cTn>
                              </p:par>
                              <p:par>
                                <p:cTn id="16" presetID="6" presetClass="emph" presetSubtype="0" fill="hold" nodeType="withEffect">
                                  <p:stCondLst>
                                    <p:cond delay="500"/>
                                  </p:stCondLst>
                                  <p:childTnLst>
                                    <p:animScale>
                                      <p:cBhvr>
                                        <p:cTn id="17" dur="200" fill="hold"/>
                                        <p:tgtEl>
                                          <p:spTgt spid="5"/>
                                        </p:tgtEl>
                                      </p:cBhvr>
                                      <p:by x="95000" y="95000"/>
                                    </p:animScale>
                                  </p:childTnLst>
                                </p:cTn>
                              </p:par>
                            </p:childTnLst>
                          </p:cTn>
                        </p:par>
                        <p:par>
                          <p:cTn id="18" fill="hold">
                            <p:stCondLst>
                              <p:cond delay="500"/>
                            </p:stCondLst>
                            <p:childTnLst>
                              <p:par>
                                <p:cTn id="19" presetID="16" presetClass="entr" presetSubtype="37"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outVertical)">
                                      <p:cBhvr>
                                        <p:cTn id="21" dur="500"/>
                                        <p:tgtEl>
                                          <p:spTgt spid="6"/>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16" presetClass="entr" presetSubtype="21"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3"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p:cNvSpPr txBox="1"/>
          <p:nvPr/>
        </p:nvSpPr>
        <p:spPr>
          <a:xfrm>
            <a:off x="980440" y="-889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一、栏舍的准备及消毒</a:t>
            </a:r>
          </a:p>
        </p:txBody>
      </p:sp>
      <p:sp>
        <p:nvSpPr>
          <p:cNvPr id="6" name="矩形 5"/>
          <p:cNvSpPr/>
          <p:nvPr/>
        </p:nvSpPr>
        <p:spPr>
          <a:xfrm>
            <a:off x="695960" y="1343818"/>
            <a:ext cx="10672176" cy="707886"/>
          </a:xfrm>
          <a:prstGeom prst="rect">
            <a:avLst/>
          </a:prstGeom>
        </p:spPr>
        <p:txBody>
          <a:bodyPr wrap="square">
            <a:spAutoFit/>
          </a:bodyPr>
          <a:lstStyle/>
          <a:p>
            <a:r>
              <a:rPr lang="en-US" altLang="zh-CN" sz="2000" dirty="0"/>
              <a:t>1</a:t>
            </a:r>
            <a:r>
              <a:rPr lang="zh-CN" altLang="en-US" sz="2000" dirty="0"/>
              <a:t>、圈舍的准备。肉猪多采用舍饲，圈舍的小气候环境条件如舍内温度、湿度、通风、光照、噪音、有害气体、尘埃和微生物等都会在一定程度上影响肉猪的健康和生产力水平的发挥。</a:t>
            </a:r>
          </a:p>
        </p:txBody>
      </p:sp>
      <p:graphicFrame>
        <p:nvGraphicFramePr>
          <p:cNvPr id="10" name="图示 9"/>
          <p:cNvGraphicFramePr/>
          <p:nvPr/>
        </p:nvGraphicFramePr>
        <p:xfrm>
          <a:off x="-1152394" y="1884588"/>
          <a:ext cx="8029184" cy="4794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文本框 10"/>
          <p:cNvSpPr txBox="1"/>
          <p:nvPr/>
        </p:nvSpPr>
        <p:spPr>
          <a:xfrm>
            <a:off x="938408" y="2433003"/>
            <a:ext cx="553998" cy="3438740"/>
          </a:xfrm>
          <a:prstGeom prst="rect">
            <a:avLst/>
          </a:prstGeom>
          <a:noFill/>
        </p:spPr>
        <p:txBody>
          <a:bodyPr vert="eaVert" wrap="square" rtlCol="0">
            <a:spAutoFit/>
          </a:bodyPr>
          <a:lstStyle/>
          <a:p>
            <a:pPr algn="ctr"/>
            <a:r>
              <a:rPr lang="zh-CN" altLang="en-US" sz="2400" dirty="0"/>
              <a:t>要求</a:t>
            </a:r>
          </a:p>
        </p:txBody>
      </p:sp>
      <p:sp>
        <p:nvSpPr>
          <p:cNvPr id="12" name="箭头: 右 11"/>
          <p:cNvSpPr/>
          <p:nvPr/>
        </p:nvSpPr>
        <p:spPr>
          <a:xfrm>
            <a:off x="5210827" y="4152373"/>
            <a:ext cx="553998" cy="419627"/>
          </a:xfrm>
          <a:prstGeom prst="rightArrow">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13" name="文本框 12"/>
          <p:cNvSpPr txBox="1"/>
          <p:nvPr/>
        </p:nvSpPr>
        <p:spPr>
          <a:xfrm>
            <a:off x="6427177" y="2266015"/>
            <a:ext cx="4822520" cy="4103431"/>
          </a:xfrm>
          <a:prstGeom prst="rect">
            <a:avLst/>
          </a:prstGeom>
          <a:noFill/>
        </p:spPr>
        <p:txBody>
          <a:bodyPr vert="horz" wrap="square" rtlCol="0">
            <a:spAutoFit/>
          </a:bodyPr>
          <a:lstStyle/>
          <a:p>
            <a:pPr>
              <a:lnSpc>
                <a:spcPct val="150000"/>
              </a:lnSpc>
            </a:pPr>
            <a:r>
              <a:rPr lang="zh-CN" altLang="en-US" sz="2200" dirty="0"/>
              <a:t>因此：</a:t>
            </a:r>
            <a:endParaRPr lang="en-US" altLang="zh-CN" sz="2200" dirty="0"/>
          </a:p>
          <a:p>
            <a:pPr>
              <a:lnSpc>
                <a:spcPct val="150000"/>
              </a:lnSpc>
            </a:pPr>
            <a:r>
              <a:rPr lang="en-US" altLang="zh-CN" sz="2200" dirty="0"/>
              <a:t>1.</a:t>
            </a:r>
            <a:r>
              <a:rPr lang="zh-CN" altLang="en-US" sz="2200" dirty="0"/>
              <a:t>肉猪舍在进猪前</a:t>
            </a:r>
            <a:r>
              <a:rPr lang="en-US" altLang="zh-CN" sz="2200" dirty="0"/>
              <a:t>,</a:t>
            </a:r>
            <a:r>
              <a:rPr lang="zh-CN" altLang="en-US" sz="2200" dirty="0"/>
              <a:t>必须检查圈舍的门窗、圈栏和圈门是否牢固；</a:t>
            </a:r>
            <a:endParaRPr lang="en-US" altLang="zh-CN" sz="2200" dirty="0"/>
          </a:p>
          <a:p>
            <a:pPr>
              <a:lnSpc>
                <a:spcPct val="150000"/>
              </a:lnSpc>
            </a:pPr>
            <a:r>
              <a:rPr lang="en-US" altLang="zh-CN" sz="2200" dirty="0"/>
              <a:t>2.</a:t>
            </a:r>
            <a:r>
              <a:rPr lang="zh-CN" altLang="en-US" sz="2200" dirty="0"/>
              <a:t>圈舍的地面、食槽、输水管路和饮水器是否完好无损；</a:t>
            </a:r>
            <a:endParaRPr lang="en-US" altLang="zh-CN" sz="2200" dirty="0"/>
          </a:p>
          <a:p>
            <a:pPr>
              <a:lnSpc>
                <a:spcPct val="150000"/>
              </a:lnSpc>
            </a:pPr>
            <a:r>
              <a:rPr lang="en-US" altLang="zh-CN" sz="2200" dirty="0"/>
              <a:t>3.</a:t>
            </a:r>
            <a:r>
              <a:rPr lang="zh-CN" altLang="en-US" sz="2200" dirty="0"/>
              <a:t>通风及其他相关设施能否正常工作等。</a:t>
            </a:r>
            <a:endParaRPr lang="en-US" altLang="zh-CN" sz="2200" dirty="0"/>
          </a:p>
          <a:p>
            <a:pPr>
              <a:lnSpc>
                <a:spcPct val="150000"/>
              </a:lnSpc>
            </a:pPr>
            <a:r>
              <a:rPr lang="zh-CN" altLang="en-US" sz="2200" dirty="0">
                <a:solidFill>
                  <a:srgbClr val="FF0000"/>
                </a:solidFill>
              </a:rPr>
              <a:t>如发现问题及时进行更换或维修</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796459" y="1639704"/>
            <a:ext cx="10503196" cy="461665"/>
          </a:xfrm>
          <a:prstGeom prst="rect">
            <a:avLst/>
          </a:prstGeom>
        </p:spPr>
        <p:txBody>
          <a:bodyPr wrap="none">
            <a:spAutoFit/>
          </a:bodyPr>
          <a:lstStyle/>
          <a:p>
            <a:r>
              <a:rPr lang="en-US" altLang="zh-CN" sz="2400" dirty="0"/>
              <a:t>2</a:t>
            </a:r>
            <a:r>
              <a:rPr lang="zh-CN" altLang="en-US" sz="2400" dirty="0"/>
              <a:t>、圈舍的消毒。消毒是减少圈舍病原微生物、降低猪群发病率的重要措施。</a:t>
            </a:r>
          </a:p>
        </p:txBody>
      </p:sp>
      <p:sp>
        <p:nvSpPr>
          <p:cNvPr id="10" name="矩形 9"/>
          <p:cNvSpPr/>
          <p:nvPr/>
        </p:nvSpPr>
        <p:spPr>
          <a:xfrm>
            <a:off x="980440" y="2966078"/>
            <a:ext cx="10135235" cy="120032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lvl="0"/>
            <a:r>
              <a:rPr lang="zh-CN" altLang="en-US" sz="2400" dirty="0"/>
              <a:t>消毒前</a:t>
            </a:r>
            <a:r>
              <a:rPr lang="zh-CN" altLang="zh-CN" sz="2400" dirty="0"/>
              <a:t>要对圈舍进行彻底清扫</a:t>
            </a:r>
            <a:r>
              <a:rPr lang="en-US" altLang="zh-CN" sz="2400" dirty="0"/>
              <a:t>,</a:t>
            </a:r>
            <a:r>
              <a:rPr lang="zh-CN" altLang="zh-CN" sz="2400" dirty="0"/>
              <a:t>包括地面、墙壁、围栏、粪尿沟等</a:t>
            </a:r>
            <a:r>
              <a:rPr lang="en-US" altLang="zh-CN" sz="2400" dirty="0"/>
              <a:t>,</a:t>
            </a:r>
            <a:r>
              <a:rPr lang="zh-CN" altLang="zh-CN" sz="2400" dirty="0"/>
              <a:t>特别要重视对天花板或屋梁、通风口的彻底清扫</a:t>
            </a:r>
            <a:r>
              <a:rPr lang="en-US" altLang="zh-CN" sz="2400" dirty="0"/>
              <a:t>,</a:t>
            </a:r>
            <a:r>
              <a:rPr lang="zh-CN" altLang="zh-CN" sz="2400" dirty="0"/>
              <a:t>然后用高压水冲洗</a:t>
            </a:r>
            <a:r>
              <a:rPr lang="zh-CN" altLang="en-US" sz="2400" dirty="0"/>
              <a:t>。最后进行严格的消毒</a:t>
            </a:r>
            <a:r>
              <a:rPr lang="en-US" altLang="zh-CN" sz="2400" dirty="0"/>
              <a:t>,</a:t>
            </a:r>
            <a:r>
              <a:rPr lang="zh-CN" altLang="en-US" sz="2400" dirty="0"/>
              <a:t>干燥后才能投入使用。</a:t>
            </a:r>
          </a:p>
        </p:txBody>
      </p:sp>
      <p:sp>
        <p:nvSpPr>
          <p:cNvPr id="6" name="标题 1"/>
          <p:cNvSpPr txBox="1"/>
          <p:nvPr/>
        </p:nvSpPr>
        <p:spPr>
          <a:xfrm>
            <a:off x="980440" y="-889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一、栏舍的准备及消毒</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778180" y="1301895"/>
            <a:ext cx="5724644" cy="461665"/>
          </a:xfrm>
          <a:prstGeom prst="rect">
            <a:avLst/>
          </a:prstGeom>
        </p:spPr>
        <p:txBody>
          <a:bodyPr wrap="none">
            <a:spAutoFit/>
          </a:bodyPr>
          <a:lstStyle/>
          <a:p>
            <a:r>
              <a:rPr lang="zh-CN" altLang="en-US" sz="2400" dirty="0"/>
              <a:t>圈舍消毒时，建议消毒方法和步骤如下：</a:t>
            </a:r>
          </a:p>
        </p:txBody>
      </p:sp>
      <p:sp>
        <p:nvSpPr>
          <p:cNvPr id="3" name="矩形 2"/>
          <p:cNvSpPr/>
          <p:nvPr/>
        </p:nvSpPr>
        <p:spPr>
          <a:xfrm>
            <a:off x="835330" y="1763560"/>
            <a:ext cx="10698272" cy="4652684"/>
          </a:xfrm>
          <a:prstGeom prst="rect">
            <a:avLst/>
          </a:prstGeom>
        </p:spPr>
        <p:txBody>
          <a:bodyPr wrap="square">
            <a:spAutoFit/>
          </a:bodyPr>
          <a:lstStyle/>
          <a:p>
            <a:pPr>
              <a:lnSpc>
                <a:spcPct val="150000"/>
              </a:lnSpc>
            </a:pPr>
            <a:r>
              <a:rPr lang="en-US" altLang="zh-CN" sz="2400" dirty="0"/>
              <a:t>1.</a:t>
            </a:r>
            <a:r>
              <a:rPr lang="zh-CN" altLang="en-US" sz="2400" dirty="0"/>
              <a:t>清除舍内固体粪便、污物，用高压水冲洗围栏、食槽、地面、墙壁和粪尿沟等;</a:t>
            </a:r>
            <a:endParaRPr lang="en-US" altLang="zh-CN" sz="2400" dirty="0"/>
          </a:p>
          <a:p>
            <a:pPr>
              <a:lnSpc>
                <a:spcPct val="150000"/>
              </a:lnSpc>
            </a:pPr>
            <a:r>
              <a:rPr lang="en-US" altLang="zh-CN" sz="2400" dirty="0"/>
              <a:t>2.</a:t>
            </a:r>
            <a:r>
              <a:rPr lang="zh-CN" altLang="en-US" sz="2400" dirty="0"/>
              <a:t>使用</a:t>
            </a:r>
            <a:r>
              <a:rPr lang="en-US" altLang="zh-CN" sz="2400" dirty="0"/>
              <a:t>2</a:t>
            </a:r>
            <a:r>
              <a:rPr lang="zh-CN" altLang="en-US" sz="2400" dirty="0"/>
              <a:t>～</a:t>
            </a:r>
            <a:r>
              <a:rPr lang="en-US" altLang="zh-CN" sz="2400" dirty="0"/>
              <a:t>3%</a:t>
            </a:r>
            <a:r>
              <a:rPr lang="zh-CN" altLang="en-US" sz="2400" dirty="0"/>
              <a:t>的烧碱液消毒；第二天用消毒剂再次消毒；</a:t>
            </a:r>
            <a:endParaRPr lang="en-US" altLang="zh-CN" sz="2400" dirty="0"/>
          </a:p>
          <a:p>
            <a:pPr>
              <a:lnSpc>
                <a:spcPct val="150000"/>
              </a:lnSpc>
            </a:pPr>
            <a:r>
              <a:rPr lang="zh-CN" altLang="en-US" sz="2000" dirty="0"/>
              <a:t>可对墙壁、天棚、地面和食槽使用</a:t>
            </a:r>
            <a:r>
              <a:rPr lang="en-US" altLang="zh-CN" sz="2000" dirty="0"/>
              <a:t>2%~3%</a:t>
            </a:r>
            <a:r>
              <a:rPr lang="zh-CN" altLang="en-US" sz="2000" dirty="0"/>
              <a:t>的氢氧化钠水溶液喷雾消毒，</a:t>
            </a:r>
            <a:r>
              <a:rPr lang="en-US" altLang="zh-CN" sz="2000" dirty="0"/>
              <a:t>6~12h</a:t>
            </a:r>
            <a:r>
              <a:rPr lang="zh-CN" altLang="en-US" sz="2000" dirty="0"/>
              <a:t>后用高压水将残留的氢氧化钠冲洗干净；</a:t>
            </a:r>
            <a:endParaRPr lang="en-US" altLang="zh-CN" sz="2000" dirty="0"/>
          </a:p>
          <a:p>
            <a:pPr>
              <a:lnSpc>
                <a:spcPct val="150000"/>
              </a:lnSpc>
            </a:pPr>
            <a:r>
              <a:rPr lang="en-US" altLang="zh-CN" sz="2400" dirty="0"/>
              <a:t>3.</a:t>
            </a:r>
            <a:r>
              <a:rPr lang="zh-CN" altLang="en-US" sz="2400" dirty="0"/>
              <a:t>将圈舍通风干燥12~24h后,使用甲醛、高锰酸钾熏蒸消毒；</a:t>
            </a:r>
            <a:endParaRPr lang="en-US" altLang="zh-CN" sz="2400" dirty="0"/>
          </a:p>
          <a:p>
            <a:pPr marL="342900" indent="-342900">
              <a:lnSpc>
                <a:spcPct val="150000"/>
              </a:lnSpc>
              <a:buFont typeface="Wingdings" panose="05000000000000000000" pitchFamily="2" charset="2"/>
              <a:buChar char="Ø"/>
            </a:pPr>
            <a:r>
              <a:rPr lang="zh-CN" altLang="en-US" sz="2000" dirty="0"/>
              <a:t>要求每立方米空间用36%-40%甲醛溶液42mL、高锰酸钾21g,在温度21℃以上、相对湿度70%以上的条件下，封闭熏蒸24h(应该注意,熏蒸主要适于密闭猪舍,并要特别注意安全);</a:t>
            </a:r>
            <a:endParaRPr lang="en-US" altLang="zh-CN" sz="2000" dirty="0"/>
          </a:p>
          <a:p>
            <a:pPr>
              <a:lnSpc>
                <a:spcPct val="150000"/>
              </a:lnSpc>
            </a:pPr>
            <a:r>
              <a:rPr lang="en-US" altLang="zh-CN" sz="2400" dirty="0"/>
              <a:t>4.</a:t>
            </a:r>
            <a:r>
              <a:rPr lang="zh-CN" altLang="en-US" sz="2400" dirty="0"/>
              <a:t>打开门窗通风干燥后，调整圈舍温度达15~22℃，即可转入肉猪进行饲养。</a:t>
            </a:r>
          </a:p>
        </p:txBody>
      </p:sp>
      <p:sp>
        <p:nvSpPr>
          <p:cNvPr id="11" name="标题 1"/>
          <p:cNvSpPr txBox="1"/>
          <p:nvPr/>
        </p:nvSpPr>
        <p:spPr>
          <a:xfrm>
            <a:off x="980440" y="-889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一、栏舍的准备及消毒</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838200" y="108839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二、猪的转群</a:t>
            </a:r>
          </a:p>
        </p:txBody>
      </p:sp>
      <p:sp>
        <p:nvSpPr>
          <p:cNvPr id="3" name="矩形 2"/>
          <p:cNvSpPr/>
          <p:nvPr/>
        </p:nvSpPr>
        <p:spPr>
          <a:xfrm>
            <a:off x="647700" y="1528055"/>
            <a:ext cx="10210800" cy="5022016"/>
          </a:xfrm>
          <a:prstGeom prst="rect">
            <a:avLst/>
          </a:prstGeom>
        </p:spPr>
        <p:txBody>
          <a:bodyPr wrap="square">
            <a:spAutoFit/>
          </a:bodyPr>
          <a:lstStyle/>
          <a:p>
            <a:pPr indent="266700" algn="l">
              <a:lnSpc>
                <a:spcPct val="150000"/>
              </a:lnSpc>
            </a:pPr>
            <a:r>
              <a:rPr lang="en-US" altLang="zh-CN" sz="2400" kern="100" dirty="0">
                <a:solidFill>
                  <a:srgbClr val="000000"/>
                </a:solidFill>
                <a:effectLst/>
                <a:latin typeface="+mn-ea"/>
              </a:rPr>
              <a:t>1</a:t>
            </a:r>
            <a:r>
              <a:rPr lang="zh-CN" altLang="en-US" sz="2400" kern="100" dirty="0">
                <a:solidFill>
                  <a:srgbClr val="000000"/>
                </a:solidFill>
                <a:effectLst/>
                <a:latin typeface="+mn-ea"/>
              </a:rPr>
              <a:t>、</a:t>
            </a:r>
            <a:r>
              <a:rPr lang="zh-CN" altLang="zh-CN" sz="2400" kern="100" dirty="0">
                <a:solidFill>
                  <a:srgbClr val="000000"/>
                </a:solidFill>
                <a:effectLst/>
                <a:latin typeface="+mn-ea"/>
              </a:rPr>
              <a:t>转群时间安排</a:t>
            </a:r>
            <a:r>
              <a:rPr lang="en-US" altLang="zh-CN" sz="2400" kern="100" dirty="0">
                <a:solidFill>
                  <a:srgbClr val="000000"/>
                </a:solidFill>
                <a:effectLst/>
                <a:latin typeface="+mn-ea"/>
              </a:rPr>
              <a:t>  </a:t>
            </a:r>
            <a:r>
              <a:rPr lang="zh-CN" altLang="zh-CN" sz="2400" kern="100" dirty="0">
                <a:solidFill>
                  <a:srgbClr val="000000"/>
                </a:solidFill>
                <a:effectLst/>
                <a:latin typeface="+mn-ea"/>
              </a:rPr>
              <a:t>生长育肥舍工作人员与保育舍工作人员相互协调，统一安排转猪时间，最好安排在中午阶段，一律不能安排上班和下班前后。</a:t>
            </a:r>
            <a:endParaRPr lang="zh-CN" altLang="zh-CN" sz="2400" kern="100" dirty="0">
              <a:effectLst/>
              <a:latin typeface="+mn-ea"/>
            </a:endParaRPr>
          </a:p>
          <a:p>
            <a:pPr indent="266700" algn="l">
              <a:lnSpc>
                <a:spcPct val="150000"/>
              </a:lnSpc>
            </a:pPr>
            <a:r>
              <a:rPr lang="en-US" altLang="zh-CN" sz="2400" kern="100" dirty="0">
                <a:solidFill>
                  <a:srgbClr val="000000"/>
                </a:solidFill>
                <a:effectLst/>
                <a:latin typeface="+mn-ea"/>
              </a:rPr>
              <a:t>2</a:t>
            </a:r>
            <a:r>
              <a:rPr lang="zh-CN" altLang="en-US" sz="2400" kern="100" dirty="0">
                <a:solidFill>
                  <a:srgbClr val="000000"/>
                </a:solidFill>
                <a:effectLst/>
                <a:latin typeface="+mn-ea"/>
              </a:rPr>
              <a:t>、</a:t>
            </a:r>
            <a:r>
              <a:rPr lang="zh-CN" altLang="zh-CN" sz="2400" kern="100" dirty="0">
                <a:solidFill>
                  <a:srgbClr val="000000"/>
                </a:solidFill>
                <a:effectLst/>
                <a:latin typeface="+mn-ea"/>
              </a:rPr>
              <a:t>由于各猪场饲养工艺流程不同，采用</a:t>
            </a:r>
            <a:r>
              <a:rPr lang="zh-CN" altLang="zh-CN" sz="2400" b="1" kern="100" dirty="0">
                <a:solidFill>
                  <a:srgbClr val="FF0000"/>
                </a:solidFill>
                <a:effectLst/>
                <a:latin typeface="+mn-ea"/>
              </a:rPr>
              <a:t>四阶段三次转群</a:t>
            </a:r>
            <a:r>
              <a:rPr lang="zh-CN" altLang="zh-CN" sz="2400" kern="100" dirty="0">
                <a:solidFill>
                  <a:srgbClr val="000000"/>
                </a:solidFill>
                <a:effectLst/>
                <a:latin typeface="+mn-ea"/>
              </a:rPr>
              <a:t>和</a:t>
            </a:r>
            <a:r>
              <a:rPr lang="zh-CN" altLang="zh-CN" sz="2400" b="1" kern="100" dirty="0">
                <a:solidFill>
                  <a:srgbClr val="FF0000"/>
                </a:solidFill>
                <a:effectLst/>
                <a:latin typeface="+mn-ea"/>
              </a:rPr>
              <a:t>五阶段四次转群</a:t>
            </a:r>
            <a:r>
              <a:rPr lang="zh-CN" altLang="zh-CN" sz="2400" kern="100" dirty="0">
                <a:solidFill>
                  <a:srgbClr val="000000"/>
                </a:solidFill>
                <a:effectLst/>
                <a:latin typeface="+mn-ea"/>
              </a:rPr>
              <a:t>工艺的猪场，生长育肥猪的转群次数也不同。应根据猪场自己实际情况进行具体对待。</a:t>
            </a:r>
            <a:endParaRPr lang="en-US" altLang="zh-CN" sz="2400" kern="100" dirty="0">
              <a:solidFill>
                <a:srgbClr val="000000"/>
              </a:solidFill>
              <a:effectLst/>
              <a:latin typeface="+mn-ea"/>
            </a:endParaRPr>
          </a:p>
          <a:p>
            <a:pPr indent="266700" algn="l">
              <a:lnSpc>
                <a:spcPct val="150000"/>
              </a:lnSpc>
            </a:pPr>
            <a:r>
              <a:rPr lang="en-US" altLang="zh-CN" sz="2400" kern="100" dirty="0">
                <a:effectLst/>
                <a:latin typeface="+mn-ea"/>
              </a:rPr>
              <a:t>3</a:t>
            </a:r>
            <a:r>
              <a:rPr lang="zh-CN" altLang="en-US" sz="2400" kern="100" dirty="0">
                <a:effectLst/>
                <a:latin typeface="+mn-ea"/>
              </a:rPr>
              <a:t>、如需选留后备母猪，则在</a:t>
            </a:r>
            <a:r>
              <a:rPr lang="en-US" altLang="zh-CN" sz="2400" kern="100" dirty="0">
                <a:effectLst/>
                <a:latin typeface="+mn-ea"/>
              </a:rPr>
              <a:t>50</a:t>
            </a:r>
            <a:r>
              <a:rPr lang="zh-CN" altLang="en-US" sz="2400" kern="100" dirty="0">
                <a:effectLst/>
                <a:latin typeface="+mn-ea"/>
              </a:rPr>
              <a:t>～</a:t>
            </a:r>
            <a:r>
              <a:rPr lang="en-US" altLang="zh-CN" sz="2400" kern="100" dirty="0">
                <a:effectLst/>
                <a:latin typeface="+mn-ea"/>
              </a:rPr>
              <a:t>60kg</a:t>
            </a:r>
            <a:r>
              <a:rPr lang="zh-CN" altLang="en-US" sz="2400" kern="100" dirty="0">
                <a:effectLst/>
                <a:latin typeface="+mn-ea"/>
              </a:rPr>
              <a:t>左右按选育要求选择后备猪，并与商品猪群分栏饲养。</a:t>
            </a:r>
            <a:endParaRPr lang="en-US" altLang="zh-CN" sz="2400" kern="100" dirty="0">
              <a:latin typeface="+mn-ea"/>
            </a:endParaRPr>
          </a:p>
          <a:p>
            <a:pPr indent="266700" algn="l">
              <a:lnSpc>
                <a:spcPct val="150000"/>
              </a:lnSpc>
            </a:pPr>
            <a:r>
              <a:rPr lang="en-US" altLang="zh-CN" sz="2400" kern="100" dirty="0">
                <a:effectLst/>
                <a:latin typeface="+mn-ea"/>
              </a:rPr>
              <a:t>4</a:t>
            </a:r>
            <a:r>
              <a:rPr lang="zh-CN" altLang="en-US" sz="2400" kern="100" dirty="0">
                <a:effectLst/>
                <a:latin typeface="+mn-ea"/>
              </a:rPr>
              <a:t>、转群时应小心、谨慎、严防猛力击打，以避免对猪只造成人为的损伤。</a:t>
            </a:r>
          </a:p>
          <a:p>
            <a:pPr indent="266700" algn="l">
              <a:lnSpc>
                <a:spcPct val="150000"/>
              </a:lnSpc>
            </a:pPr>
            <a:endParaRPr lang="zh-CN" altLang="zh-CN" sz="2400" kern="100" dirty="0">
              <a:effectLst/>
              <a:latin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二、猪的转群</a:t>
            </a:r>
          </a:p>
        </p:txBody>
      </p:sp>
      <p:sp>
        <p:nvSpPr>
          <p:cNvPr id="28" name="内容占位符 2"/>
          <p:cNvSpPr>
            <a:spLocks noGrp="1"/>
          </p:cNvSpPr>
          <p:nvPr>
            <p:ph idx="1"/>
          </p:nvPr>
        </p:nvSpPr>
        <p:spPr>
          <a:xfrm>
            <a:off x="933449" y="1536700"/>
            <a:ext cx="9439275" cy="5040313"/>
          </a:xfrm>
        </p:spPr>
        <p:txBody>
          <a:bodyPr/>
          <a:lstStyle/>
          <a:p>
            <a:pPr indent="0" algn="just" eaLnBrk="1" hangingPunct="1">
              <a:spcAft>
                <a:spcPts val="0"/>
              </a:spcAft>
              <a:buFont typeface="Wingdings" panose="05000000000000000000" pitchFamily="2" charset="2"/>
              <a:buNone/>
              <a:defRPr/>
            </a:pPr>
            <a:r>
              <a:rPr lang="en-US" altLang="zh-CN" sz="2400" b="1" kern="100" dirty="0">
                <a:latin typeface="宋体" panose="02010600030101010101" pitchFamily="2" charset="-122"/>
                <a:cs typeface="Times New Roman" panose="02020603050405020304"/>
              </a:rPr>
              <a:t>(1)</a:t>
            </a:r>
            <a:r>
              <a:rPr lang="zh-CN" altLang="zh-CN" sz="2400" b="1" kern="100" dirty="0">
                <a:latin typeface="宋体" panose="02010600030101010101" pitchFamily="2" charset="-122"/>
                <a:cs typeface="Times New Roman" panose="02020603050405020304"/>
              </a:rPr>
              <a:t>四段饲养三次转群的工艺流程</a:t>
            </a:r>
            <a:r>
              <a:rPr lang="en-US" altLang="zh-CN" sz="2400" b="1" kern="100" dirty="0">
                <a:latin typeface="宋体" panose="02010600030101010101" pitchFamily="2" charset="-122"/>
                <a:cs typeface="Times New Roman" panose="02020603050405020304"/>
              </a:rPr>
              <a:t> </a:t>
            </a:r>
            <a:r>
              <a:rPr lang="en-US" altLang="zh-CN" sz="2800" kern="100" dirty="0">
                <a:solidFill>
                  <a:srgbClr val="FF0000"/>
                </a:solidFill>
                <a:latin typeface="宋体" panose="02010600030101010101" pitchFamily="2" charset="-122"/>
                <a:cs typeface="Times New Roman" panose="02020603050405020304"/>
              </a:rPr>
              <a:t> </a:t>
            </a:r>
          </a:p>
          <a:p>
            <a:pPr indent="0" algn="just" eaLnBrk="1" hangingPunct="1">
              <a:lnSpc>
                <a:spcPct val="150000"/>
              </a:lnSpc>
              <a:spcAft>
                <a:spcPts val="0"/>
              </a:spcAft>
              <a:buFont typeface="Wingdings" panose="05000000000000000000" pitchFamily="2" charset="2"/>
              <a:buNone/>
              <a:defRPr/>
            </a:pPr>
            <a:r>
              <a:rPr lang="en-US" altLang="zh-CN" sz="2000" kern="100" dirty="0">
                <a:latin typeface="宋体" panose="02010600030101010101" pitchFamily="2" charset="-122"/>
                <a:cs typeface="Times New Roman" panose="02020603050405020304"/>
              </a:rPr>
              <a:t>    </a:t>
            </a:r>
            <a:r>
              <a:rPr lang="zh-CN" altLang="zh-CN" sz="2000" kern="100" dirty="0">
                <a:latin typeface="宋体" panose="02010600030101010101" pitchFamily="2" charset="-122"/>
                <a:cs typeface="Times New Roman" panose="02020603050405020304"/>
              </a:rPr>
              <a:t>仔猪断乳后独立增加保育阶段，就是四段饲养三次转群工艺流程。提前</a:t>
            </a:r>
            <a:r>
              <a:rPr lang="en-US" altLang="zh-CN" sz="2000" kern="100" dirty="0">
                <a:latin typeface="宋体" panose="02010600030101010101" pitchFamily="2" charset="-122"/>
                <a:cs typeface="Times New Roman" panose="02020603050405020304"/>
              </a:rPr>
              <a:t>1</a:t>
            </a:r>
            <a:r>
              <a:rPr lang="zh-CN" altLang="zh-CN" sz="2000" kern="100" dirty="0">
                <a:latin typeface="宋体" panose="02010600030101010101" pitchFamily="2" charset="-122"/>
                <a:cs typeface="Times New Roman" panose="02020603050405020304"/>
              </a:rPr>
              <a:t>周进入分娩舍，哺乳</a:t>
            </a:r>
            <a:r>
              <a:rPr lang="en-US" altLang="zh-CN" sz="2000" kern="100" dirty="0">
                <a:latin typeface="宋体" panose="02010600030101010101" pitchFamily="2" charset="-122"/>
                <a:cs typeface="Times New Roman" panose="02020603050405020304"/>
              </a:rPr>
              <a:t>4</a:t>
            </a:r>
            <a:r>
              <a:rPr lang="zh-CN" altLang="zh-CN" sz="2000" kern="100" dirty="0">
                <a:latin typeface="宋体" panose="02010600030101010101" pitchFamily="2" charset="-122"/>
                <a:cs typeface="Times New Roman" panose="02020603050405020304"/>
              </a:rPr>
              <a:t>周，空栏</a:t>
            </a:r>
            <a:r>
              <a:rPr lang="en-US" altLang="zh-CN" sz="2000" kern="100" dirty="0">
                <a:latin typeface="宋体" panose="02010600030101010101" pitchFamily="2" charset="-122"/>
                <a:cs typeface="Times New Roman" panose="02020603050405020304"/>
              </a:rPr>
              <a:t>1</a:t>
            </a:r>
            <a:r>
              <a:rPr lang="zh-CN" altLang="zh-CN" sz="2000" kern="100" dirty="0">
                <a:latin typeface="宋体" panose="02010600030101010101" pitchFamily="2" charset="-122"/>
                <a:cs typeface="Times New Roman" panose="02020603050405020304"/>
              </a:rPr>
              <a:t>周消毒；保育</a:t>
            </a:r>
            <a:r>
              <a:rPr lang="en-US" altLang="zh-CN" sz="2000" kern="100" dirty="0">
                <a:latin typeface="宋体" panose="02010600030101010101" pitchFamily="2" charset="-122"/>
                <a:cs typeface="Times New Roman" panose="02020603050405020304"/>
              </a:rPr>
              <a:t>5</a:t>
            </a:r>
            <a:r>
              <a:rPr lang="zh-CN" altLang="zh-CN" sz="2000" kern="100" dirty="0">
                <a:latin typeface="宋体" panose="02010600030101010101" pitchFamily="2" charset="-122"/>
                <a:cs typeface="Times New Roman" panose="02020603050405020304"/>
              </a:rPr>
              <a:t>周，空栏</a:t>
            </a:r>
            <a:r>
              <a:rPr lang="en-US" altLang="zh-CN" sz="2000" kern="100" dirty="0">
                <a:latin typeface="宋体" panose="02010600030101010101" pitchFamily="2" charset="-122"/>
                <a:cs typeface="Times New Roman" panose="02020603050405020304"/>
              </a:rPr>
              <a:t>1</a:t>
            </a:r>
            <a:r>
              <a:rPr lang="zh-CN" altLang="zh-CN" sz="2000" kern="100" dirty="0">
                <a:latin typeface="宋体" panose="02010600030101010101" pitchFamily="2" charset="-122"/>
                <a:cs typeface="Times New Roman" panose="02020603050405020304"/>
              </a:rPr>
              <a:t>周消毒；育肥</a:t>
            </a:r>
            <a:r>
              <a:rPr lang="en-US" altLang="zh-CN" sz="2000" kern="100" dirty="0">
                <a:latin typeface="宋体" panose="02010600030101010101" pitchFamily="2" charset="-122"/>
                <a:cs typeface="Times New Roman" panose="02020603050405020304"/>
              </a:rPr>
              <a:t>15</a:t>
            </a:r>
            <a:r>
              <a:rPr lang="zh-CN" altLang="zh-CN" sz="2000" kern="100" dirty="0">
                <a:latin typeface="宋体" panose="02010600030101010101" pitchFamily="2" charset="-122"/>
                <a:cs typeface="Times New Roman" panose="02020603050405020304"/>
              </a:rPr>
              <a:t>周，空栏</a:t>
            </a:r>
            <a:r>
              <a:rPr lang="en-US" altLang="zh-CN" sz="2000" kern="100" dirty="0">
                <a:latin typeface="宋体" panose="02010600030101010101" pitchFamily="2" charset="-122"/>
                <a:cs typeface="Times New Roman" panose="02020603050405020304"/>
              </a:rPr>
              <a:t>1</a:t>
            </a:r>
            <a:r>
              <a:rPr lang="zh-CN" altLang="zh-CN" sz="2000" kern="100" dirty="0">
                <a:latin typeface="宋体" panose="02010600030101010101" pitchFamily="2" charset="-122"/>
                <a:cs typeface="Times New Roman" panose="02020603050405020304"/>
              </a:rPr>
              <a:t>周消毒。</a:t>
            </a:r>
            <a:r>
              <a:rPr lang="zh-CN" altLang="zh-CN" sz="2000" kern="100" dirty="0">
                <a:latin typeface="Calibri" panose="020F0502020204030204"/>
                <a:cs typeface="Times New Roman" panose="02020603050405020304"/>
              </a:rPr>
              <a:t>如</a:t>
            </a:r>
            <a:r>
              <a:rPr lang="zh-CN" altLang="en-US" sz="2000" kern="100" dirty="0">
                <a:latin typeface="Calibri" panose="020F0502020204030204"/>
                <a:cs typeface="Times New Roman" panose="02020603050405020304"/>
              </a:rPr>
              <a:t>下</a:t>
            </a:r>
            <a:r>
              <a:rPr lang="zh-CN" altLang="zh-CN" sz="2000" kern="100" dirty="0">
                <a:latin typeface="Calibri" panose="020F0502020204030204"/>
                <a:cs typeface="Times New Roman" panose="02020603050405020304"/>
              </a:rPr>
              <a:t>图所示</a:t>
            </a:r>
            <a:r>
              <a:rPr lang="zh-CN" altLang="en-US" sz="2000" kern="100" dirty="0">
                <a:latin typeface="Calibri" panose="020F0502020204030204"/>
                <a:cs typeface="Times New Roman" panose="02020603050405020304"/>
              </a:rPr>
              <a:t>。</a:t>
            </a:r>
            <a:endParaRPr lang="zh-CN" altLang="zh-CN" sz="2000" kern="100" dirty="0">
              <a:latin typeface="Calibri" panose="020F0502020204030204"/>
              <a:cs typeface="Times New Roman" panose="02020603050405020304"/>
            </a:endParaRPr>
          </a:p>
          <a:p>
            <a:pPr indent="298450" algn="just" eaLnBrk="1" hangingPunct="1">
              <a:spcAft>
                <a:spcPts val="0"/>
              </a:spcAft>
              <a:defRPr/>
            </a:pPr>
            <a:endParaRPr lang="en-US" altLang="zh-CN" kern="100" dirty="0">
              <a:latin typeface="宋体" panose="02010600030101010101" pitchFamily="2" charset="-122"/>
              <a:cs typeface="Times New Roman" panose="02020603050405020304"/>
            </a:endParaRPr>
          </a:p>
          <a:p>
            <a:pPr indent="298450" algn="just" eaLnBrk="1" hangingPunct="1">
              <a:spcAft>
                <a:spcPts val="0"/>
              </a:spcAft>
              <a:defRPr/>
            </a:pPr>
            <a:endParaRPr lang="en-US" altLang="zh-CN" sz="2400" kern="100" dirty="0">
              <a:latin typeface="Calibri" panose="020F0502020204030204"/>
              <a:cs typeface="Times New Roman" panose="02020603050405020304"/>
            </a:endParaRPr>
          </a:p>
          <a:p>
            <a:pPr indent="298450" algn="just" eaLnBrk="1" hangingPunct="1">
              <a:spcAft>
                <a:spcPts val="0"/>
              </a:spcAft>
              <a:defRPr/>
            </a:pPr>
            <a:endParaRPr lang="en-US" altLang="zh-CN" sz="2400" kern="100" dirty="0">
              <a:latin typeface="Calibri" panose="020F0502020204030204"/>
              <a:cs typeface="Times New Roman" panose="02020603050405020304"/>
            </a:endParaRPr>
          </a:p>
          <a:p>
            <a:pPr indent="298450" algn="just" eaLnBrk="1" hangingPunct="1">
              <a:spcAft>
                <a:spcPts val="0"/>
              </a:spcAft>
              <a:defRPr/>
            </a:pPr>
            <a:endParaRPr lang="en-US" altLang="zh-CN" sz="2400" kern="100" dirty="0">
              <a:latin typeface="Calibri" panose="020F0502020204030204"/>
              <a:cs typeface="Times New Roman" panose="02020603050405020304"/>
            </a:endParaRPr>
          </a:p>
          <a:p>
            <a:pPr indent="0" algn="just" eaLnBrk="1" hangingPunct="1">
              <a:spcAft>
                <a:spcPts val="0"/>
              </a:spcAft>
              <a:buFont typeface="Symbol" panose="05050102010706020507" pitchFamily="18" charset="2"/>
              <a:buNone/>
              <a:defRPr/>
            </a:pPr>
            <a:endParaRPr lang="en-US" altLang="zh-CN" kern="100" dirty="0">
              <a:solidFill>
                <a:srgbClr val="FF0000"/>
              </a:solidFill>
              <a:cs typeface="Times New Roman" panose="02020603050405020304"/>
            </a:endParaRPr>
          </a:p>
          <a:p>
            <a:pPr indent="0" algn="just" eaLnBrk="1" hangingPunct="1">
              <a:spcAft>
                <a:spcPts val="0"/>
              </a:spcAft>
              <a:buFont typeface="Symbol" panose="05050102010706020507" pitchFamily="18" charset="2"/>
              <a:buNone/>
              <a:defRPr/>
            </a:pPr>
            <a:endParaRPr lang="en-US" altLang="zh-CN" kern="100" dirty="0">
              <a:solidFill>
                <a:srgbClr val="FF0000"/>
              </a:solidFill>
              <a:cs typeface="Times New Roman" panose="02020603050405020304"/>
            </a:endParaRPr>
          </a:p>
          <a:p>
            <a:pPr eaLnBrk="1" hangingPunct="1">
              <a:defRPr/>
            </a:pPr>
            <a:endParaRPr lang="zh-CN" altLang="en-US" dirty="0"/>
          </a:p>
        </p:txBody>
      </p:sp>
      <p:pic>
        <p:nvPicPr>
          <p:cNvPr id="29"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37554" y="3895725"/>
            <a:ext cx="7231063"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文本框 31"/>
          <p:cNvSpPr txBox="1"/>
          <p:nvPr/>
        </p:nvSpPr>
        <p:spPr>
          <a:xfrm>
            <a:off x="3838575" y="5531485"/>
            <a:ext cx="914400" cy="438150"/>
          </a:xfrm>
          <a:prstGeom prst="rect">
            <a:avLst/>
          </a:prstGeom>
          <a:solidFill>
            <a:schemeClr val="bg1"/>
          </a:solidFill>
        </p:spPr>
        <p:txBody>
          <a:bodyPr wrap="square" rtlCol="0">
            <a:spAutoFit/>
          </a:bodyPr>
          <a:lstStyle/>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3625849"/>
            <a:ext cx="9591502" cy="257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6"/>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二、猪的转群</a:t>
            </a:r>
          </a:p>
        </p:txBody>
      </p:sp>
      <p:sp>
        <p:nvSpPr>
          <p:cNvPr id="28" name="内容占位符 2"/>
          <p:cNvSpPr>
            <a:spLocks noGrp="1"/>
          </p:cNvSpPr>
          <p:nvPr>
            <p:ph idx="1"/>
          </p:nvPr>
        </p:nvSpPr>
        <p:spPr>
          <a:xfrm>
            <a:off x="773820" y="1517650"/>
            <a:ext cx="10186988" cy="5040313"/>
          </a:xfrm>
        </p:spPr>
        <p:txBody>
          <a:bodyPr/>
          <a:lstStyle/>
          <a:p>
            <a:pPr indent="0" algn="just" eaLnBrk="1" hangingPunct="1">
              <a:spcAft>
                <a:spcPts val="0"/>
              </a:spcAft>
              <a:buFont typeface="Wingdings" panose="05000000000000000000" pitchFamily="2" charset="2"/>
              <a:buNone/>
              <a:defRPr/>
            </a:pPr>
            <a:r>
              <a:rPr lang="en-US" altLang="zh-CN" sz="2400" b="1" kern="100" dirty="0">
                <a:latin typeface="宋体" panose="02010600030101010101" pitchFamily="2" charset="-122"/>
                <a:cs typeface="Times New Roman" panose="02020603050405020304"/>
              </a:rPr>
              <a:t>(2)</a:t>
            </a:r>
            <a:r>
              <a:rPr lang="zh-CN" altLang="en-US" sz="2400" b="1" kern="100" dirty="0">
                <a:latin typeface="宋体" panose="02010600030101010101" pitchFamily="2" charset="-122"/>
                <a:cs typeface="Times New Roman" panose="02020603050405020304"/>
              </a:rPr>
              <a:t>五</a:t>
            </a:r>
            <a:r>
              <a:rPr lang="zh-CN" altLang="zh-CN" sz="2400" b="1" kern="100" dirty="0">
                <a:latin typeface="宋体" panose="02010600030101010101" pitchFamily="2" charset="-122"/>
                <a:cs typeface="Times New Roman" panose="02020603050405020304"/>
              </a:rPr>
              <a:t>段饲养</a:t>
            </a:r>
            <a:r>
              <a:rPr lang="zh-CN" altLang="en-US" sz="2400" b="1" kern="100" dirty="0">
                <a:latin typeface="宋体" panose="02010600030101010101" pitchFamily="2" charset="-122"/>
                <a:cs typeface="Times New Roman" panose="02020603050405020304"/>
              </a:rPr>
              <a:t>四</a:t>
            </a:r>
            <a:r>
              <a:rPr lang="zh-CN" altLang="zh-CN" sz="2400" b="1" kern="100" dirty="0">
                <a:latin typeface="宋体" panose="02010600030101010101" pitchFamily="2" charset="-122"/>
                <a:cs typeface="Times New Roman" panose="02020603050405020304"/>
              </a:rPr>
              <a:t>次转群的工艺流程</a:t>
            </a:r>
            <a:r>
              <a:rPr lang="en-US" altLang="zh-CN" sz="2400" b="1" kern="100" dirty="0">
                <a:latin typeface="宋体" panose="02010600030101010101" pitchFamily="2" charset="-122"/>
                <a:cs typeface="Times New Roman" panose="02020603050405020304"/>
              </a:rPr>
              <a:t> </a:t>
            </a:r>
            <a:r>
              <a:rPr lang="en-US" altLang="zh-CN" sz="2800" kern="100" dirty="0">
                <a:solidFill>
                  <a:srgbClr val="FF0000"/>
                </a:solidFill>
                <a:latin typeface="宋体" panose="02010600030101010101" pitchFamily="2" charset="-122"/>
                <a:cs typeface="Times New Roman" panose="02020603050405020304"/>
              </a:rPr>
              <a:t> </a:t>
            </a:r>
          </a:p>
          <a:p>
            <a:pPr indent="0" algn="just" eaLnBrk="1" hangingPunct="1">
              <a:lnSpc>
                <a:spcPct val="150000"/>
              </a:lnSpc>
              <a:spcAft>
                <a:spcPts val="0"/>
              </a:spcAft>
              <a:buFont typeface="Wingdings" panose="05000000000000000000" pitchFamily="2" charset="2"/>
              <a:buNone/>
              <a:defRPr/>
            </a:pPr>
            <a:r>
              <a:rPr lang="en-US" altLang="zh-CN" sz="2000" kern="100" dirty="0">
                <a:latin typeface="宋体" panose="02010600030101010101" pitchFamily="2" charset="-122"/>
                <a:cs typeface="Times New Roman" panose="02020603050405020304"/>
              </a:rPr>
              <a:t>    </a:t>
            </a:r>
            <a:r>
              <a:rPr lang="zh-CN" altLang="en-US" sz="2000" kern="100" dirty="0">
                <a:latin typeface="宋体" panose="02010600030101010101" pitchFamily="2" charset="-122"/>
                <a:cs typeface="Times New Roman" panose="02020603050405020304"/>
              </a:rPr>
              <a:t>在</a:t>
            </a:r>
            <a:r>
              <a:rPr lang="zh-CN" altLang="zh-CN" sz="2000" kern="100" dirty="0">
                <a:latin typeface="宋体" panose="02010600030101010101" pitchFamily="2" charset="-122"/>
                <a:cs typeface="Times New Roman" panose="02020603050405020304"/>
              </a:rPr>
              <a:t>四段饲养三次转群</a:t>
            </a:r>
            <a:r>
              <a:rPr lang="zh-CN" altLang="en-US" sz="2000" kern="100" dirty="0">
                <a:latin typeface="宋体" panose="02010600030101010101" pitchFamily="2" charset="-122"/>
                <a:cs typeface="Times New Roman" panose="02020603050405020304"/>
              </a:rPr>
              <a:t>的育肥阶段又进行分类，把生长育肥舍划分为生长舍加育肥舍。具体流程为：提前</a:t>
            </a:r>
            <a:r>
              <a:rPr lang="en-US" altLang="zh-CN" sz="2000" kern="100" dirty="0">
                <a:latin typeface="宋体" panose="02010600030101010101" pitchFamily="2" charset="-122"/>
                <a:cs typeface="Times New Roman" panose="02020603050405020304"/>
              </a:rPr>
              <a:t>1</a:t>
            </a:r>
            <a:r>
              <a:rPr lang="zh-CN" altLang="en-US" sz="2000" kern="100" dirty="0">
                <a:latin typeface="宋体" panose="02010600030101010101" pitchFamily="2" charset="-122"/>
                <a:cs typeface="Times New Roman" panose="02020603050405020304"/>
              </a:rPr>
              <a:t>周进入分娩舍，哺乳</a:t>
            </a:r>
            <a:r>
              <a:rPr lang="en-US" altLang="zh-CN" sz="2000" kern="100" dirty="0">
                <a:latin typeface="宋体" panose="02010600030101010101" pitchFamily="2" charset="-122"/>
                <a:cs typeface="Times New Roman" panose="02020603050405020304"/>
              </a:rPr>
              <a:t>4</a:t>
            </a:r>
            <a:r>
              <a:rPr lang="zh-CN" altLang="en-US" sz="2000" kern="100" dirty="0">
                <a:latin typeface="宋体" panose="02010600030101010101" pitchFamily="2" charset="-122"/>
                <a:cs typeface="Times New Roman" panose="02020603050405020304"/>
              </a:rPr>
              <a:t>周，空栏</a:t>
            </a:r>
            <a:r>
              <a:rPr lang="en-US" altLang="zh-CN" sz="2000" kern="100" dirty="0">
                <a:latin typeface="宋体" panose="02010600030101010101" pitchFamily="2" charset="-122"/>
                <a:cs typeface="Times New Roman" panose="02020603050405020304"/>
              </a:rPr>
              <a:t>1</a:t>
            </a:r>
            <a:r>
              <a:rPr lang="zh-CN" altLang="en-US" sz="2000" kern="100" dirty="0">
                <a:latin typeface="宋体" panose="02010600030101010101" pitchFamily="2" charset="-122"/>
                <a:cs typeface="Times New Roman" panose="02020603050405020304"/>
              </a:rPr>
              <a:t>周消毒；保育</a:t>
            </a:r>
            <a:r>
              <a:rPr lang="en-US" altLang="zh-CN" sz="2000" kern="100" dirty="0">
                <a:latin typeface="宋体" panose="02010600030101010101" pitchFamily="2" charset="-122"/>
                <a:cs typeface="Times New Roman" panose="02020603050405020304"/>
              </a:rPr>
              <a:t>5</a:t>
            </a:r>
            <a:r>
              <a:rPr lang="zh-CN" altLang="en-US" sz="2000" kern="100" dirty="0">
                <a:latin typeface="宋体" panose="02010600030101010101" pitchFamily="2" charset="-122"/>
                <a:cs typeface="Times New Roman" panose="02020603050405020304"/>
              </a:rPr>
              <a:t>周，空栏</a:t>
            </a:r>
            <a:r>
              <a:rPr lang="en-US" altLang="zh-CN" sz="2000" kern="100" dirty="0">
                <a:latin typeface="宋体" panose="02010600030101010101" pitchFamily="2" charset="-122"/>
                <a:cs typeface="Times New Roman" panose="02020603050405020304"/>
              </a:rPr>
              <a:t>1</a:t>
            </a:r>
            <a:r>
              <a:rPr lang="zh-CN" altLang="en-US" sz="2000" kern="100" dirty="0">
                <a:latin typeface="宋体" panose="02010600030101010101" pitchFamily="2" charset="-122"/>
                <a:cs typeface="Times New Roman" panose="02020603050405020304"/>
              </a:rPr>
              <a:t>周消毒；生长舍饲养</a:t>
            </a:r>
            <a:r>
              <a:rPr lang="en-US" altLang="zh-CN" sz="2000" kern="100" dirty="0">
                <a:latin typeface="宋体" panose="02010600030101010101" pitchFamily="2" charset="-122"/>
                <a:cs typeface="Times New Roman" panose="02020603050405020304"/>
              </a:rPr>
              <a:t>5</a:t>
            </a:r>
            <a:r>
              <a:rPr lang="zh-CN" altLang="en-US" sz="2000" kern="100" dirty="0">
                <a:latin typeface="宋体" panose="02010600030101010101" pitchFamily="2" charset="-122"/>
                <a:cs typeface="Times New Roman" panose="02020603050405020304"/>
              </a:rPr>
              <a:t>周，空栏</a:t>
            </a:r>
            <a:r>
              <a:rPr lang="en-US" altLang="zh-CN" sz="2000" kern="100" dirty="0">
                <a:latin typeface="宋体" panose="02010600030101010101" pitchFamily="2" charset="-122"/>
                <a:cs typeface="Times New Roman" panose="02020603050405020304"/>
              </a:rPr>
              <a:t>1</a:t>
            </a:r>
            <a:r>
              <a:rPr lang="zh-CN" altLang="en-US" sz="2000" kern="100" dirty="0">
                <a:latin typeface="宋体" panose="02010600030101010101" pitchFamily="2" charset="-122"/>
                <a:cs typeface="Times New Roman" panose="02020603050405020304"/>
              </a:rPr>
              <a:t>周消毒；育肥</a:t>
            </a:r>
            <a:r>
              <a:rPr lang="en-US" altLang="zh-CN" sz="2000" kern="100" dirty="0">
                <a:latin typeface="宋体" panose="02010600030101010101" pitchFamily="2" charset="-122"/>
                <a:cs typeface="Times New Roman" panose="02020603050405020304"/>
              </a:rPr>
              <a:t>11</a:t>
            </a:r>
            <a:r>
              <a:rPr lang="zh-CN" altLang="en-US" sz="2000" kern="100" dirty="0">
                <a:latin typeface="宋体" panose="02010600030101010101" pitchFamily="2" charset="-122"/>
                <a:cs typeface="Times New Roman" panose="02020603050405020304"/>
              </a:rPr>
              <a:t>周，空栏</a:t>
            </a:r>
            <a:r>
              <a:rPr lang="en-US" altLang="zh-CN" sz="2000" kern="100" dirty="0">
                <a:latin typeface="宋体" panose="02010600030101010101" pitchFamily="2" charset="-122"/>
                <a:cs typeface="Times New Roman" panose="02020603050405020304"/>
              </a:rPr>
              <a:t>1</a:t>
            </a:r>
            <a:r>
              <a:rPr lang="zh-CN" altLang="en-US" sz="2000" kern="100" dirty="0">
                <a:latin typeface="宋体" panose="02010600030101010101" pitchFamily="2" charset="-122"/>
                <a:cs typeface="Times New Roman" panose="02020603050405020304"/>
              </a:rPr>
              <a:t>周消毒。</a:t>
            </a:r>
          </a:p>
          <a:p>
            <a:pPr indent="298450" algn="just" eaLnBrk="1" hangingPunct="1">
              <a:spcAft>
                <a:spcPts val="0"/>
              </a:spcAft>
              <a:defRPr/>
            </a:pPr>
            <a:endParaRPr lang="en-US" altLang="zh-CN" kern="100" dirty="0">
              <a:latin typeface="宋体" panose="02010600030101010101" pitchFamily="2" charset="-122"/>
              <a:cs typeface="Times New Roman" panose="02020603050405020304"/>
            </a:endParaRPr>
          </a:p>
          <a:p>
            <a:pPr indent="298450" algn="just" eaLnBrk="1" hangingPunct="1">
              <a:spcAft>
                <a:spcPts val="0"/>
              </a:spcAft>
              <a:defRPr/>
            </a:pPr>
            <a:endParaRPr lang="en-US" altLang="zh-CN" sz="2400" kern="100" dirty="0">
              <a:latin typeface="Calibri" panose="020F0502020204030204"/>
              <a:cs typeface="Times New Roman" panose="02020603050405020304"/>
            </a:endParaRPr>
          </a:p>
          <a:p>
            <a:pPr indent="298450" algn="just" eaLnBrk="1" hangingPunct="1">
              <a:spcAft>
                <a:spcPts val="0"/>
              </a:spcAft>
              <a:defRPr/>
            </a:pPr>
            <a:endParaRPr lang="en-US" altLang="zh-CN" sz="2400" kern="100" dirty="0">
              <a:latin typeface="Calibri" panose="020F0502020204030204"/>
              <a:cs typeface="Times New Roman" panose="02020603050405020304"/>
            </a:endParaRPr>
          </a:p>
          <a:p>
            <a:pPr indent="298450" algn="just" eaLnBrk="1" hangingPunct="1">
              <a:spcAft>
                <a:spcPts val="0"/>
              </a:spcAft>
              <a:defRPr/>
            </a:pPr>
            <a:endParaRPr lang="en-US" altLang="zh-CN" sz="2400" kern="100" dirty="0">
              <a:latin typeface="Calibri" panose="020F0502020204030204"/>
              <a:cs typeface="Times New Roman" panose="02020603050405020304"/>
            </a:endParaRPr>
          </a:p>
          <a:p>
            <a:pPr indent="0" algn="just" eaLnBrk="1" hangingPunct="1">
              <a:spcAft>
                <a:spcPts val="0"/>
              </a:spcAft>
              <a:buFont typeface="Symbol" panose="05050102010706020507" pitchFamily="18" charset="2"/>
              <a:buNone/>
              <a:defRPr/>
            </a:pPr>
            <a:endParaRPr lang="en-US" altLang="zh-CN" kern="100" dirty="0">
              <a:solidFill>
                <a:srgbClr val="FF0000"/>
              </a:solidFill>
              <a:cs typeface="Times New Roman" panose="02020603050405020304"/>
            </a:endParaRPr>
          </a:p>
          <a:p>
            <a:pPr indent="0" algn="just" eaLnBrk="1" hangingPunct="1">
              <a:spcAft>
                <a:spcPts val="0"/>
              </a:spcAft>
              <a:buFont typeface="Symbol" panose="05050102010706020507" pitchFamily="18" charset="2"/>
              <a:buNone/>
              <a:defRPr/>
            </a:pPr>
            <a:endParaRPr lang="en-US" altLang="zh-CN" kern="100" dirty="0">
              <a:solidFill>
                <a:srgbClr val="FF0000"/>
              </a:solidFill>
              <a:cs typeface="Times New Roman" panose="02020603050405020304"/>
            </a:endParaRPr>
          </a:p>
          <a:p>
            <a:pPr eaLnBrk="1" hangingPunct="1">
              <a:defRPr/>
            </a:pPr>
            <a:endParaRPr lang="zh-CN" altLang="en-US" dirty="0"/>
          </a:p>
        </p:txBody>
      </p:sp>
      <p:sp>
        <p:nvSpPr>
          <p:cNvPr id="32" name="文本框 31"/>
          <p:cNvSpPr txBox="1"/>
          <p:nvPr/>
        </p:nvSpPr>
        <p:spPr>
          <a:xfrm>
            <a:off x="3467100" y="5636260"/>
            <a:ext cx="914400" cy="438150"/>
          </a:xfrm>
          <a:prstGeom prst="rect">
            <a:avLst/>
          </a:prstGeom>
          <a:solidFill>
            <a:schemeClr val="bg1"/>
          </a:solidFill>
        </p:spPr>
        <p:txBody>
          <a:bodyPr wrap="square" rtlCol="0">
            <a:spAutoFit/>
          </a:bodyPr>
          <a:lstStyle/>
          <a:p>
            <a:endParaRPr lang="zh-CN" altLang="en-US" dirty="0"/>
          </a:p>
        </p:txBody>
      </p:sp>
      <p:sp>
        <p:nvSpPr>
          <p:cNvPr id="10" name="文本框 9"/>
          <p:cNvSpPr txBox="1"/>
          <p:nvPr/>
        </p:nvSpPr>
        <p:spPr>
          <a:xfrm>
            <a:off x="7524750" y="5636260"/>
            <a:ext cx="438150" cy="438150"/>
          </a:xfrm>
          <a:prstGeom prst="rect">
            <a:avLst/>
          </a:prstGeom>
          <a:solidFill>
            <a:schemeClr val="bg1"/>
          </a:solidFill>
        </p:spPr>
        <p:txBody>
          <a:bodyPr wrap="square" rtlCol="0">
            <a:spAutoFit/>
          </a:bodyPr>
          <a:lstStyle/>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Grp="1" noChangeArrowheads="1"/>
          </p:cNvSpPr>
          <p:nvPr>
            <p:ph idx="1"/>
          </p:nvPr>
        </p:nvSpPr>
        <p:spPr>
          <a:xfrm>
            <a:off x="838200" y="2159000"/>
            <a:ext cx="10515600" cy="4351338"/>
          </a:xfrm>
          <a:prstGeom prst="rect">
            <a:avLst/>
          </a:prstGeom>
        </p:spPr>
        <p:txBody>
          <a:bodyPr/>
          <a:lstStyle>
            <a:lvl1pPr algn="l" defTabSz="914400" rtl="0" eaLnBrk="1" latinLnBrk="0" hangingPunct="1">
              <a:lnSpc>
                <a:spcPct val="90000"/>
              </a:lnSpc>
              <a:spcBef>
                <a:spcPct val="0"/>
              </a:spcBef>
              <a:buNone/>
              <a:defRPr sz="3600" kern="1200">
                <a:solidFill>
                  <a:schemeClr val="tx1">
                    <a:lumMod val="50000"/>
                  </a:schemeClr>
                </a:solidFill>
                <a:latin typeface="微软雅黑" panose="020B0503020204020204" pitchFamily="34" charset="-122"/>
                <a:ea typeface="微软雅黑" panose="020B0503020204020204" pitchFamily="34" charset="-122"/>
                <a:cs typeface="+mj-cs"/>
              </a:defRPr>
            </a:lvl1pPr>
          </a:lstStyle>
          <a:p>
            <a:pPr algn="ctr"/>
            <a:r>
              <a:rPr lang="zh-CN" altLang="en-US" sz="7200" dirty="0">
                <a:solidFill>
                  <a:srgbClr val="000099"/>
                </a:solidFill>
                <a:ea typeface="华文行楷" pitchFamily="2" charset="-122"/>
              </a:rPr>
              <a:t>谢谢大家！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61597699-70f1-4b6a-ab61-0095a58b52b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项目一</Template>
  <TotalTime>0</TotalTime>
  <Words>779</Words>
  <Application>Microsoft Office PowerPoint</Application>
  <PresentationFormat>宽屏</PresentationFormat>
  <Paragraphs>48</Paragraphs>
  <Slides>8</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vt:i4>
      </vt:variant>
    </vt:vector>
  </HeadingPairs>
  <TitlesOfParts>
    <vt:vector size="21" baseType="lpstr">
      <vt:lpstr>【苹果】迟暮朝朝醉晚灯</vt:lpstr>
      <vt:lpstr>等线</vt:lpstr>
      <vt:lpstr>等线 Light</vt:lpstr>
      <vt:lpstr>方正兰亭超细黑简体</vt:lpstr>
      <vt:lpstr>华文行楷</vt:lpstr>
      <vt:lpstr>宋体</vt:lpstr>
      <vt:lpstr>微软雅黑</vt:lpstr>
      <vt:lpstr>Arial</vt:lpstr>
      <vt:lpstr>Calibri</vt:lpstr>
      <vt:lpstr>Symbol</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动物繁殖与改良</dc:title>
  <dc:creator>李 玉丹</dc:creator>
  <cp:lastModifiedBy>FKL</cp:lastModifiedBy>
  <cp:revision>375</cp:revision>
  <dcterms:created xsi:type="dcterms:W3CDTF">2019-09-17T02:06:00Z</dcterms:created>
  <dcterms:modified xsi:type="dcterms:W3CDTF">2021-02-09T08:44:41Z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