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3" r:id="rId4"/>
    <p:sldId id="285" r:id="rId5"/>
    <p:sldId id="290" r:id="rId6"/>
    <p:sldId id="293" r:id="rId7"/>
    <p:sldId id="294" r:id="rId8"/>
    <p:sldId id="302" r:id="rId9"/>
    <p:sldId id="303" r:id="rId10"/>
    <p:sldId id="304" r:id="rId11"/>
    <p:sldId id="30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26142-A4FF-434C-8FE3-E54F66B541EE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B8787-4535-48BB-9FE5-934450E342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33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38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44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81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23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181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00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52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5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3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50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3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3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0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15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26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0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43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8CAB-520D-417A-A1D7-5F162EC1AA18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9A5-8F67-4CDE-A035-21694E198E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5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0817" y="942108"/>
            <a:ext cx="9144000" cy="93994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   种猪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饲养管理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8012" y="2490279"/>
            <a:ext cx="9144000" cy="78292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猪的发情鉴定及配种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Picture 2" descr="https://ss0.bdstatic.com/70cFvHSh_Q1YnxGkpoWK1HF6hhy/it/u=1377626088,3218145766&amp;fm=26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67" y="3802315"/>
            <a:ext cx="3254656" cy="2440992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31" y="3960547"/>
            <a:ext cx="3646714" cy="2282760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6418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1653" y="3071337"/>
            <a:ext cx="932411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当精液完全进入子宫内将输精管末端折起，使输精管保留在产道内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3-5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分钟，然后先平后斜向下抽出。</a:t>
            </a:r>
          </a:p>
        </p:txBody>
      </p:sp>
      <p:sp>
        <p:nvSpPr>
          <p:cNvPr id="3" name="矩形 2"/>
          <p:cNvSpPr/>
          <p:nvPr/>
        </p:nvSpPr>
        <p:spPr>
          <a:xfrm>
            <a:off x="1461653" y="2177390"/>
            <a:ext cx="932411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输精时按摩母猪的腹部和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乳房，促进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宫缩，利于精液被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吸入。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61653" y="4303961"/>
            <a:ext cx="932411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多次性输精管应立即用冷水冲洗，送回实验室处理，一次性输精器应将其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废弃。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692727" y="356384"/>
            <a:ext cx="2743200" cy="5284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6.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输精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5963" y="122188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精注意事项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568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858405" y="1731529"/>
            <a:ext cx="10584815" cy="3498561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单次配种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：母猪一个发情期内，只与一头公猪配种一次。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重复配种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：母猪一个发情期内，用同一头公猪先后配种两次，间隔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-12h。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双重配种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母猪一个发情期内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，用不同品种的两头公猪或同一品种的两头公猪，间隔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分钟各配一次。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多次配种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母猪一个发情期内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，同一或不同公猪，交配3次以上。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初配母猪或某些刚引入的国外猪品种采用多次配种</a:t>
            </a:r>
          </a:p>
        </p:txBody>
      </p:sp>
      <p:sp>
        <p:nvSpPr>
          <p:cNvPr id="4" name="矩形 3"/>
          <p:cNvSpPr/>
          <p:nvPr/>
        </p:nvSpPr>
        <p:spPr>
          <a:xfrm>
            <a:off x="658389" y="53827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（三）配种方式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08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784" y="1886241"/>
            <a:ext cx="11128107" cy="2308324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交一般一采用人工辅助交配方式。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将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适配期的发情母猪与公猪赶到配种场地。当母猪与公猪个体差异不大，交配没有困难时，不用人工辅助让它们自由交配。如公母猪个体差异较大，就需要人工辅助交配。</a:t>
            </a:r>
          </a:p>
        </p:txBody>
      </p:sp>
      <p:sp>
        <p:nvSpPr>
          <p:cNvPr id="3" name="矩形 2"/>
          <p:cNvSpPr/>
          <p:nvPr/>
        </p:nvSpPr>
        <p:spPr>
          <a:xfrm>
            <a:off x="1409672" y="229960"/>
            <a:ext cx="3480440" cy="535531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猪的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配种方法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9657" y="1157774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（一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）自然交配（本交）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83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2243" y="76437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（二）人工授精</a:t>
            </a:r>
          </a:p>
        </p:txBody>
      </p:sp>
      <p:sp>
        <p:nvSpPr>
          <p:cNvPr id="3" name="矩形 2"/>
          <p:cNvSpPr/>
          <p:nvPr/>
        </p:nvSpPr>
        <p:spPr>
          <a:xfrm>
            <a:off x="547255" y="1628070"/>
            <a:ext cx="11125199" cy="114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猪的人工授精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：通过人工方法将公猪的精液采集出来，经过检查、处理，再输入发情母猪的生殖道内的过程。</a:t>
            </a:r>
          </a:p>
        </p:txBody>
      </p:sp>
    </p:spTree>
    <p:extLst>
      <p:ext uri="{BB962C8B-B14F-4D97-AF65-F5344CB8AC3E}">
        <p14:creationId xmlns:p14="http://schemas.microsoft.com/office/powerpoint/2010/main" val="138974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78036" cy="5492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采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精准备</a:t>
            </a:r>
          </a:p>
        </p:txBody>
      </p:sp>
      <p:sp>
        <p:nvSpPr>
          <p:cNvPr id="21" name="矩形 20"/>
          <p:cNvSpPr/>
          <p:nvPr/>
        </p:nvSpPr>
        <p:spPr>
          <a:xfrm>
            <a:off x="519602" y="3235036"/>
            <a:ext cx="7758431" cy="158634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）器材准备</a:t>
            </a:r>
            <a:endParaRPr lang="zh-CN" altLang="en-US" sz="24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精液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杯、一次性采精手套、消毒的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纱布显微镜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、载波片、盖玻片、高猛酸钾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、精液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瓶（袋）等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用具。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1111" y="1167544"/>
            <a:ext cx="7723853" cy="1126462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）采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精场地准备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采精前要打扫干净采精室，用紫外线照射灭菌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dirty="0"/>
          </a:p>
        </p:txBody>
      </p:sp>
      <p:pic>
        <p:nvPicPr>
          <p:cNvPr id="4098" name="Picture 2" descr="https://timgsa.baidu.com/timg?image&amp;quality=80&amp;size=b9999_10000&amp;sec=1606693751804&amp;di=bd84974371f2470a318851e762681fbb&amp;imgtype=0&amp;src=http%3A%2F%2Fimg.mp.itc.cn%2Fq_70%2Cc_zoom%2Cw_640%2Fupload%2F20170504%2Fc970d71250254f4aa01df6cb206900bb_th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066" y="1591349"/>
            <a:ext cx="2857789" cy="190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9460962" y="349484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公猪采精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0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1073727" y="235527"/>
            <a:ext cx="2916381" cy="5407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采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精方法</a:t>
            </a:r>
          </a:p>
        </p:txBody>
      </p:sp>
      <p:sp>
        <p:nvSpPr>
          <p:cNvPr id="21" name="矩形 20"/>
          <p:cNvSpPr/>
          <p:nvPr/>
        </p:nvSpPr>
        <p:spPr>
          <a:xfrm>
            <a:off x="546677" y="949037"/>
            <a:ext cx="11042650" cy="497770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手握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式采</a:t>
            </a:r>
            <a:r>
              <a:rPr lang="zh-CN" altLang="en-US" sz="24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</a:t>
            </a:r>
            <a:endParaRPr lang="en-US" altLang="zh-CN" sz="24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）取出专用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集精瓶或量杯，上面盖以消毒纱布，以过滤精液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胶状物；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）外生殖器清洗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消毒；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）采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员蹲在采精架的右侧后方，手握成空拳，公猪爬上采精架时，左手掌心向下将阴茎导入空拳内，轻握阴茎螺旋部，使龟头露出手掌外，让其抽送片刻，随阴茎充分勃起时顺势牵伸向前，不让滑动，手作有节奏的一紧一松的弹性刺激，直到引起公猪射精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。另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一手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持集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精瓶收集富含精子部分的精液。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）公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猪射精停止，可按上法再次施加压力，即可引起公猪再次射精，直到公猪射精结束，自动从台畜下来为止。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）采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精结束，保护精子不要过冷、污染、光照等，立即送检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5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36732" y="921442"/>
            <a:ext cx="10827904" cy="4523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）精液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量评定</a:t>
            </a:r>
          </a:p>
          <a:p>
            <a:pPr marL="285750" indent="-28575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后备公猪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150-200ml/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次，成年公猪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200-600ml/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）感官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检查</a:t>
            </a:r>
          </a:p>
          <a:p>
            <a:pPr marL="285750" indent="-28575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颜色：乳白色或灰白色，精子密度越大，颜色越白</a:t>
            </a:r>
          </a:p>
          <a:p>
            <a:pPr marL="285750" indent="-28575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气味：无味或具有公猪特有的微腥味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）活力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检查</a:t>
            </a:r>
          </a:p>
          <a:p>
            <a:pPr marL="285750" indent="-28575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在显微镜下观察一个视野内作直线运动的精子所占的百分比。</a:t>
            </a:r>
          </a:p>
          <a:p>
            <a:pPr marL="285750" indent="-28575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新鲜精液的精子活力以高于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0.7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为正常，稀释后的精液，当活力低于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0.6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时，则弃去不用。</a:t>
            </a:r>
          </a:p>
        </p:txBody>
      </p:sp>
      <p:sp>
        <p:nvSpPr>
          <p:cNvPr id="4" name="标题 3"/>
          <p:cNvSpPr txBox="1">
            <a:spLocks/>
          </p:cNvSpPr>
          <p:nvPr/>
        </p:nvSpPr>
        <p:spPr>
          <a:xfrm>
            <a:off x="1073727" y="235527"/>
            <a:ext cx="2916381" cy="540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3.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精液检查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0634" y="5822402"/>
            <a:ext cx="10443885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现代化种公猪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管理采用自动采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系统，封闭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的采精过程从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源头减少精液污染，提升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精液品质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224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741218" y="212726"/>
            <a:ext cx="4177146" cy="45922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4.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精液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稀释</a:t>
            </a:r>
          </a:p>
        </p:txBody>
      </p:sp>
      <p:sp>
        <p:nvSpPr>
          <p:cNvPr id="21" name="矩形 20"/>
          <p:cNvSpPr/>
          <p:nvPr/>
        </p:nvSpPr>
        <p:spPr>
          <a:xfrm>
            <a:off x="472614" y="1041921"/>
            <a:ext cx="10853478" cy="1343139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精液稀释是在精液里加一些配制好的、适宜于精子存活的并保持精子受精能力的溶液。猪的精液一般进行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2-4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倍稀释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741218" y="2822288"/>
            <a:ext cx="4177146" cy="45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5.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精液保存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2612" y="3466099"/>
            <a:ext cx="10853479" cy="160466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精液保存的方法：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常温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保存（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15-25℃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低温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保存（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0-5℃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9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0328" y="1955788"/>
            <a:ext cx="477982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输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</a:t>
            </a:r>
          </a:p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</a:p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准</a:t>
            </a:r>
          </a:p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65742" y="1539647"/>
            <a:ext cx="977900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精液准备：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将“合格”精液温度升高到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35~38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度左右</a:t>
            </a:r>
          </a:p>
        </p:txBody>
      </p:sp>
      <p:sp>
        <p:nvSpPr>
          <p:cNvPr id="4" name="矩形 3"/>
          <p:cNvSpPr/>
          <p:nvPr/>
        </p:nvSpPr>
        <p:spPr>
          <a:xfrm>
            <a:off x="1865740" y="2386353"/>
            <a:ext cx="977900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母猪准备：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将待配种母猪赶入配种栏，最好母猪能看到或碰到试情公猪鼻部，清洁母猪阴唇、阴户，用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0.1%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高锰酸钾水溶液消毒母猪外阴部、尾根及臂部周围，再用清水清洁，最后用卫生纸吸干水分。</a:t>
            </a:r>
          </a:p>
        </p:txBody>
      </p:sp>
      <p:sp>
        <p:nvSpPr>
          <p:cNvPr id="5" name="矩形 4"/>
          <p:cNvSpPr/>
          <p:nvPr/>
        </p:nvSpPr>
        <p:spPr>
          <a:xfrm>
            <a:off x="1865740" y="3971724"/>
            <a:ext cx="977900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输精人员准备：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消毒清洁双手，带一次性手套。</a:t>
            </a:r>
          </a:p>
        </p:txBody>
      </p:sp>
      <p:sp>
        <p:nvSpPr>
          <p:cNvPr id="6" name="标题 3"/>
          <p:cNvSpPr txBox="1">
            <a:spLocks/>
          </p:cNvSpPr>
          <p:nvPr/>
        </p:nvSpPr>
        <p:spPr>
          <a:xfrm>
            <a:off x="692727" y="517525"/>
            <a:ext cx="2743200" cy="5284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6.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输精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1406236" y="1787237"/>
            <a:ext cx="353291" cy="251230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12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/>
          </p:nvPr>
        </p:nvSpPr>
        <p:spPr>
          <a:xfrm>
            <a:off x="692727" y="356384"/>
            <a:ext cx="2743200" cy="52849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6.</a:t>
            </a: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输精</a:t>
            </a:r>
            <a:endParaRPr lang="zh-CN" altLang="en-US" sz="28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5454" y="2078020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按摩母猪侧面以及对其背部或腰角</a:t>
            </a:r>
          </a:p>
        </p:txBody>
      </p:sp>
      <p:sp>
        <p:nvSpPr>
          <p:cNvPr id="7" name="矩形 6"/>
          <p:cNvSpPr/>
          <p:nvPr/>
        </p:nvSpPr>
        <p:spPr>
          <a:xfrm>
            <a:off x="2897009" y="2091873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取出无污染的一次性输精管 </a:t>
            </a:r>
          </a:p>
        </p:txBody>
      </p:sp>
      <p:sp>
        <p:nvSpPr>
          <p:cNvPr id="8" name="矩形 7"/>
          <p:cNvSpPr/>
          <p:nvPr/>
        </p:nvSpPr>
        <p:spPr>
          <a:xfrm>
            <a:off x="5286276" y="2078019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润滑输精管前端 </a:t>
            </a:r>
          </a:p>
        </p:txBody>
      </p:sp>
      <p:sp>
        <p:nvSpPr>
          <p:cNvPr id="9" name="矩形 8"/>
          <p:cNvSpPr/>
          <p:nvPr/>
        </p:nvSpPr>
        <p:spPr>
          <a:xfrm>
            <a:off x="7668610" y="2078018"/>
            <a:ext cx="2736273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45°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角向上插入生殖道</a:t>
            </a: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，逆时针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旋转缓慢用力 </a:t>
            </a:r>
          </a:p>
        </p:txBody>
      </p:sp>
      <p:sp>
        <p:nvSpPr>
          <p:cNvPr id="10" name="矩形 9"/>
          <p:cNvSpPr/>
          <p:nvPr/>
        </p:nvSpPr>
        <p:spPr>
          <a:xfrm>
            <a:off x="9764113" y="3816916"/>
            <a:ext cx="2178505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直到感觉输精管前端被锁定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轻轻拉会不动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 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5453" y="4571993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接到输精管上开始输精 </a:t>
            </a:r>
          </a:p>
        </p:txBody>
      </p:sp>
      <p:sp>
        <p:nvSpPr>
          <p:cNvPr id="12" name="矩形 11"/>
          <p:cNvSpPr/>
          <p:nvPr/>
        </p:nvSpPr>
        <p:spPr>
          <a:xfrm>
            <a:off x="2897009" y="4601196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用剪刀剪去精液袋管嘴 </a:t>
            </a:r>
          </a:p>
        </p:txBody>
      </p:sp>
      <p:sp>
        <p:nvSpPr>
          <p:cNvPr id="13" name="矩形 12"/>
          <p:cNvSpPr/>
          <p:nvPr/>
        </p:nvSpPr>
        <p:spPr>
          <a:xfrm>
            <a:off x="5286276" y="4601196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缓慢摇匀精液 </a:t>
            </a:r>
          </a:p>
        </p:txBody>
      </p:sp>
      <p:sp>
        <p:nvSpPr>
          <p:cNvPr id="14" name="矩形 13"/>
          <p:cNvSpPr/>
          <p:nvPr/>
        </p:nvSpPr>
        <p:spPr>
          <a:xfrm>
            <a:off x="7643602" y="4578925"/>
            <a:ext cx="1762347" cy="1302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取出精液，确认公猪品种、耳号 </a:t>
            </a:r>
          </a:p>
        </p:txBody>
      </p:sp>
      <p:sp>
        <p:nvSpPr>
          <p:cNvPr id="6" name="矩形 5"/>
          <p:cNvSpPr/>
          <p:nvPr/>
        </p:nvSpPr>
        <p:spPr>
          <a:xfrm>
            <a:off x="692727" y="130469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输精过程</a:t>
            </a:r>
          </a:p>
        </p:txBody>
      </p:sp>
      <p:sp>
        <p:nvSpPr>
          <p:cNvPr id="15" name="右箭头 14"/>
          <p:cNvSpPr/>
          <p:nvPr/>
        </p:nvSpPr>
        <p:spPr>
          <a:xfrm>
            <a:off x="2413831" y="2569690"/>
            <a:ext cx="387927" cy="37407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4799309" y="2542144"/>
            <a:ext cx="387927" cy="37407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7224882" y="2562598"/>
            <a:ext cx="387927" cy="37407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右箭头 19"/>
          <p:cNvSpPr/>
          <p:nvPr/>
        </p:nvSpPr>
        <p:spPr>
          <a:xfrm rot="4138377">
            <a:off x="10253867" y="3420067"/>
            <a:ext cx="413633" cy="31557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左箭头 15"/>
          <p:cNvSpPr/>
          <p:nvPr/>
        </p:nvSpPr>
        <p:spPr>
          <a:xfrm>
            <a:off x="7155612" y="5140029"/>
            <a:ext cx="381000" cy="346371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左箭头 21"/>
          <p:cNvSpPr/>
          <p:nvPr/>
        </p:nvSpPr>
        <p:spPr>
          <a:xfrm>
            <a:off x="4766345" y="5079173"/>
            <a:ext cx="381000" cy="346371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左箭头 22"/>
          <p:cNvSpPr/>
          <p:nvPr/>
        </p:nvSpPr>
        <p:spPr>
          <a:xfrm rot="20009917">
            <a:off x="9452729" y="5130939"/>
            <a:ext cx="481158" cy="322976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左箭头 23"/>
          <p:cNvSpPr/>
          <p:nvPr/>
        </p:nvSpPr>
        <p:spPr>
          <a:xfrm>
            <a:off x="2386824" y="5119243"/>
            <a:ext cx="381000" cy="346371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92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965</Words>
  <Application>Microsoft Office PowerPoint</Application>
  <PresentationFormat>宽屏</PresentationFormat>
  <Paragraphs>80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华文楷体</vt:lpstr>
      <vt:lpstr>华文细黑</vt:lpstr>
      <vt:lpstr>宋体</vt:lpstr>
      <vt:lpstr>微软雅黑</vt:lpstr>
      <vt:lpstr>Arial</vt:lpstr>
      <vt:lpstr>Calibri</vt:lpstr>
      <vt:lpstr>Calibri Light</vt:lpstr>
      <vt:lpstr>Wingdings</vt:lpstr>
      <vt:lpstr>Office 主题</vt:lpstr>
      <vt:lpstr>项目四   种猪饲养管理</vt:lpstr>
      <vt:lpstr>PowerPoint 演示文稿</vt:lpstr>
      <vt:lpstr>PowerPoint 演示文稿</vt:lpstr>
      <vt:lpstr>1.采精准备</vt:lpstr>
      <vt:lpstr>2.采精方法</vt:lpstr>
      <vt:lpstr>PowerPoint 演示文稿</vt:lpstr>
      <vt:lpstr>4.精液稀释</vt:lpstr>
      <vt:lpstr>PowerPoint 演示文稿</vt:lpstr>
      <vt:lpstr>6.输精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任务2-1后备母猪饲养管理</dc:title>
  <dc:creator>FKL</dc:creator>
  <cp:lastModifiedBy>FKL</cp:lastModifiedBy>
  <cp:revision>46</cp:revision>
  <dcterms:created xsi:type="dcterms:W3CDTF">2020-11-29T07:11:29Z</dcterms:created>
  <dcterms:modified xsi:type="dcterms:W3CDTF">2020-12-06T13:57:21Z</dcterms:modified>
</cp:coreProperties>
</file>