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640" r:id="rId2"/>
    <p:sldId id="991" r:id="rId3"/>
    <p:sldId id="992" r:id="rId4"/>
    <p:sldId id="993" r:id="rId5"/>
    <p:sldId id="994" r:id="rId6"/>
    <p:sldId id="995" r:id="rId7"/>
    <p:sldId id="996" r:id="rId8"/>
    <p:sldId id="997" r:id="rId9"/>
    <p:sldId id="998" r:id="rId10"/>
    <p:sldId id="999" r:id="rId11"/>
    <p:sldId id="1000" r:id="rId12"/>
    <p:sldId id="1001" r:id="rId13"/>
    <p:sldId id="1002" r:id="rId14"/>
    <p:sldId id="1003" r:id="rId15"/>
    <p:sldId id="1004" r:id="rId16"/>
    <p:sldId id="1005" r:id="rId17"/>
    <p:sldId id="1006" r:id="rId18"/>
    <p:sldId id="1007" r:id="rId19"/>
    <p:sldId id="1008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玉丹" initials="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9CECE-8AB8-4E16-AB54-82B0AEC0EB5C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E0D64-AB5A-4A28-87CE-E5BEAD012ED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25601"/>
          <p:cNvSpPr>
            <a:spLocks noGrp="1"/>
          </p:cNvSpPr>
          <p:nvPr>
            <p:ph type="title"/>
          </p:nvPr>
        </p:nvSpPr>
        <p:spPr>
          <a:xfrm>
            <a:off x="3937000" y="2766218"/>
            <a:ext cx="10515600" cy="1325563"/>
          </a:xfrm>
        </p:spPr>
        <p:txBody>
          <a:bodyPr anchor="ctr"/>
          <a:lstStyle/>
          <a:p>
            <a:r>
              <a:rPr lang="zh-CN" altLang="en-US" b="1" dirty="0"/>
              <a:t>任务</a:t>
            </a:r>
            <a:r>
              <a:rPr lang="en-US" altLang="zh-CN" b="1" dirty="0"/>
              <a:t>2 </a:t>
            </a:r>
            <a:r>
              <a:rPr lang="zh-CN" altLang="en-US" b="1" dirty="0"/>
              <a:t>人工授精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1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操作步骤</a:t>
            </a: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638096" y="2240097"/>
            <a:ext cx="10186669" cy="8713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0" dirty="0">
                <a:solidFill>
                  <a:srgbClr val="6FAC46"/>
                </a:solidFill>
              </a:rPr>
              <a:t>第三步，将输精导管泡</a:t>
            </a:r>
            <a:r>
              <a:rPr lang="zh-CN" altLang="en-US" b="1" spc="-55" dirty="0">
                <a:solidFill>
                  <a:srgbClr val="6FAC46"/>
                </a:solidFill>
              </a:rPr>
              <a:t>沫</a:t>
            </a:r>
            <a:r>
              <a:rPr lang="zh-CN" altLang="en-US" b="1" spc="20" dirty="0">
                <a:solidFill>
                  <a:srgbClr val="6FAC46"/>
                </a:solidFill>
              </a:rPr>
              <a:t>头琐</a:t>
            </a:r>
            <a:r>
              <a:rPr lang="zh-CN" altLang="en-US" b="1" spc="-55" dirty="0">
                <a:solidFill>
                  <a:srgbClr val="6FAC46"/>
                </a:solidFill>
              </a:rPr>
              <a:t>定</a:t>
            </a:r>
            <a:r>
              <a:rPr lang="zh-CN" altLang="en-US" b="1" spc="20" dirty="0">
                <a:solidFill>
                  <a:srgbClr val="6FAC46"/>
                </a:solidFill>
              </a:rPr>
              <a:t>在子</a:t>
            </a:r>
            <a:r>
              <a:rPr lang="zh-CN" altLang="en-US" b="1" spc="-55" dirty="0">
                <a:solidFill>
                  <a:srgbClr val="6FAC46"/>
                </a:solidFill>
              </a:rPr>
              <a:t>宫</a:t>
            </a:r>
            <a:r>
              <a:rPr lang="zh-CN" altLang="en-US" b="1" spc="20" dirty="0">
                <a:solidFill>
                  <a:srgbClr val="6FAC46"/>
                </a:solidFill>
              </a:rPr>
              <a:t>颈管中</a:t>
            </a:r>
            <a:endParaRPr lang="zh-CN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ACBCA4F2-2E33-42B0-9C25-C3A13072187F}"/>
              </a:ext>
            </a:extLst>
          </p:cNvPr>
          <p:cNvSpPr/>
          <p:nvPr/>
        </p:nvSpPr>
        <p:spPr>
          <a:xfrm>
            <a:off x="1946112" y="3857625"/>
            <a:ext cx="2964267" cy="2539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D6221B83-AD6E-4964-9035-EE7B044CE66C}"/>
              </a:ext>
            </a:extLst>
          </p:cNvPr>
          <p:cNvSpPr/>
          <p:nvPr/>
        </p:nvSpPr>
        <p:spPr>
          <a:xfrm>
            <a:off x="6534150" y="4104660"/>
            <a:ext cx="3495675" cy="21409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1429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1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操作步骤</a:t>
            </a: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638096" y="2240097"/>
            <a:ext cx="10186669" cy="8713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第四步，确认输精导管</a:t>
            </a:r>
            <a:r>
              <a:rPr lang="zh-CN" altLang="en-US" b="1" spc="-50" dirty="0">
                <a:solidFill>
                  <a:srgbClr val="6FAC46"/>
                </a:solidFill>
              </a:rPr>
              <a:t>的</a:t>
            </a:r>
            <a:r>
              <a:rPr lang="zh-CN" altLang="en-US" b="1" spc="25" dirty="0">
                <a:solidFill>
                  <a:srgbClr val="6FAC46"/>
                </a:solidFill>
              </a:rPr>
              <a:t>泡沫</a:t>
            </a:r>
            <a:r>
              <a:rPr lang="zh-CN" altLang="en-US" b="1" spc="-50" dirty="0">
                <a:solidFill>
                  <a:srgbClr val="6FAC46"/>
                </a:solidFill>
              </a:rPr>
              <a:t>头</a:t>
            </a:r>
            <a:r>
              <a:rPr lang="zh-CN" altLang="en-US" b="1" spc="25" dirty="0">
                <a:solidFill>
                  <a:srgbClr val="6FAC46"/>
                </a:solidFill>
              </a:rPr>
              <a:t>锁定</a:t>
            </a:r>
            <a:r>
              <a:rPr lang="zh-CN" altLang="en-US" b="1" spc="-50" dirty="0">
                <a:solidFill>
                  <a:srgbClr val="6FAC46"/>
                </a:solidFill>
              </a:rPr>
              <a:t>在</a:t>
            </a:r>
            <a:r>
              <a:rPr lang="zh-CN" altLang="en-US" b="1" spc="25" dirty="0">
                <a:solidFill>
                  <a:srgbClr val="6FAC46"/>
                </a:solidFill>
              </a:rPr>
              <a:t>子宫</a:t>
            </a:r>
            <a:r>
              <a:rPr lang="zh-CN" altLang="en-US" b="1" spc="-50" dirty="0">
                <a:solidFill>
                  <a:srgbClr val="6FAC46"/>
                </a:solidFill>
              </a:rPr>
              <a:t>颈</a:t>
            </a:r>
            <a:r>
              <a:rPr lang="zh-CN" altLang="en-US" b="1" spc="25" dirty="0">
                <a:solidFill>
                  <a:srgbClr val="6FAC46"/>
                </a:solidFill>
              </a:rPr>
              <a:t>管中</a:t>
            </a:r>
            <a:endParaRPr lang="zh-CN" altLang="en-US" dirty="0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E6C0151B-93C5-4D58-841B-1EECC41EB429}"/>
              </a:ext>
            </a:extLst>
          </p:cNvPr>
          <p:cNvSpPr/>
          <p:nvPr/>
        </p:nvSpPr>
        <p:spPr>
          <a:xfrm>
            <a:off x="4438650" y="3619500"/>
            <a:ext cx="3314700" cy="2790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7699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1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操作步骤</a:t>
            </a: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638096" y="2240097"/>
            <a:ext cx="10186669" cy="11919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第五步，将精液输入到</a:t>
            </a:r>
            <a:r>
              <a:rPr lang="zh-CN" altLang="en-US" b="1" spc="-50" dirty="0">
                <a:solidFill>
                  <a:srgbClr val="6FAC46"/>
                </a:solidFill>
              </a:rPr>
              <a:t>母</a:t>
            </a:r>
            <a:r>
              <a:rPr lang="zh-CN" altLang="en-US" b="1" spc="25" dirty="0">
                <a:solidFill>
                  <a:srgbClr val="6FAC46"/>
                </a:solidFill>
              </a:rPr>
              <a:t>猪生</a:t>
            </a:r>
            <a:r>
              <a:rPr lang="zh-CN" altLang="en-US" b="1" spc="-50" dirty="0">
                <a:solidFill>
                  <a:srgbClr val="6FAC46"/>
                </a:solidFill>
              </a:rPr>
              <a:t>殖</a:t>
            </a:r>
            <a:r>
              <a:rPr lang="zh-CN" altLang="en-US" b="1" spc="25" dirty="0">
                <a:solidFill>
                  <a:srgbClr val="6FAC46"/>
                </a:solidFill>
              </a:rPr>
              <a:t>道内</a:t>
            </a:r>
            <a:endParaRPr lang="zh-CN" altLang="en-US" dirty="0"/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F2782444-8204-4437-AE76-E786101F894F}"/>
              </a:ext>
            </a:extLst>
          </p:cNvPr>
          <p:cNvSpPr/>
          <p:nvPr/>
        </p:nvSpPr>
        <p:spPr>
          <a:xfrm>
            <a:off x="2466975" y="3545979"/>
            <a:ext cx="1759618" cy="21344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48EC55F4-12E5-4133-A815-E23415C23ED9}"/>
              </a:ext>
            </a:extLst>
          </p:cNvPr>
          <p:cNvSpPr/>
          <p:nvPr/>
        </p:nvSpPr>
        <p:spPr>
          <a:xfrm>
            <a:off x="6067425" y="3235134"/>
            <a:ext cx="2682240" cy="22438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F833BEA6-BA90-4F71-9CD6-2EB50B7BED25}"/>
              </a:ext>
            </a:extLst>
          </p:cNvPr>
          <p:cNvSpPr txBox="1"/>
          <p:nvPr/>
        </p:nvSpPr>
        <p:spPr>
          <a:xfrm>
            <a:off x="3076829" y="5865109"/>
            <a:ext cx="53975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20" dirty="0">
                <a:latin typeface="微软雅黑"/>
                <a:cs typeface="微软雅黑"/>
              </a:rPr>
              <a:t>输精</a:t>
            </a:r>
            <a:endParaRPr sz="2000">
              <a:latin typeface="微软雅黑"/>
              <a:cs typeface="微软雅黑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429C5BE5-FDE9-479D-A7C8-4BC3EC5E11BD}"/>
              </a:ext>
            </a:extLst>
          </p:cNvPr>
          <p:cNvSpPr txBox="1"/>
          <p:nvPr/>
        </p:nvSpPr>
        <p:spPr>
          <a:xfrm>
            <a:off x="5755385" y="5865109"/>
            <a:ext cx="310578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25" dirty="0">
                <a:latin typeface="微软雅黑"/>
                <a:cs typeface="微软雅黑"/>
              </a:rPr>
              <a:t>输精时抚摸或压背刺</a:t>
            </a:r>
            <a:r>
              <a:rPr sz="2000" spc="-50" dirty="0">
                <a:latin typeface="微软雅黑"/>
                <a:cs typeface="微软雅黑"/>
              </a:rPr>
              <a:t>激</a:t>
            </a:r>
            <a:r>
              <a:rPr sz="2000" spc="25" dirty="0">
                <a:latin typeface="微软雅黑"/>
                <a:cs typeface="微软雅黑"/>
              </a:rPr>
              <a:t>母猪</a:t>
            </a:r>
            <a:endParaRPr sz="200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553138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输精过程中几种特殊情况的处理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25" dirty="0">
              <a:solidFill>
                <a:srgbClr val="404040"/>
              </a:solidFill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985279" y="1729923"/>
            <a:ext cx="9715500" cy="1512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endParaRPr lang="zh-CN" altLang="en-US" b="1" spc="25" dirty="0">
              <a:solidFill>
                <a:srgbClr val="6FAC46"/>
              </a:solidFill>
            </a:endParaRPr>
          </a:p>
          <a:p>
            <a:pPr marL="12700"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精液倒流</a:t>
            </a:r>
            <a:endParaRPr lang="zh-CN" altLang="en-US" dirty="0"/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798F6204-588A-48C9-8466-E3B7A7862F98}"/>
              </a:ext>
            </a:extLst>
          </p:cNvPr>
          <p:cNvSpPr txBox="1"/>
          <p:nvPr/>
        </p:nvSpPr>
        <p:spPr>
          <a:xfrm>
            <a:off x="1279778" y="3394011"/>
            <a:ext cx="4211955" cy="18567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 algn="just">
              <a:lnSpc>
                <a:spcPct val="150200"/>
              </a:lnSpc>
              <a:spcBef>
                <a:spcPts val="9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看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见精液流出母猪阴户</a:t>
            </a:r>
            <a:r>
              <a:rPr sz="2000" spc="-50" dirty="0">
                <a:solidFill>
                  <a:srgbClr val="404040"/>
                </a:solidFill>
                <a:latin typeface="微软雅黑"/>
                <a:cs typeface="微软雅黑"/>
              </a:rPr>
              <a:t>时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，应</a:t>
            </a:r>
            <a:r>
              <a:rPr sz="2000" spc="-50" dirty="0">
                <a:solidFill>
                  <a:srgbClr val="404040"/>
                </a:solidFill>
                <a:latin typeface="微软雅黑"/>
                <a:cs typeface="微软雅黑"/>
              </a:rPr>
              <a:t>将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精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液瓶（袋）放低，让精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液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回流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到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精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液瓶（袋）中，然后再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略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微抬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高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精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液瓶（袋）。</a:t>
            </a:r>
            <a:endParaRPr sz="2000">
              <a:latin typeface="微软雅黑"/>
              <a:cs typeface="微软雅黑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BF2C664C-C83A-481C-A10F-BFEF0BDF77D0}"/>
              </a:ext>
            </a:extLst>
          </p:cNvPr>
          <p:cNvSpPr/>
          <p:nvPr/>
        </p:nvSpPr>
        <p:spPr>
          <a:xfrm>
            <a:off x="6991350" y="3409950"/>
            <a:ext cx="3981450" cy="2505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5291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输精过程中几种特殊情况的处理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25" dirty="0">
              <a:solidFill>
                <a:srgbClr val="404040"/>
              </a:solidFill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985279" y="1729923"/>
            <a:ext cx="9715500" cy="1512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endParaRPr lang="zh-CN" altLang="en-US" b="1" spc="25" dirty="0">
              <a:solidFill>
                <a:srgbClr val="6FAC46"/>
              </a:solidFill>
            </a:endParaRPr>
          </a:p>
          <a:p>
            <a:pPr marL="12700"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精液倒流</a:t>
            </a:r>
            <a:endParaRPr lang="zh-CN" altLang="en-US" dirty="0"/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64E0AFB-09AD-4A4E-A457-6381121AD7FB}"/>
              </a:ext>
            </a:extLst>
          </p:cNvPr>
          <p:cNvSpPr/>
          <p:nvPr/>
        </p:nvSpPr>
        <p:spPr>
          <a:xfrm>
            <a:off x="6981825" y="3000375"/>
            <a:ext cx="4400550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4D595C0B-2790-48C6-A98A-57D18DAF23BE}"/>
              </a:ext>
            </a:extLst>
          </p:cNvPr>
          <p:cNvSpPr txBox="1"/>
          <p:nvPr/>
        </p:nvSpPr>
        <p:spPr>
          <a:xfrm>
            <a:off x="1341120" y="3018915"/>
            <a:ext cx="4754880" cy="2731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32384" indent="-342900" algn="just">
              <a:lnSpc>
                <a:spcPct val="150200"/>
              </a:lnSpc>
              <a:spcBef>
                <a:spcPts val="193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20" dirty="0" err="1">
                <a:solidFill>
                  <a:srgbClr val="404040"/>
                </a:solidFill>
                <a:latin typeface="微软雅黑"/>
                <a:cs typeface="微软雅黑"/>
              </a:rPr>
              <a:t>如果</a:t>
            </a:r>
            <a:r>
              <a:rPr sz="2000" spc="25" dirty="0" err="1">
                <a:solidFill>
                  <a:srgbClr val="404040"/>
                </a:solidFill>
                <a:latin typeface="微软雅黑"/>
                <a:cs typeface="微软雅黑"/>
              </a:rPr>
              <a:t>仍出现倒流，应试</a:t>
            </a:r>
            <a:r>
              <a:rPr sz="2000" spc="-50" dirty="0" err="1">
                <a:solidFill>
                  <a:srgbClr val="404040"/>
                </a:solidFill>
                <a:latin typeface="微软雅黑"/>
                <a:cs typeface="微软雅黑"/>
              </a:rPr>
              <a:t>着</a:t>
            </a:r>
            <a:r>
              <a:rPr sz="2000" spc="25" dirty="0" err="1">
                <a:solidFill>
                  <a:srgbClr val="404040"/>
                </a:solidFill>
                <a:latin typeface="微软雅黑"/>
                <a:cs typeface="微软雅黑"/>
              </a:rPr>
              <a:t>将输</a:t>
            </a:r>
            <a:r>
              <a:rPr sz="2000" spc="-50" dirty="0" err="1">
                <a:solidFill>
                  <a:srgbClr val="404040"/>
                </a:solidFill>
                <a:latin typeface="微软雅黑"/>
                <a:cs typeface="微软雅黑"/>
              </a:rPr>
              <a:t>精</a:t>
            </a:r>
            <a:r>
              <a:rPr sz="2000" spc="20" dirty="0" err="1">
                <a:solidFill>
                  <a:srgbClr val="404040"/>
                </a:solidFill>
                <a:latin typeface="微软雅黑"/>
                <a:cs typeface="微软雅黑"/>
              </a:rPr>
              <a:t>导管向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 前插入，并检查泡沫头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是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否锁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定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在子宫 颈管内。</a:t>
            </a:r>
            <a:endParaRPr sz="2000" dirty="0">
              <a:latin typeface="微软雅黑"/>
              <a:cs typeface="微软雅黑"/>
            </a:endParaRPr>
          </a:p>
          <a:p>
            <a:pPr marL="355600" marR="5080" indent="-342900" algn="just">
              <a:lnSpc>
                <a:spcPct val="1502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如果输精导管仍无法琐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定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，应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将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输精导 管抽出，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过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～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分钟，</a:t>
            </a:r>
            <a:r>
              <a:rPr sz="2000" spc="-50" dirty="0">
                <a:solidFill>
                  <a:srgbClr val="404040"/>
                </a:solidFill>
                <a:latin typeface="微软雅黑"/>
                <a:cs typeface="微软雅黑"/>
              </a:rPr>
              <a:t>母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猪子</a:t>
            </a:r>
            <a:r>
              <a:rPr sz="2000" spc="-50" dirty="0">
                <a:solidFill>
                  <a:srgbClr val="404040"/>
                </a:solidFill>
                <a:latin typeface="微软雅黑"/>
                <a:cs typeface="微软雅黑"/>
              </a:rPr>
              <a:t>宫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颈管放 松后再试。</a:t>
            </a:r>
            <a:endParaRPr sz="2000" dirty="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29765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输精过程中几种特殊情况的处理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25" dirty="0">
              <a:solidFill>
                <a:srgbClr val="404040"/>
              </a:solidFill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985279" y="1729923"/>
            <a:ext cx="9715500" cy="1512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endParaRPr lang="zh-CN" altLang="en-US" b="1" spc="25" dirty="0">
              <a:solidFill>
                <a:srgbClr val="6FAC46"/>
              </a:solidFill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精液流动不畅</a:t>
            </a:r>
            <a:endParaRPr lang="zh-CN" altLang="en-US" dirty="0"/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CE31F0FA-D86F-4843-8550-E7CFC7568520}"/>
              </a:ext>
            </a:extLst>
          </p:cNvPr>
          <p:cNvSpPr txBox="1"/>
          <p:nvPr/>
        </p:nvSpPr>
        <p:spPr>
          <a:xfrm>
            <a:off x="1374140" y="3211094"/>
            <a:ext cx="4721860" cy="2314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502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轻轻前后移动或扭转一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下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输精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管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，使泡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沫头离开阻塞处；</a:t>
            </a:r>
            <a:endParaRPr sz="2000" dirty="0">
              <a:latin typeface="微软雅黑"/>
              <a:cs typeface="微软雅黑"/>
            </a:endParaRPr>
          </a:p>
          <a:p>
            <a:pPr marL="355600" marR="5080" indent="-342900" algn="just">
              <a:lnSpc>
                <a:spcPct val="1502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输精前应避免母猪受到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任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何应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激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，并在 输精前花几分钟时间按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摩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刺激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母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猪的敏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感部位。</a:t>
            </a:r>
            <a:endParaRPr sz="2000" dirty="0">
              <a:latin typeface="微软雅黑"/>
              <a:cs typeface="微软雅黑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613D2B49-6FE7-44A3-9B66-229450BEE587}"/>
              </a:ext>
            </a:extLst>
          </p:cNvPr>
          <p:cNvSpPr/>
          <p:nvPr/>
        </p:nvSpPr>
        <p:spPr>
          <a:xfrm>
            <a:off x="6524625" y="3122692"/>
            <a:ext cx="4513046" cy="2276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2716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输精过程中几种特殊情况的处理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25" dirty="0">
              <a:solidFill>
                <a:srgbClr val="404040"/>
              </a:solidFill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985279" y="1729923"/>
            <a:ext cx="9715500" cy="1512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endParaRPr lang="zh-CN" altLang="en-US" b="1" spc="25" dirty="0">
              <a:solidFill>
                <a:srgbClr val="6FAC46"/>
              </a:solidFill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精液流动不畅</a:t>
            </a:r>
            <a:endParaRPr lang="zh-CN" altLang="en-US" dirty="0"/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DCF9232F-CD84-4238-8404-AAD0D1A0B0B4}"/>
              </a:ext>
            </a:extLst>
          </p:cNvPr>
          <p:cNvSpPr/>
          <p:nvPr/>
        </p:nvSpPr>
        <p:spPr>
          <a:xfrm>
            <a:off x="7667625" y="3143250"/>
            <a:ext cx="3543300" cy="2228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7E3253E9-EE00-45A6-9B35-4018FC537EB5}"/>
              </a:ext>
            </a:extLst>
          </p:cNvPr>
          <p:cNvSpPr txBox="1"/>
          <p:nvPr/>
        </p:nvSpPr>
        <p:spPr>
          <a:xfrm>
            <a:off x="1157605" y="3443922"/>
            <a:ext cx="4721860" cy="1857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502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如果是在输精开始时精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液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流动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不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畅，可 挤压输精瓶（袋），使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输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精导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管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中充满 精液并使部分精液进入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子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宫内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，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这样有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利于刺激宫缩。</a:t>
            </a:r>
            <a:endParaRPr sz="2000" dirty="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984446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输精过程中几种特殊情况的处理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25" dirty="0">
              <a:solidFill>
                <a:srgbClr val="404040"/>
              </a:solidFill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985279" y="1729923"/>
            <a:ext cx="9715500" cy="1512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endParaRPr lang="zh-CN" altLang="en-US" b="1" spc="25" dirty="0">
              <a:solidFill>
                <a:srgbClr val="6FAC46"/>
              </a:solidFill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精液流动不畅</a:t>
            </a:r>
            <a:endParaRPr lang="zh-CN" altLang="en-US" dirty="0"/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ADA5DDE2-10F0-447B-A704-6ACE5176222E}"/>
              </a:ext>
            </a:extLst>
          </p:cNvPr>
          <p:cNvSpPr/>
          <p:nvPr/>
        </p:nvSpPr>
        <p:spPr>
          <a:xfrm>
            <a:off x="7753350" y="3228465"/>
            <a:ext cx="3343275" cy="280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5363DD69-C07F-4F14-86D6-5A22D95546FB}"/>
              </a:ext>
            </a:extLst>
          </p:cNvPr>
          <p:cNvSpPr txBox="1"/>
          <p:nvPr/>
        </p:nvSpPr>
        <p:spPr>
          <a:xfrm>
            <a:off x="1374140" y="3018915"/>
            <a:ext cx="4721860" cy="2731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5080" indent="-342900" algn="just">
              <a:lnSpc>
                <a:spcPct val="150200"/>
              </a:lnSpc>
              <a:spcBef>
                <a:spcPts val="193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20" dirty="0" err="1">
                <a:solidFill>
                  <a:srgbClr val="404040"/>
                </a:solidFill>
                <a:latin typeface="微软雅黑"/>
                <a:cs typeface="微软雅黑"/>
              </a:rPr>
              <a:t>如果精液瓶（袋）位置</a:t>
            </a:r>
            <a:r>
              <a:rPr sz="2000" spc="-55" dirty="0" err="1">
                <a:solidFill>
                  <a:srgbClr val="404040"/>
                </a:solidFill>
                <a:latin typeface="微软雅黑"/>
                <a:cs typeface="微软雅黑"/>
              </a:rPr>
              <a:t>太</a:t>
            </a:r>
            <a:r>
              <a:rPr sz="2000" spc="20" dirty="0" err="1">
                <a:solidFill>
                  <a:srgbClr val="404040"/>
                </a:solidFill>
                <a:latin typeface="微软雅黑"/>
                <a:cs typeface="微软雅黑"/>
              </a:rPr>
              <a:t>低，</a:t>
            </a:r>
            <a:r>
              <a:rPr sz="2000" spc="-55" dirty="0" err="1">
                <a:solidFill>
                  <a:srgbClr val="404040"/>
                </a:solidFill>
                <a:latin typeface="微软雅黑"/>
                <a:cs typeface="微软雅黑"/>
              </a:rPr>
              <a:t>可</a:t>
            </a:r>
            <a:r>
              <a:rPr sz="2000" spc="15" dirty="0" err="1">
                <a:solidFill>
                  <a:srgbClr val="404040"/>
                </a:solidFill>
                <a:latin typeface="微软雅黑"/>
                <a:cs typeface="微软雅黑"/>
              </a:rPr>
              <a:t>以适当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抬高；</a:t>
            </a:r>
            <a:endParaRPr sz="2000" dirty="0">
              <a:latin typeface="微软雅黑"/>
              <a:cs typeface="微软雅黑"/>
            </a:endParaRPr>
          </a:p>
          <a:p>
            <a:pPr marL="355600" marR="5080" indent="-342900" algn="just">
              <a:lnSpc>
                <a:spcPct val="1502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如果精液瓶（袋）流出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部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分精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液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后，精 液不再流动，可轻轻挤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压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精液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瓶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，必要 时，将精液瓶取下，进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入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空气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后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，再将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其与输精导管相连接。</a:t>
            </a:r>
            <a:endParaRPr sz="2000" dirty="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117108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输精过程中几种特殊情况的处理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25" dirty="0">
              <a:solidFill>
                <a:srgbClr val="404040"/>
              </a:solidFill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985279" y="1729923"/>
            <a:ext cx="9715500" cy="1512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endParaRPr lang="zh-CN" altLang="en-US" b="1" spc="25" dirty="0">
              <a:solidFill>
                <a:srgbClr val="6FAC46"/>
              </a:solidFill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0" dirty="0">
                <a:solidFill>
                  <a:srgbClr val="6FAC46"/>
                </a:solidFill>
              </a:rPr>
              <a:t>当输精导管插入时母猪</a:t>
            </a:r>
            <a:r>
              <a:rPr lang="zh-CN" altLang="en-US" b="1" spc="-55" dirty="0">
                <a:solidFill>
                  <a:srgbClr val="6FAC46"/>
                </a:solidFill>
              </a:rPr>
              <a:t>排</a:t>
            </a:r>
            <a:r>
              <a:rPr lang="zh-CN" altLang="en-US" b="1" spc="25" dirty="0">
                <a:solidFill>
                  <a:srgbClr val="6FAC46"/>
                </a:solidFill>
              </a:rPr>
              <a:t>尿</a:t>
            </a:r>
            <a:endParaRPr lang="zh-CN" altLang="en-US" dirty="0"/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C5368C25-8A00-4870-AEDF-551B0BF08F36}"/>
              </a:ext>
            </a:extLst>
          </p:cNvPr>
          <p:cNvSpPr/>
          <p:nvPr/>
        </p:nvSpPr>
        <p:spPr>
          <a:xfrm>
            <a:off x="7210425" y="2952750"/>
            <a:ext cx="3209925" cy="2562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E325B558-C31F-4D88-9A15-1C6B338675A0}"/>
              </a:ext>
            </a:extLst>
          </p:cNvPr>
          <p:cNvSpPr txBox="1"/>
          <p:nvPr/>
        </p:nvSpPr>
        <p:spPr>
          <a:xfrm>
            <a:off x="1602358" y="3248469"/>
            <a:ext cx="2683510" cy="18567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502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尿液可以杀死精子， 因此，若输精时排尿 污染了输精管，应立 即更换。</a:t>
            </a:r>
            <a:endParaRPr sz="2000" dirty="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289209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输精过程中几种特殊情况的处理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25" dirty="0">
              <a:solidFill>
                <a:srgbClr val="404040"/>
              </a:solidFill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985279" y="1729923"/>
            <a:ext cx="9715500" cy="1512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spcBef>
                <a:spcPts val="125"/>
              </a:spcBef>
            </a:pPr>
            <a:endParaRPr lang="zh-CN" altLang="en-US" b="1" spc="25" dirty="0">
              <a:solidFill>
                <a:srgbClr val="6FAC46"/>
              </a:solidFill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0" dirty="0">
                <a:solidFill>
                  <a:srgbClr val="6FAC46"/>
                </a:solidFill>
              </a:rPr>
              <a:t>输精导管抽不出来</a:t>
            </a: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endParaRPr lang="zh-CN" altLang="en-US" dirty="0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ABD2DC6D-CA14-46C1-9425-3CDA3F8D7222}"/>
              </a:ext>
            </a:extLst>
          </p:cNvPr>
          <p:cNvSpPr/>
          <p:nvPr/>
        </p:nvSpPr>
        <p:spPr>
          <a:xfrm>
            <a:off x="6281980" y="3497434"/>
            <a:ext cx="5619750" cy="2505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D04F47BE-FA4C-4A31-AD2B-25A9B92227F6}"/>
              </a:ext>
            </a:extLst>
          </p:cNvPr>
          <p:cNvSpPr txBox="1"/>
          <p:nvPr/>
        </p:nvSpPr>
        <p:spPr>
          <a:xfrm>
            <a:off x="1467571" y="2874940"/>
            <a:ext cx="4208145" cy="36549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5080" indent="-342900" algn="just">
              <a:lnSpc>
                <a:spcPct val="1502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25" dirty="0" err="1">
                <a:solidFill>
                  <a:srgbClr val="404040"/>
                </a:solidFill>
                <a:latin typeface="微软雅黑"/>
                <a:cs typeface="微软雅黑"/>
              </a:rPr>
              <a:t>如果抽出输精导管时拉</a:t>
            </a:r>
            <a:r>
              <a:rPr sz="2000" spc="-55" dirty="0" err="1">
                <a:solidFill>
                  <a:srgbClr val="404040"/>
                </a:solidFill>
                <a:latin typeface="微软雅黑"/>
                <a:cs typeface="微软雅黑"/>
              </a:rPr>
              <a:t>不</a:t>
            </a:r>
            <a:r>
              <a:rPr sz="2000" spc="25" dirty="0" err="1">
                <a:solidFill>
                  <a:srgbClr val="404040"/>
                </a:solidFill>
                <a:latin typeface="微软雅黑"/>
                <a:cs typeface="微软雅黑"/>
              </a:rPr>
              <a:t>动，</a:t>
            </a:r>
            <a:r>
              <a:rPr sz="2000" spc="-55" dirty="0" err="1">
                <a:solidFill>
                  <a:srgbClr val="404040"/>
                </a:solidFill>
                <a:latin typeface="微软雅黑"/>
                <a:cs typeface="微软雅黑"/>
              </a:rPr>
              <a:t>不</a:t>
            </a:r>
            <a:r>
              <a:rPr sz="2000" spc="15" dirty="0" err="1">
                <a:solidFill>
                  <a:srgbClr val="404040"/>
                </a:solidFill>
                <a:latin typeface="微软雅黑"/>
                <a:cs typeface="微软雅黑"/>
              </a:rPr>
              <a:t>可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 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强拉，以防塑料管与泡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沫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头分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离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， 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造成泡沫头滞留于子宫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颈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管中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。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可 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观察几分钟，母猪性兴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奋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消退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后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， 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即可抽出输精导管。如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果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泡沫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头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已 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掉在子宫颈管中，不要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着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急，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给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母 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猪做上记号，过一段时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间</a:t>
            </a:r>
            <a:r>
              <a:rPr sz="2000" spc="25" dirty="0">
                <a:solidFill>
                  <a:srgbClr val="404040"/>
                </a:solidFill>
                <a:latin typeface="微软雅黑"/>
                <a:cs typeface="微软雅黑"/>
              </a:rPr>
              <a:t>之后</a:t>
            </a:r>
            <a:r>
              <a:rPr sz="2000" spc="-55" dirty="0">
                <a:solidFill>
                  <a:srgbClr val="404040"/>
                </a:solidFill>
                <a:latin typeface="微软雅黑"/>
                <a:cs typeface="微软雅黑"/>
              </a:rPr>
              <a:t>会</a:t>
            </a:r>
            <a:r>
              <a:rPr sz="2000" spc="15" dirty="0">
                <a:solidFill>
                  <a:srgbClr val="404040"/>
                </a:solidFill>
                <a:latin typeface="微软雅黑"/>
                <a:cs typeface="微软雅黑"/>
              </a:rPr>
              <a:t>将 </a:t>
            </a:r>
            <a:r>
              <a:rPr sz="2000" spc="20" dirty="0">
                <a:solidFill>
                  <a:srgbClr val="404040"/>
                </a:solidFill>
                <a:latin typeface="微软雅黑"/>
                <a:cs typeface="微软雅黑"/>
              </a:rPr>
              <a:t>其排出。</a:t>
            </a:r>
            <a:endParaRPr sz="2000" dirty="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1255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（一）猪的采精</a:t>
            </a: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1B457DA0-A73F-4A64-9500-AA780FBBD98F}"/>
              </a:ext>
            </a:extLst>
          </p:cNvPr>
          <p:cNvSpPr/>
          <p:nvPr/>
        </p:nvSpPr>
        <p:spPr>
          <a:xfrm>
            <a:off x="3124120" y="2123883"/>
            <a:ext cx="5647921" cy="4261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7907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输精前的准备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1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、母猪的准备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89EF237-24BB-4265-9BBB-4F882815D142}"/>
              </a:ext>
            </a:extLst>
          </p:cNvPr>
          <p:cNvSpPr/>
          <p:nvPr/>
        </p:nvSpPr>
        <p:spPr>
          <a:xfrm>
            <a:off x="1498168" y="2549336"/>
            <a:ext cx="9855631" cy="879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>
              <a:lnSpc>
                <a:spcPct val="150200"/>
              </a:lnSpc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zh-CN" altLang="en-US" spc="20" dirty="0">
                <a:latin typeface="微软雅黑"/>
                <a:cs typeface="微软雅黑"/>
              </a:rPr>
              <a:t>接受输精的母</a:t>
            </a:r>
            <a:r>
              <a:rPr lang="zh-CN" altLang="en-US" spc="30" dirty="0">
                <a:latin typeface="微软雅黑"/>
                <a:cs typeface="微软雅黑"/>
              </a:rPr>
              <a:t>猪</a:t>
            </a:r>
            <a:r>
              <a:rPr lang="zh-CN" altLang="en-US" spc="25" dirty="0">
                <a:latin typeface="微软雅黑"/>
                <a:cs typeface="微软雅黑"/>
              </a:rPr>
              <a:t>，</a:t>
            </a:r>
            <a:r>
              <a:rPr lang="zh-CN" altLang="en-US" spc="20" dirty="0">
                <a:latin typeface="微软雅黑"/>
                <a:cs typeface="微软雅黑"/>
              </a:rPr>
              <a:t>用</a:t>
            </a:r>
            <a:r>
              <a:rPr lang="en-US" altLang="zh-CN" spc="20" dirty="0">
                <a:latin typeface="Arial"/>
                <a:cs typeface="Arial"/>
              </a:rPr>
              <a:t>0.1%</a:t>
            </a:r>
            <a:r>
              <a:rPr lang="zh-CN" altLang="en-US" spc="20" dirty="0">
                <a:latin typeface="微软雅黑"/>
                <a:cs typeface="微软雅黑"/>
              </a:rPr>
              <a:t>的高锰酸钾溶液清洁外</a:t>
            </a:r>
            <a:r>
              <a:rPr lang="zh-CN" altLang="en-US" spc="35" dirty="0">
                <a:latin typeface="微软雅黑"/>
                <a:cs typeface="微软雅黑"/>
              </a:rPr>
              <a:t>阴</a:t>
            </a:r>
            <a:r>
              <a:rPr lang="zh-CN" altLang="en-US" spc="20" dirty="0">
                <a:latin typeface="微软雅黑"/>
                <a:cs typeface="微软雅黑"/>
              </a:rPr>
              <a:t>、</a:t>
            </a:r>
            <a:r>
              <a:rPr lang="zh-CN" altLang="en-US" spc="25" dirty="0">
                <a:latin typeface="微软雅黑"/>
                <a:cs typeface="微软雅黑"/>
              </a:rPr>
              <a:t>尾根和臀部周</a:t>
            </a:r>
            <a:r>
              <a:rPr lang="zh-CN" altLang="en-US" spc="20" dirty="0">
                <a:latin typeface="微软雅黑"/>
                <a:cs typeface="微软雅黑"/>
              </a:rPr>
              <a:t>围，再用温水浸湿毛</a:t>
            </a:r>
            <a:r>
              <a:rPr lang="zh-CN" altLang="en-US" spc="35" dirty="0">
                <a:latin typeface="微软雅黑"/>
                <a:cs typeface="微软雅黑"/>
              </a:rPr>
              <a:t>巾</a:t>
            </a:r>
            <a:r>
              <a:rPr lang="zh-CN" altLang="en-US" spc="20" dirty="0">
                <a:latin typeface="微软雅黑"/>
                <a:cs typeface="微软雅黑"/>
              </a:rPr>
              <a:t>，</a:t>
            </a:r>
            <a:r>
              <a:rPr lang="zh-CN" altLang="en-US" spc="25" dirty="0">
                <a:latin typeface="微软雅黑"/>
                <a:cs typeface="微软雅黑"/>
              </a:rPr>
              <a:t>擦 </a:t>
            </a:r>
            <a:r>
              <a:rPr lang="zh-CN" altLang="en-US" spc="20" dirty="0">
                <a:latin typeface="微软雅黑"/>
                <a:cs typeface="微软雅黑"/>
              </a:rPr>
              <a:t>干外阴</a:t>
            </a:r>
            <a:r>
              <a:rPr lang="zh-CN" altLang="en-US" spc="25" dirty="0">
                <a:latin typeface="微软雅黑"/>
                <a:cs typeface="微软雅黑"/>
              </a:rPr>
              <a:t>部。</a:t>
            </a:r>
            <a:endParaRPr lang="zh-CN" altLang="en-US" dirty="0">
              <a:latin typeface="微软雅黑"/>
              <a:cs typeface="微软雅黑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7C1E51BE-9B72-4FF2-A0E0-DCADCEE641C2}"/>
              </a:ext>
            </a:extLst>
          </p:cNvPr>
          <p:cNvSpPr/>
          <p:nvPr/>
        </p:nvSpPr>
        <p:spPr>
          <a:xfrm>
            <a:off x="2399504" y="3514725"/>
            <a:ext cx="3087503" cy="2924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884BBFA0-6173-4883-AF0A-0777AB367EEB}"/>
              </a:ext>
            </a:extLst>
          </p:cNvPr>
          <p:cNvSpPr/>
          <p:nvPr/>
        </p:nvSpPr>
        <p:spPr>
          <a:xfrm>
            <a:off x="6752429" y="3429000"/>
            <a:ext cx="3543300" cy="3009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963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输精前的准备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2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、敏感部位刺激</a:t>
            </a: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89EF237-24BB-4265-9BBB-4F882815D142}"/>
              </a:ext>
            </a:extLst>
          </p:cNvPr>
          <p:cNvSpPr/>
          <p:nvPr/>
        </p:nvSpPr>
        <p:spPr>
          <a:xfrm>
            <a:off x="1498168" y="2549336"/>
            <a:ext cx="9855631" cy="879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>
              <a:lnSpc>
                <a:spcPct val="150200"/>
              </a:lnSpc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zh-CN" altLang="en-US" spc="20" dirty="0">
                <a:latin typeface="微软雅黑"/>
                <a:cs typeface="微软雅黑"/>
              </a:rPr>
              <a:t>在输精前对母猪各个敏感部位刺激</a:t>
            </a:r>
            <a:r>
              <a:rPr lang="en-US" altLang="zh-CN" spc="20" dirty="0">
                <a:latin typeface="微软雅黑"/>
                <a:cs typeface="微软雅黑"/>
              </a:rPr>
              <a:t>3</a:t>
            </a:r>
            <a:r>
              <a:rPr lang="zh-CN" altLang="en-US" spc="20" dirty="0">
                <a:latin typeface="微软雅黑"/>
                <a:cs typeface="微软雅黑"/>
              </a:rPr>
              <a:t>～</a:t>
            </a:r>
            <a:r>
              <a:rPr lang="en-US" altLang="zh-CN" spc="20" dirty="0">
                <a:latin typeface="微软雅黑"/>
                <a:cs typeface="微软雅黑"/>
              </a:rPr>
              <a:t>5  </a:t>
            </a:r>
            <a:r>
              <a:rPr lang="zh-CN" altLang="en-US" spc="20" dirty="0">
                <a:latin typeface="微软雅黑"/>
                <a:cs typeface="微软雅黑"/>
              </a:rPr>
              <a:t>分钟，能产生类似于本交的“公猪效应”， 有利于精液的吸纳，提高受胎率。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61B6DCCA-3F65-468C-9D09-68122EF07BD3}"/>
              </a:ext>
            </a:extLst>
          </p:cNvPr>
          <p:cNvSpPr/>
          <p:nvPr/>
        </p:nvSpPr>
        <p:spPr>
          <a:xfrm>
            <a:off x="3767706" y="3429000"/>
            <a:ext cx="5316553" cy="2917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765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输精前的准备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3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、输精员的准备</a:t>
            </a: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89EF237-24BB-4265-9BBB-4F882815D142}"/>
              </a:ext>
            </a:extLst>
          </p:cNvPr>
          <p:cNvSpPr/>
          <p:nvPr/>
        </p:nvSpPr>
        <p:spPr>
          <a:xfrm>
            <a:off x="1498168" y="2549336"/>
            <a:ext cx="9855631" cy="46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>
              <a:lnSpc>
                <a:spcPct val="150200"/>
              </a:lnSpc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zh-CN" altLang="en-US" spc="20" dirty="0">
                <a:latin typeface="微软雅黑"/>
                <a:cs typeface="微软雅黑"/>
              </a:rPr>
              <a:t>输精员清洗双手并用</a:t>
            </a:r>
            <a:r>
              <a:rPr lang="en-US" altLang="zh-CN" spc="20" dirty="0">
                <a:latin typeface="微软雅黑"/>
                <a:cs typeface="微软雅黑"/>
              </a:rPr>
              <a:t>75%</a:t>
            </a:r>
            <a:r>
              <a:rPr lang="zh-CN" altLang="en-US" spc="20" dirty="0">
                <a:latin typeface="微软雅黑"/>
                <a:cs typeface="微软雅黑"/>
              </a:rPr>
              <a:t>的酒精棉球消毒，待酒精挥发后方可操作。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41DEE10-F1E8-4C17-8C47-850F4D78E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117" y="3235134"/>
            <a:ext cx="3395766" cy="265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05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输精前的准备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4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精液的准备</a:t>
            </a: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002665" y="3006788"/>
            <a:ext cx="10186669" cy="2772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020185" marR="5080" lvl="0" indent="534035" defTabSz="914400" eaLnBrk="1" fontAlgn="auto" latinLnBrk="0" hangingPunct="1">
              <a:lnSpc>
                <a:spcPct val="1502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新鲜精液经稀释后进</a:t>
            </a:r>
            <a:r>
              <a:rPr kumimoji="0" lang="zh-CN" altLang="en-US" sz="2000" b="0" i="0" u="none" strike="noStrike" kern="0" cap="none" spc="-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行</a:t>
            </a:r>
            <a:r>
              <a:rPr kumimoji="0" lang="zh-CN" altLang="en-US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品质</a:t>
            </a:r>
            <a:r>
              <a:rPr kumimoji="0" lang="zh-CN" altLang="en-US" sz="2000" b="0" i="0" u="none" strike="noStrike" kern="0" cap="none" spc="-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检</a:t>
            </a:r>
            <a:r>
              <a:rPr kumimoji="0" lang="zh-CN" altLang="en-US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查，</a:t>
            </a:r>
            <a:r>
              <a:rPr kumimoji="0" lang="zh-CN" altLang="en-US" sz="2000" b="0" i="0" u="none" strike="noStrike" kern="0" cap="none" spc="-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符</a:t>
            </a:r>
            <a:r>
              <a:rPr kumimoji="0" lang="zh-CN" altLang="en-US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合标</a:t>
            </a:r>
            <a:r>
              <a:rPr kumimoji="0" lang="zh-CN" altLang="en-US" sz="2000" b="0" i="0" u="none" strike="noStrike" kern="0" cap="none" spc="-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准</a:t>
            </a:r>
            <a:r>
              <a:rPr kumimoji="0" lang="zh-CN" altLang="en-US" sz="2000" b="0" i="0" u="none" strike="noStrike" kern="0" cap="none" spc="1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方可使 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用。常温或低温保存的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液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态精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液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，取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出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后轻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轻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摇匀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，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用 以灭菌的滴管</a:t>
            </a:r>
            <a:r>
              <a:rPr kumimoji="0" lang="zh-CN" altLang="en-US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取</a:t>
            </a:r>
            <a:r>
              <a:rPr kumimoji="0" lang="en-US" altLang="zh-CN" sz="2000" b="0" i="0" u="none" strike="noStrike" kern="0" cap="none" spc="1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1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滴放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于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预热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的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载玻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片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上，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置</a:t>
            </a:r>
            <a:r>
              <a:rPr kumimoji="0" lang="zh-CN" altLang="en-US" sz="2000" b="0" i="0" u="none" strike="noStrike" kern="0" cap="none" spc="1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于</a:t>
            </a:r>
            <a:r>
              <a:rPr kumimoji="0" lang="en-US" altLang="zh-CN" sz="2000" b="0" i="0" u="none" strike="noStrike" kern="0" cap="none" spc="-1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37</a:t>
            </a:r>
            <a:r>
              <a:rPr kumimoji="0" lang="zh-CN" altLang="en-US" sz="2000" b="0" i="0" u="none" strike="noStrike" kern="0" cap="none" spc="-1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℃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恒 温板上片刻，用显微镜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检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查活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力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，精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液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活力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达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到或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超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过</a:t>
            </a:r>
          </a:p>
          <a:p>
            <a:pPr marL="4020185" marR="179070" lvl="0" indent="0" defTabSz="914400" eaLnBrk="1" fontAlgn="auto" latinLnBrk="0" hangingPunct="1">
              <a:lnSpc>
                <a:spcPct val="150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1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0</a:t>
            </a:r>
            <a:r>
              <a:rPr kumimoji="0" lang="en-US" altLang="zh-CN" sz="2000" b="0" i="0" u="none" strike="noStrike" kern="0" cap="none" spc="4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.</a:t>
            </a:r>
            <a:r>
              <a:rPr kumimoji="0" lang="en-US" altLang="zh-CN" sz="2000" b="0" i="0" u="none" strike="noStrike" kern="0" cap="none" spc="1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7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，才可用于输精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。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冷冻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精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液经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解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冻后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精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子活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力</a:t>
            </a:r>
            <a:r>
              <a:rPr kumimoji="0" lang="zh-CN" altLang="en-US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不低 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于</a:t>
            </a:r>
            <a:r>
              <a:rPr kumimoji="0" lang="en-US" altLang="zh-CN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  <a:t>0.3</a:t>
            </a:r>
            <a:r>
              <a:rPr kumimoji="0" lang="zh-CN" altLang="en-US" sz="2000" b="0" i="0" u="none" strike="noStrike" kern="0" cap="none" spc="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，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方可用于输</a:t>
            </a:r>
            <a:r>
              <a:rPr kumimoji="0" lang="zh-CN" altLang="en-US" sz="2000" b="0" i="0" u="none" strike="noStrike" kern="0" cap="none" spc="-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精</a:t>
            </a:r>
            <a:r>
              <a:rPr kumimoji="0" lang="zh-CN" altLang="en-US" sz="2000" b="0" i="0" u="none" strike="noStrike" kern="0" cap="none" spc="2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微软雅黑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39C255D-26B2-498A-8B2D-48E012C1F096}"/>
              </a:ext>
            </a:extLst>
          </p:cNvPr>
          <p:cNvSpPr/>
          <p:nvPr/>
        </p:nvSpPr>
        <p:spPr>
          <a:xfrm>
            <a:off x="1443358" y="2540539"/>
            <a:ext cx="2128516" cy="1876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EA7FBD03-865E-48E8-B3D2-CCD2A985DE75}"/>
              </a:ext>
            </a:extLst>
          </p:cNvPr>
          <p:cNvSpPr/>
          <p:nvPr/>
        </p:nvSpPr>
        <p:spPr>
          <a:xfrm>
            <a:off x="1347019" y="4575969"/>
            <a:ext cx="2321194" cy="1876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39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输精前的准备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5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输精管的选择</a:t>
            </a:r>
            <a:endParaRPr lang="zh-CN" altLang="en-US" dirty="0">
              <a:latin typeface="微软雅黑"/>
              <a:cs typeface="微软雅黑"/>
            </a:endParaRP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002665" y="2669381"/>
            <a:ext cx="10186669" cy="1085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8925">
              <a:lnSpc>
                <a:spcPct val="100000"/>
              </a:lnSpc>
            </a:pPr>
            <a:r>
              <a:rPr lang="zh-CN" altLang="en-US" spc="25" dirty="0"/>
              <a:t>输精</a:t>
            </a:r>
            <a:r>
              <a:rPr lang="zh-CN" altLang="en-US" spc="20" dirty="0"/>
              <a:t>管</a:t>
            </a:r>
            <a:r>
              <a:rPr lang="zh-CN" altLang="en-US" spc="25" dirty="0"/>
              <a:t>有一次性和多次</a:t>
            </a:r>
            <a:r>
              <a:rPr lang="zh-CN" altLang="en-US" spc="-50" dirty="0"/>
              <a:t>性</a:t>
            </a:r>
            <a:r>
              <a:rPr lang="zh-CN" altLang="en-US" spc="25" dirty="0"/>
              <a:t>两种</a:t>
            </a:r>
            <a:r>
              <a:rPr lang="zh-CN" altLang="en-US" spc="-50" dirty="0"/>
              <a:t>。</a:t>
            </a:r>
            <a:r>
              <a:rPr lang="zh-CN" altLang="en-US" spc="25" dirty="0"/>
              <a:t>一次</a:t>
            </a:r>
            <a:r>
              <a:rPr lang="zh-CN" altLang="en-US" spc="-50" dirty="0"/>
              <a:t>性</a:t>
            </a:r>
            <a:r>
              <a:rPr lang="zh-CN" altLang="en-US" spc="25" dirty="0"/>
              <a:t>输精</a:t>
            </a:r>
            <a:r>
              <a:rPr lang="zh-CN" altLang="en-US" spc="-50" dirty="0"/>
              <a:t>管</a:t>
            </a:r>
            <a:r>
              <a:rPr lang="zh-CN" altLang="en-US" spc="25" dirty="0"/>
              <a:t>又有</a:t>
            </a:r>
            <a:r>
              <a:rPr lang="zh-CN" altLang="en-US" spc="-50" dirty="0"/>
              <a:t>螺</a:t>
            </a:r>
            <a:r>
              <a:rPr lang="zh-CN" altLang="en-US" spc="25" dirty="0"/>
              <a:t>旋头</a:t>
            </a:r>
            <a:r>
              <a:rPr lang="zh-CN" altLang="en-US" spc="-50" dirty="0"/>
              <a:t>和</a:t>
            </a:r>
            <a:r>
              <a:rPr lang="zh-CN" altLang="en-US" spc="25" dirty="0"/>
              <a:t>海绵</a:t>
            </a:r>
            <a:r>
              <a:rPr lang="zh-CN" altLang="en-US" spc="-50" dirty="0"/>
              <a:t>型</a:t>
            </a:r>
            <a:r>
              <a:rPr lang="zh-CN" altLang="en-US" spc="25" dirty="0"/>
              <a:t>两种</a:t>
            </a:r>
            <a:r>
              <a:rPr lang="zh-CN" altLang="en-US" spc="-50" dirty="0"/>
              <a:t>，</a:t>
            </a:r>
            <a:r>
              <a:rPr lang="zh-CN" altLang="en-US" spc="-5" dirty="0"/>
              <a:t>长</a:t>
            </a:r>
            <a:r>
              <a:rPr lang="en-US" altLang="zh-CN" spc="15" dirty="0">
                <a:latin typeface="Arial"/>
                <a:cs typeface="Arial"/>
              </a:rPr>
              <a:t>50</a:t>
            </a:r>
            <a:r>
              <a:rPr lang="zh-CN" altLang="en-US" spc="15" dirty="0"/>
              <a:t>～</a:t>
            </a:r>
            <a:endParaRPr lang="zh-CN" altLang="en-US" dirty="0"/>
          </a:p>
          <a:p>
            <a:pPr marL="12700" marR="29845">
              <a:lnSpc>
                <a:spcPts val="3000"/>
              </a:lnSpc>
              <a:spcBef>
                <a:spcPts val="204"/>
              </a:spcBef>
            </a:pPr>
            <a:r>
              <a:rPr lang="en-US" altLang="zh-CN" spc="10" dirty="0">
                <a:latin typeface="Arial"/>
                <a:cs typeface="Arial"/>
              </a:rPr>
              <a:t>51</a:t>
            </a:r>
            <a:r>
              <a:rPr lang="zh-CN" altLang="en-US" spc="25" dirty="0"/>
              <a:t>厘米。螺旋头适于后</a:t>
            </a:r>
            <a:r>
              <a:rPr lang="zh-CN" altLang="en-US" spc="-50" dirty="0"/>
              <a:t>备</a:t>
            </a:r>
            <a:r>
              <a:rPr lang="zh-CN" altLang="en-US" spc="25" dirty="0"/>
              <a:t>母猪</a:t>
            </a:r>
            <a:r>
              <a:rPr lang="zh-CN" altLang="en-US" spc="-50" dirty="0"/>
              <a:t>的</a:t>
            </a:r>
            <a:r>
              <a:rPr lang="zh-CN" altLang="en-US" spc="25" dirty="0"/>
              <a:t>输精</a:t>
            </a:r>
            <a:r>
              <a:rPr lang="zh-CN" altLang="en-US" spc="-50" dirty="0"/>
              <a:t>。</a:t>
            </a:r>
            <a:r>
              <a:rPr lang="zh-CN" altLang="en-US" spc="25" dirty="0"/>
              <a:t>海绵</a:t>
            </a:r>
            <a:r>
              <a:rPr lang="zh-CN" altLang="en-US" spc="-50" dirty="0"/>
              <a:t>头</a:t>
            </a:r>
            <a:r>
              <a:rPr lang="zh-CN" altLang="en-US" spc="25" dirty="0"/>
              <a:t>适于</a:t>
            </a:r>
            <a:r>
              <a:rPr lang="zh-CN" altLang="en-US" spc="-50" dirty="0"/>
              <a:t>经</a:t>
            </a:r>
            <a:r>
              <a:rPr lang="zh-CN" altLang="en-US" spc="25" dirty="0"/>
              <a:t>产母</a:t>
            </a:r>
            <a:r>
              <a:rPr lang="zh-CN" altLang="en-US" spc="-50" dirty="0"/>
              <a:t>猪</a:t>
            </a:r>
            <a:r>
              <a:rPr lang="zh-CN" altLang="en-US" spc="25" dirty="0"/>
              <a:t>的输</a:t>
            </a:r>
            <a:r>
              <a:rPr lang="zh-CN" altLang="en-US" spc="-50" dirty="0"/>
              <a:t>精</a:t>
            </a:r>
            <a:r>
              <a:rPr lang="zh-CN" altLang="en-US" spc="25" dirty="0"/>
              <a:t>。海</a:t>
            </a:r>
            <a:r>
              <a:rPr lang="zh-CN" altLang="en-US" spc="-50" dirty="0"/>
              <a:t>绵</a:t>
            </a:r>
            <a:r>
              <a:rPr lang="zh-CN" altLang="en-US" spc="25" dirty="0"/>
              <a:t>头输</a:t>
            </a:r>
            <a:r>
              <a:rPr lang="zh-CN" altLang="en-US" spc="-50" dirty="0"/>
              <a:t>精</a:t>
            </a:r>
            <a:r>
              <a:rPr lang="zh-CN" altLang="en-US" spc="15" dirty="0"/>
              <a:t>管 </a:t>
            </a:r>
            <a:r>
              <a:rPr lang="zh-CN" altLang="en-US" spc="20" dirty="0"/>
              <a:t>也有后备母猪专用的。</a:t>
            </a:r>
            <a:endParaRPr lang="zh-CN" altLang="en-US" dirty="0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858D80CA-7BCC-4C46-A372-E79E5902501A}"/>
              </a:ext>
            </a:extLst>
          </p:cNvPr>
          <p:cNvSpPr/>
          <p:nvPr/>
        </p:nvSpPr>
        <p:spPr>
          <a:xfrm>
            <a:off x="1887582" y="4217609"/>
            <a:ext cx="3392124" cy="22974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E4DC3F8E-61A0-4612-8D55-13498AC3E17E}"/>
              </a:ext>
            </a:extLst>
          </p:cNvPr>
          <p:cNvSpPr/>
          <p:nvPr/>
        </p:nvSpPr>
        <p:spPr>
          <a:xfrm>
            <a:off x="6972300" y="4573407"/>
            <a:ext cx="3514725" cy="19416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132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1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操作步骤</a:t>
            </a: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638096" y="2240097"/>
            <a:ext cx="10186669" cy="8585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第</a:t>
            </a:r>
            <a:r>
              <a:rPr lang="zh-CN" altLang="en-US" b="1" spc="20" dirty="0">
                <a:solidFill>
                  <a:srgbClr val="6FAC46"/>
                </a:solidFill>
              </a:rPr>
              <a:t>一</a:t>
            </a:r>
            <a:r>
              <a:rPr lang="zh-CN" altLang="en-US" b="1" spc="25" dirty="0">
                <a:solidFill>
                  <a:srgbClr val="6FAC46"/>
                </a:solidFill>
              </a:rPr>
              <a:t>步，在输精导管头</a:t>
            </a:r>
            <a:r>
              <a:rPr lang="zh-CN" altLang="en-US" b="1" spc="-50" dirty="0">
                <a:solidFill>
                  <a:srgbClr val="6FAC46"/>
                </a:solidFill>
              </a:rPr>
              <a:t>部</a:t>
            </a:r>
            <a:r>
              <a:rPr lang="zh-CN" altLang="en-US" b="1" spc="25" dirty="0">
                <a:solidFill>
                  <a:srgbClr val="6FAC46"/>
                </a:solidFill>
              </a:rPr>
              <a:t>涂抹</a:t>
            </a:r>
            <a:r>
              <a:rPr lang="zh-CN" altLang="en-US" b="1" spc="-50" dirty="0">
                <a:solidFill>
                  <a:srgbClr val="6FAC46"/>
                </a:solidFill>
              </a:rPr>
              <a:t>润</a:t>
            </a:r>
            <a:r>
              <a:rPr lang="zh-CN" altLang="en-US" b="1" spc="25" dirty="0">
                <a:solidFill>
                  <a:srgbClr val="6FAC46"/>
                </a:solidFill>
              </a:rPr>
              <a:t>滑剂</a:t>
            </a:r>
            <a:endParaRPr lang="zh-CN" altLang="en-US" dirty="0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A82E56C3-2500-4E3C-B1F8-FA39795CC73A}"/>
              </a:ext>
            </a:extLst>
          </p:cNvPr>
          <p:cNvSpPr/>
          <p:nvPr/>
        </p:nvSpPr>
        <p:spPr>
          <a:xfrm>
            <a:off x="4211730" y="3561029"/>
            <a:ext cx="3944470" cy="26049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84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二、母猪的输精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229" y="1343818"/>
            <a:ext cx="9715500" cy="565753"/>
          </a:xfrm>
          <a:prstGeom prst="rect">
            <a:avLst/>
          </a:prstGeom>
        </p:spPr>
        <p:txBody>
          <a:bodyPr/>
          <a:lstStyle>
            <a:lvl1pPr marL="347345" indent="-347345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740410" indent="-28321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zh-CN" altLang="en-US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（二）猪</a:t>
            </a:r>
            <a:r>
              <a:rPr lang="en-US" altLang="zh-CN" spc="-10" dirty="0">
                <a:solidFill>
                  <a:srgbClr val="40404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-</a:t>
            </a:r>
            <a:r>
              <a:rPr lang="zh-CN" altLang="en-US" dirty="0"/>
              <a:t>输精操作</a:t>
            </a:r>
            <a:endParaRPr lang="en-US" altLang="zh-CN" dirty="0"/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r>
              <a:rPr lang="en-US" altLang="zh-CN" spc="40" dirty="0">
                <a:solidFill>
                  <a:srgbClr val="404040"/>
                </a:solidFill>
                <a:latin typeface="Arial"/>
                <a:cs typeface="Arial"/>
              </a:rPr>
              <a:t>       1</a:t>
            </a:r>
            <a:r>
              <a:rPr lang="zh-CN" altLang="en-US" spc="40" dirty="0">
                <a:solidFill>
                  <a:srgbClr val="404040"/>
                </a:solidFill>
                <a:latin typeface="Arial"/>
                <a:cs typeface="Arial"/>
              </a:rPr>
              <a:t>、</a:t>
            </a:r>
            <a:r>
              <a:rPr lang="zh-CN" altLang="en-US" spc="25" dirty="0">
                <a:solidFill>
                  <a:srgbClr val="404040"/>
                </a:solidFill>
                <a:latin typeface="微软雅黑"/>
                <a:cs typeface="微软雅黑"/>
              </a:rPr>
              <a:t>操作步骤</a:t>
            </a:r>
          </a:p>
          <a:p>
            <a:pPr marL="0" indent="0">
              <a:lnSpc>
                <a:spcPct val="150000"/>
              </a:lnSpc>
              <a:spcBef>
                <a:spcPts val="95"/>
              </a:spcBef>
              <a:buNone/>
            </a:pPr>
            <a:endParaRPr lang="zh-CN" altLang="en-US" spc="40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95"/>
              </a:spcBef>
              <a:buNone/>
            </a:pPr>
            <a:endParaRPr lang="zh-CN" altLang="en-US" b="1" dirty="0">
              <a:latin typeface="+mn-ea"/>
              <a:ea typeface="+mn-ea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1859D01-B4CF-462F-BBB6-35512F8F1149}"/>
              </a:ext>
            </a:extLst>
          </p:cNvPr>
          <p:cNvSpPr txBox="1">
            <a:spLocks/>
          </p:cNvSpPr>
          <p:nvPr/>
        </p:nvSpPr>
        <p:spPr>
          <a:xfrm>
            <a:off x="1638096" y="2240097"/>
            <a:ext cx="10186669" cy="8713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marL="0">
              <a:defRPr sz="2000" b="0" i="0">
                <a:solidFill>
                  <a:srgbClr val="404040"/>
                </a:solidFill>
                <a:latin typeface="微软雅黑"/>
                <a:ea typeface="+mn-ea"/>
                <a:cs typeface="微软雅黑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5"/>
              </a:spcBef>
            </a:pPr>
            <a:endParaRPr lang="zh-CN" altLang="en-US"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zh-CN" altLang="en-US" b="1" spc="25" dirty="0">
                <a:solidFill>
                  <a:srgbClr val="6FAC46"/>
                </a:solidFill>
              </a:rPr>
              <a:t>第二步，精液容器与输</a:t>
            </a:r>
            <a:r>
              <a:rPr lang="zh-CN" altLang="en-US" b="1" spc="-50" dirty="0">
                <a:solidFill>
                  <a:srgbClr val="6FAC46"/>
                </a:solidFill>
              </a:rPr>
              <a:t>精</a:t>
            </a:r>
            <a:r>
              <a:rPr lang="zh-CN" altLang="en-US" b="1" spc="25" dirty="0">
                <a:solidFill>
                  <a:srgbClr val="6FAC46"/>
                </a:solidFill>
              </a:rPr>
              <a:t>导管</a:t>
            </a:r>
            <a:r>
              <a:rPr lang="zh-CN" altLang="en-US" b="1" spc="-50" dirty="0">
                <a:solidFill>
                  <a:srgbClr val="6FAC46"/>
                </a:solidFill>
              </a:rPr>
              <a:t>连</a:t>
            </a:r>
            <a:r>
              <a:rPr lang="zh-CN" altLang="en-US" b="1" spc="25" dirty="0">
                <a:solidFill>
                  <a:srgbClr val="6FAC46"/>
                </a:solidFill>
              </a:rPr>
              <a:t>接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9B0904F-FC23-483C-9C9A-DAE46CE33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521" y="3407348"/>
            <a:ext cx="4109060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7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15</TotalTime>
  <Words>865</Words>
  <Application>Microsoft Office PowerPoint</Application>
  <PresentationFormat>宽屏</PresentationFormat>
  <Paragraphs>111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等线</vt:lpstr>
      <vt:lpstr>等线 Light</vt:lpstr>
      <vt:lpstr>宋体</vt:lpstr>
      <vt:lpstr>微软雅黑</vt:lpstr>
      <vt:lpstr>Arial</vt:lpstr>
      <vt:lpstr>Times New Roman</vt:lpstr>
      <vt:lpstr>Wingdings</vt:lpstr>
      <vt:lpstr>Office 主题​​</vt:lpstr>
      <vt:lpstr>任务2 人工授精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李 玉丹</cp:lastModifiedBy>
  <cp:revision>110</cp:revision>
  <dcterms:created xsi:type="dcterms:W3CDTF">2019-09-17T02:06:00Z</dcterms:created>
  <dcterms:modified xsi:type="dcterms:W3CDTF">2021-02-03T03:59:43Z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