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66" r:id="rId2"/>
    <p:sldId id="473" r:id="rId3"/>
    <p:sldId id="474" r:id="rId4"/>
    <p:sldId id="360" r:id="rId5"/>
    <p:sldId id="361" r:id="rId6"/>
    <p:sldId id="281" r:id="rId7"/>
    <p:sldId id="261" r:id="rId8"/>
    <p:sldId id="270" r:id="rId9"/>
    <p:sldId id="601" r:id="rId10"/>
    <p:sldId id="33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7AE69B1E-4FDE-46DD-A7B7-721F22B0BB04}">
          <p14:sldIdLst>
            <p14:sldId id="266"/>
            <p14:sldId id="473"/>
            <p14:sldId id="474"/>
            <p14:sldId id="360"/>
            <p14:sldId id="361"/>
            <p14:sldId id="281"/>
            <p14:sldId id="261"/>
            <p14:sldId id="270"/>
            <p14:sldId id="601"/>
            <p14:sldId id="33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0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48" y="412"/>
      </p:cViewPr>
      <p:guideLst>
        <p:guide orient="horz" pos="2160"/>
        <p:guide pos="380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#1">
  <dgm:title val=""/>
  <dgm:desc val=""/>
  <dgm:catLst>
    <dgm:cat type="mainScheme" pri="10300"/>
  </dgm:catLst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8321CC-7EAB-4845-89C0-2012840CD501}" type="doc">
      <dgm:prSet loTypeId="urn:microsoft.com/office/officeart/2005/8/layout/default#2" loCatId="list" qsTypeId="urn:microsoft.com/office/officeart/2005/8/quickstyle/simple5#1" qsCatId="simple" csTypeId="urn:microsoft.com/office/officeart/2005/8/colors/accent0_3#1" csCatId="accent1" phldr="1"/>
      <dgm:spPr/>
      <dgm:t>
        <a:bodyPr/>
        <a:lstStyle/>
        <a:p>
          <a:endParaRPr lang="zh-CN" altLang="en-US"/>
        </a:p>
      </dgm:t>
    </dgm:pt>
    <dgm:pt modelId="{68417121-7EC6-489C-9CAD-7B71F44D8433}">
      <dgm:prSet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 dirty="0"/>
            <a:t>松果腺激素（生殖系统）</a:t>
          </a:r>
          <a:endParaRPr sz="6500"/>
        </a:p>
      </dgm:t>
    </dgm:pt>
    <dgm:pt modelId="{1AF0C93B-0F56-4CBF-84BE-CA4EF5B4978D}" type="parTrans" cxnId="{3A2C6E17-9661-446C-8122-3E2041C14CB8}">
      <dgm:prSet/>
      <dgm:spPr/>
      <dgm:t>
        <a:bodyPr/>
        <a:lstStyle/>
        <a:p>
          <a:endParaRPr lang="zh-CN" altLang="en-US" sz="2000"/>
        </a:p>
      </dgm:t>
    </dgm:pt>
    <dgm:pt modelId="{0008A884-C9E1-4D57-A5B8-E60226D6B89C}" type="sibTrans" cxnId="{3A2C6E17-9661-446C-8122-3E2041C14CB8}">
      <dgm:prSet/>
      <dgm:spPr/>
      <dgm:t>
        <a:bodyPr/>
        <a:lstStyle/>
        <a:p>
          <a:endParaRPr lang="zh-CN" altLang="en-US" sz="2000"/>
        </a:p>
      </dgm:t>
    </dgm:pt>
    <dgm:pt modelId="{DB2C5F05-DE2C-4216-BA8A-788598AE7734}">
      <dgm:prSet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丘脑下部激素（脑垂体）</a:t>
          </a:r>
          <a:endParaRPr sz="6500"/>
        </a:p>
      </dgm:t>
    </dgm:pt>
    <dgm:pt modelId="{1AFEE92B-4DE2-46C8-B999-836F63D961B9}" type="parTrans" cxnId="{95DC03BC-7051-4884-B24A-A68FD7533453}">
      <dgm:prSet/>
      <dgm:spPr/>
      <dgm:t>
        <a:bodyPr/>
        <a:lstStyle/>
        <a:p>
          <a:endParaRPr lang="zh-CN" altLang="en-US" sz="2000"/>
        </a:p>
      </dgm:t>
    </dgm:pt>
    <dgm:pt modelId="{FE49505F-12FB-4720-8828-4D7CB707DFEB}" type="sibTrans" cxnId="{95DC03BC-7051-4884-B24A-A68FD7533453}">
      <dgm:prSet/>
      <dgm:spPr/>
      <dgm:t>
        <a:bodyPr/>
        <a:lstStyle/>
        <a:p>
          <a:endParaRPr lang="zh-CN" altLang="en-US" sz="2000"/>
        </a:p>
      </dgm:t>
    </dgm:pt>
    <dgm:pt modelId="{2CA4B39D-A60F-4631-8AA1-FD0B7A8E6F41}">
      <dgm:prSet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垂体前叶和胎盘促性腺激素（性腺）</a:t>
          </a:r>
          <a:endParaRPr sz="6500"/>
        </a:p>
      </dgm:t>
    </dgm:pt>
    <dgm:pt modelId="{BF8CC11E-2C3A-4E18-9873-25B14B42986B}" type="parTrans" cxnId="{4D94BA08-DBED-4F6B-89FF-E58A77E4C7FC}">
      <dgm:prSet/>
      <dgm:spPr/>
      <dgm:t>
        <a:bodyPr/>
        <a:lstStyle/>
        <a:p>
          <a:endParaRPr lang="zh-CN" altLang="en-US" sz="2000"/>
        </a:p>
      </dgm:t>
    </dgm:pt>
    <dgm:pt modelId="{4BC9EE25-CEBB-45CC-A69B-D8D1FABBD194}" type="sibTrans" cxnId="{4D94BA08-DBED-4F6B-89FF-E58A77E4C7FC}">
      <dgm:prSet/>
      <dgm:spPr/>
      <dgm:t>
        <a:bodyPr/>
        <a:lstStyle/>
        <a:p>
          <a:endParaRPr lang="zh-CN" altLang="en-US" sz="2000"/>
        </a:p>
      </dgm:t>
    </dgm:pt>
    <dgm:pt modelId="{E1FF9E16-8AE4-4FC2-845F-9491E30921D1}">
      <dgm:prSet custT="1"/>
      <dgm:spPr/>
      <dgm:t>
        <a:bodyPr/>
        <a:lstStyle/>
        <a:p>
          <a:r>
            <a:rPr lang="zh-CN" altLang="en-US" sz="2000"/>
            <a:t>垂体后叶素</a:t>
          </a:r>
        </a:p>
      </dgm:t>
    </dgm:pt>
    <dgm:pt modelId="{9D524A9F-657A-4F3D-A5AD-4CAC39A80629}" type="parTrans" cxnId="{976316C3-22D9-4B54-9A8F-3AF3AFB120F1}">
      <dgm:prSet/>
      <dgm:spPr/>
      <dgm:t>
        <a:bodyPr/>
        <a:lstStyle/>
        <a:p>
          <a:endParaRPr lang="zh-CN" altLang="en-US" sz="2000"/>
        </a:p>
      </dgm:t>
    </dgm:pt>
    <dgm:pt modelId="{AAEA1357-C5C9-4867-BBAC-D4E9A3C01425}" type="sibTrans" cxnId="{976316C3-22D9-4B54-9A8F-3AF3AFB120F1}">
      <dgm:prSet/>
      <dgm:spPr/>
      <dgm:t>
        <a:bodyPr/>
        <a:lstStyle/>
        <a:p>
          <a:endParaRPr lang="zh-CN" altLang="en-US" sz="2000"/>
        </a:p>
      </dgm:t>
    </dgm:pt>
    <dgm:pt modelId="{09136801-FB0E-4A0F-805D-D165BA3AA354}">
      <dgm:prSet custT="1"/>
      <dgm:spPr/>
      <dgm:t>
        <a:bodyPr/>
        <a:lstStyle/>
        <a:p>
          <a:r>
            <a:rPr lang="zh-CN" altLang="en-US" sz="2000"/>
            <a:t>性腺激素</a:t>
          </a:r>
        </a:p>
      </dgm:t>
    </dgm:pt>
    <dgm:pt modelId="{42D67FF4-7C50-4055-AA2A-9ECFB54EC173}" type="parTrans" cxnId="{7FC60729-B635-4910-955C-29775AE4F7DE}">
      <dgm:prSet/>
      <dgm:spPr/>
      <dgm:t>
        <a:bodyPr/>
        <a:lstStyle/>
        <a:p>
          <a:endParaRPr lang="zh-CN" altLang="en-US" sz="2000"/>
        </a:p>
      </dgm:t>
    </dgm:pt>
    <dgm:pt modelId="{CB4CBB30-DB7C-4CED-BD7A-534FF1BAA3EE}" type="sibTrans" cxnId="{7FC60729-B635-4910-955C-29775AE4F7DE}">
      <dgm:prSet/>
      <dgm:spPr/>
      <dgm:t>
        <a:bodyPr/>
        <a:lstStyle/>
        <a:p>
          <a:endParaRPr lang="zh-CN" altLang="en-US" sz="2000"/>
        </a:p>
      </dgm:t>
    </dgm:pt>
    <dgm:pt modelId="{11F877B0-0500-4ACB-86F8-A539423BD963}">
      <dgm:prSet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局部激素，如前列腺素</a:t>
          </a:r>
        </a:p>
      </dgm:t>
    </dgm:pt>
    <dgm:pt modelId="{C421FDE0-1A93-4F21-86A9-B164D9F015BB}" type="parTrans" cxnId="{C0990CC1-2C2D-40D1-8349-26A52CD4D181}">
      <dgm:prSet/>
      <dgm:spPr/>
      <dgm:t>
        <a:bodyPr/>
        <a:lstStyle/>
        <a:p>
          <a:endParaRPr lang="zh-CN" altLang="en-US" sz="2000"/>
        </a:p>
      </dgm:t>
    </dgm:pt>
    <dgm:pt modelId="{3CEC0C61-5D18-4E02-914F-CC211670D10A}" type="sibTrans" cxnId="{C0990CC1-2C2D-40D1-8349-26A52CD4D181}">
      <dgm:prSet/>
      <dgm:spPr/>
      <dgm:t>
        <a:bodyPr/>
        <a:lstStyle/>
        <a:p>
          <a:endParaRPr lang="zh-CN" altLang="en-US" sz="2000"/>
        </a:p>
      </dgm:t>
    </dgm:pt>
    <dgm:pt modelId="{17258F5D-FECD-469B-8DAC-2E60FEC91E2D}">
      <dgm:prSet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000"/>
            <a:t>外激素（不同个体间） </a:t>
          </a:r>
          <a:endParaRPr sz="6500"/>
        </a:p>
      </dgm:t>
    </dgm:pt>
    <dgm:pt modelId="{A9B5622F-0A64-4835-A35C-606C4E8C2B46}" type="parTrans" cxnId="{37DE3EE8-0688-460B-AA86-AC2ED7A9A190}">
      <dgm:prSet/>
      <dgm:spPr/>
      <dgm:t>
        <a:bodyPr/>
        <a:lstStyle/>
        <a:p>
          <a:endParaRPr lang="zh-CN" altLang="en-US" sz="2000"/>
        </a:p>
      </dgm:t>
    </dgm:pt>
    <dgm:pt modelId="{72AD0749-8B81-4531-BE47-E6EA9F4B8148}" type="sibTrans" cxnId="{37DE3EE8-0688-460B-AA86-AC2ED7A9A190}">
      <dgm:prSet/>
      <dgm:spPr/>
      <dgm:t>
        <a:bodyPr/>
        <a:lstStyle/>
        <a:p>
          <a:endParaRPr lang="zh-CN" altLang="en-US" sz="2000"/>
        </a:p>
      </dgm:t>
    </dgm:pt>
    <dgm:pt modelId="{0ACCE38F-918F-4B16-B895-F114E804B62E}" type="pres">
      <dgm:prSet presAssocID="{3E8321CC-7EAB-4845-89C0-2012840CD501}" presName="diagram" presStyleCnt="0">
        <dgm:presLayoutVars>
          <dgm:dir/>
          <dgm:resizeHandles val="exact"/>
        </dgm:presLayoutVars>
      </dgm:prSet>
      <dgm:spPr/>
    </dgm:pt>
    <dgm:pt modelId="{AFD9886D-E117-49A1-9085-5F6687694FC6}" type="pres">
      <dgm:prSet presAssocID="{68417121-7EC6-489C-9CAD-7B71F44D8433}" presName="node" presStyleLbl="node1" presStyleIdx="0" presStyleCnt="7">
        <dgm:presLayoutVars>
          <dgm:bulletEnabled val="1"/>
        </dgm:presLayoutVars>
      </dgm:prSet>
      <dgm:spPr/>
    </dgm:pt>
    <dgm:pt modelId="{89A1E4A0-152B-4512-9B7E-94846158A419}" type="pres">
      <dgm:prSet presAssocID="{0008A884-C9E1-4D57-A5B8-E60226D6B89C}" presName="sibTrans" presStyleCnt="0"/>
      <dgm:spPr/>
    </dgm:pt>
    <dgm:pt modelId="{995F5EE7-821A-43CF-BC09-C844010A16E2}" type="pres">
      <dgm:prSet presAssocID="{DB2C5F05-DE2C-4216-BA8A-788598AE7734}" presName="node" presStyleLbl="node1" presStyleIdx="1" presStyleCnt="7">
        <dgm:presLayoutVars>
          <dgm:bulletEnabled val="1"/>
        </dgm:presLayoutVars>
      </dgm:prSet>
      <dgm:spPr/>
    </dgm:pt>
    <dgm:pt modelId="{7EBF53E4-3606-478B-8BB1-0862E73A1D36}" type="pres">
      <dgm:prSet presAssocID="{FE49505F-12FB-4720-8828-4D7CB707DFEB}" presName="sibTrans" presStyleCnt="0"/>
      <dgm:spPr/>
    </dgm:pt>
    <dgm:pt modelId="{886B7920-0A1D-436B-BEAB-4B2C3874043F}" type="pres">
      <dgm:prSet presAssocID="{2CA4B39D-A60F-4631-8AA1-FD0B7A8E6F41}" presName="node" presStyleLbl="node1" presStyleIdx="2" presStyleCnt="7">
        <dgm:presLayoutVars>
          <dgm:bulletEnabled val="1"/>
        </dgm:presLayoutVars>
      </dgm:prSet>
      <dgm:spPr/>
    </dgm:pt>
    <dgm:pt modelId="{8E62D210-F393-4532-8C97-6CA805B70FFB}" type="pres">
      <dgm:prSet presAssocID="{4BC9EE25-CEBB-45CC-A69B-D8D1FABBD194}" presName="sibTrans" presStyleCnt="0"/>
      <dgm:spPr/>
    </dgm:pt>
    <dgm:pt modelId="{1787951B-A592-4473-8C08-06E4CE87B4D9}" type="pres">
      <dgm:prSet presAssocID="{E1FF9E16-8AE4-4FC2-845F-9491E30921D1}" presName="node" presStyleLbl="node1" presStyleIdx="3" presStyleCnt="7">
        <dgm:presLayoutVars>
          <dgm:bulletEnabled val="1"/>
        </dgm:presLayoutVars>
      </dgm:prSet>
      <dgm:spPr/>
    </dgm:pt>
    <dgm:pt modelId="{23F2AC6E-761D-47F3-8C4F-665AF0C22FB7}" type="pres">
      <dgm:prSet presAssocID="{AAEA1357-C5C9-4867-BBAC-D4E9A3C01425}" presName="sibTrans" presStyleCnt="0"/>
      <dgm:spPr/>
    </dgm:pt>
    <dgm:pt modelId="{C58D340F-C187-4B15-AE63-5B07F6F0A531}" type="pres">
      <dgm:prSet presAssocID="{09136801-FB0E-4A0F-805D-D165BA3AA354}" presName="node" presStyleLbl="node1" presStyleIdx="4" presStyleCnt="7">
        <dgm:presLayoutVars>
          <dgm:bulletEnabled val="1"/>
        </dgm:presLayoutVars>
      </dgm:prSet>
      <dgm:spPr/>
    </dgm:pt>
    <dgm:pt modelId="{388A2DAA-16B9-42B9-91EC-5DABD53FF73C}" type="pres">
      <dgm:prSet presAssocID="{CB4CBB30-DB7C-4CED-BD7A-534FF1BAA3EE}" presName="sibTrans" presStyleCnt="0"/>
      <dgm:spPr/>
    </dgm:pt>
    <dgm:pt modelId="{7FA8FD2F-6216-4BC5-AB7B-F61FAF3FD4F4}" type="pres">
      <dgm:prSet presAssocID="{11F877B0-0500-4ACB-86F8-A539423BD963}" presName="node" presStyleLbl="node1" presStyleIdx="5" presStyleCnt="7">
        <dgm:presLayoutVars>
          <dgm:bulletEnabled val="1"/>
        </dgm:presLayoutVars>
      </dgm:prSet>
      <dgm:spPr/>
    </dgm:pt>
    <dgm:pt modelId="{D3030E39-1549-4DC9-A2F6-9B4A2AFC439B}" type="pres">
      <dgm:prSet presAssocID="{3CEC0C61-5D18-4E02-914F-CC211670D10A}" presName="sibTrans" presStyleCnt="0"/>
      <dgm:spPr/>
    </dgm:pt>
    <dgm:pt modelId="{A1AB68D4-0632-4BE0-8D68-FDE80EA01296}" type="pres">
      <dgm:prSet presAssocID="{17258F5D-FECD-469B-8DAC-2E60FEC91E2D}" presName="node" presStyleLbl="node1" presStyleIdx="6" presStyleCnt="7">
        <dgm:presLayoutVars>
          <dgm:bulletEnabled val="1"/>
        </dgm:presLayoutVars>
      </dgm:prSet>
      <dgm:spPr/>
    </dgm:pt>
  </dgm:ptLst>
  <dgm:cxnLst>
    <dgm:cxn modelId="{4D94BA08-DBED-4F6B-89FF-E58A77E4C7FC}" srcId="{3E8321CC-7EAB-4845-89C0-2012840CD501}" destId="{2CA4B39D-A60F-4631-8AA1-FD0B7A8E6F41}" srcOrd="2" destOrd="0" parTransId="{BF8CC11E-2C3A-4E18-9873-25B14B42986B}" sibTransId="{4BC9EE25-CEBB-45CC-A69B-D8D1FABBD194}"/>
    <dgm:cxn modelId="{3A2C6E17-9661-446C-8122-3E2041C14CB8}" srcId="{3E8321CC-7EAB-4845-89C0-2012840CD501}" destId="{68417121-7EC6-489C-9CAD-7B71F44D8433}" srcOrd="0" destOrd="0" parTransId="{1AF0C93B-0F56-4CBF-84BE-CA4EF5B4978D}" sibTransId="{0008A884-C9E1-4D57-A5B8-E60226D6B89C}"/>
    <dgm:cxn modelId="{7FC60729-B635-4910-955C-29775AE4F7DE}" srcId="{3E8321CC-7EAB-4845-89C0-2012840CD501}" destId="{09136801-FB0E-4A0F-805D-D165BA3AA354}" srcOrd="4" destOrd="0" parTransId="{42D67FF4-7C50-4055-AA2A-9ECFB54EC173}" sibTransId="{CB4CBB30-DB7C-4CED-BD7A-534FF1BAA3EE}"/>
    <dgm:cxn modelId="{EE37D849-C83B-46C7-B7EA-5F0235131A50}" type="presOf" srcId="{17258F5D-FECD-469B-8DAC-2E60FEC91E2D}" destId="{A1AB68D4-0632-4BE0-8D68-FDE80EA01296}" srcOrd="0" destOrd="0" presId="urn:microsoft.com/office/officeart/2005/8/layout/default#2"/>
    <dgm:cxn modelId="{99574E56-FCBA-4202-B1FD-55146AD36110}" type="presOf" srcId="{11F877B0-0500-4ACB-86F8-A539423BD963}" destId="{7FA8FD2F-6216-4BC5-AB7B-F61FAF3FD4F4}" srcOrd="0" destOrd="0" presId="urn:microsoft.com/office/officeart/2005/8/layout/default#2"/>
    <dgm:cxn modelId="{2E769CA7-01D9-457B-9F12-B6A7337C49FE}" type="presOf" srcId="{09136801-FB0E-4A0F-805D-D165BA3AA354}" destId="{C58D340F-C187-4B15-AE63-5B07F6F0A531}" srcOrd="0" destOrd="0" presId="urn:microsoft.com/office/officeart/2005/8/layout/default#2"/>
    <dgm:cxn modelId="{B1555AAE-F61E-4C5F-BEC1-0D56266217CC}" type="presOf" srcId="{3E8321CC-7EAB-4845-89C0-2012840CD501}" destId="{0ACCE38F-918F-4B16-B895-F114E804B62E}" srcOrd="0" destOrd="0" presId="urn:microsoft.com/office/officeart/2005/8/layout/default#2"/>
    <dgm:cxn modelId="{95DC03BC-7051-4884-B24A-A68FD7533453}" srcId="{3E8321CC-7EAB-4845-89C0-2012840CD501}" destId="{DB2C5F05-DE2C-4216-BA8A-788598AE7734}" srcOrd="1" destOrd="0" parTransId="{1AFEE92B-4DE2-46C8-B999-836F63D961B9}" sibTransId="{FE49505F-12FB-4720-8828-4D7CB707DFEB}"/>
    <dgm:cxn modelId="{C0990CC1-2C2D-40D1-8349-26A52CD4D181}" srcId="{3E8321CC-7EAB-4845-89C0-2012840CD501}" destId="{11F877B0-0500-4ACB-86F8-A539423BD963}" srcOrd="5" destOrd="0" parTransId="{C421FDE0-1A93-4F21-86A9-B164D9F015BB}" sibTransId="{3CEC0C61-5D18-4E02-914F-CC211670D10A}"/>
    <dgm:cxn modelId="{976316C3-22D9-4B54-9A8F-3AF3AFB120F1}" srcId="{3E8321CC-7EAB-4845-89C0-2012840CD501}" destId="{E1FF9E16-8AE4-4FC2-845F-9491E30921D1}" srcOrd="3" destOrd="0" parTransId="{9D524A9F-657A-4F3D-A5AD-4CAC39A80629}" sibTransId="{AAEA1357-C5C9-4867-BBAC-D4E9A3C01425}"/>
    <dgm:cxn modelId="{38ECCFC8-07D8-4E52-B996-BF98DA79DF67}" type="presOf" srcId="{68417121-7EC6-489C-9CAD-7B71F44D8433}" destId="{AFD9886D-E117-49A1-9085-5F6687694FC6}" srcOrd="0" destOrd="0" presId="urn:microsoft.com/office/officeart/2005/8/layout/default#2"/>
    <dgm:cxn modelId="{D09C4CD2-DA26-4663-887A-1802A58F04E5}" type="presOf" srcId="{E1FF9E16-8AE4-4FC2-845F-9491E30921D1}" destId="{1787951B-A592-4473-8C08-06E4CE87B4D9}" srcOrd="0" destOrd="0" presId="urn:microsoft.com/office/officeart/2005/8/layout/default#2"/>
    <dgm:cxn modelId="{F309BCDD-CC79-4974-9CBD-CA9637709A05}" type="presOf" srcId="{2CA4B39D-A60F-4631-8AA1-FD0B7A8E6F41}" destId="{886B7920-0A1D-436B-BEAB-4B2C3874043F}" srcOrd="0" destOrd="0" presId="urn:microsoft.com/office/officeart/2005/8/layout/default#2"/>
    <dgm:cxn modelId="{37DE3EE8-0688-460B-AA86-AC2ED7A9A190}" srcId="{3E8321CC-7EAB-4845-89C0-2012840CD501}" destId="{17258F5D-FECD-469B-8DAC-2E60FEC91E2D}" srcOrd="6" destOrd="0" parTransId="{A9B5622F-0A64-4835-A35C-606C4E8C2B46}" sibTransId="{72AD0749-8B81-4531-BE47-E6EA9F4B8148}"/>
    <dgm:cxn modelId="{B3284EEB-409F-4504-BBC8-96EB8188BD13}" type="presOf" srcId="{DB2C5F05-DE2C-4216-BA8A-788598AE7734}" destId="{995F5EE7-821A-43CF-BC09-C844010A16E2}" srcOrd="0" destOrd="0" presId="urn:microsoft.com/office/officeart/2005/8/layout/default#2"/>
    <dgm:cxn modelId="{F629D6E7-1CCF-4835-BE0B-406CFC207208}" type="presParOf" srcId="{0ACCE38F-918F-4B16-B895-F114E804B62E}" destId="{AFD9886D-E117-49A1-9085-5F6687694FC6}" srcOrd="0" destOrd="0" presId="urn:microsoft.com/office/officeart/2005/8/layout/default#2"/>
    <dgm:cxn modelId="{40141ED0-7B24-4B02-87DE-11389FD8C0D9}" type="presParOf" srcId="{0ACCE38F-918F-4B16-B895-F114E804B62E}" destId="{89A1E4A0-152B-4512-9B7E-94846158A419}" srcOrd="1" destOrd="0" presId="urn:microsoft.com/office/officeart/2005/8/layout/default#2"/>
    <dgm:cxn modelId="{88EDDA17-E662-442F-90E0-F5349213DDB3}" type="presParOf" srcId="{0ACCE38F-918F-4B16-B895-F114E804B62E}" destId="{995F5EE7-821A-43CF-BC09-C844010A16E2}" srcOrd="2" destOrd="0" presId="urn:microsoft.com/office/officeart/2005/8/layout/default#2"/>
    <dgm:cxn modelId="{EBFBC134-372E-422A-86A7-29613F4C8BEF}" type="presParOf" srcId="{0ACCE38F-918F-4B16-B895-F114E804B62E}" destId="{7EBF53E4-3606-478B-8BB1-0862E73A1D36}" srcOrd="3" destOrd="0" presId="urn:microsoft.com/office/officeart/2005/8/layout/default#2"/>
    <dgm:cxn modelId="{97852187-FCF8-4EC8-9C6F-8B81CE1C8F93}" type="presParOf" srcId="{0ACCE38F-918F-4B16-B895-F114E804B62E}" destId="{886B7920-0A1D-436B-BEAB-4B2C3874043F}" srcOrd="4" destOrd="0" presId="urn:microsoft.com/office/officeart/2005/8/layout/default#2"/>
    <dgm:cxn modelId="{55426A14-7146-45E3-8232-04FB099E236E}" type="presParOf" srcId="{0ACCE38F-918F-4B16-B895-F114E804B62E}" destId="{8E62D210-F393-4532-8C97-6CA805B70FFB}" srcOrd="5" destOrd="0" presId="urn:microsoft.com/office/officeart/2005/8/layout/default#2"/>
    <dgm:cxn modelId="{47A47CFB-5C1B-4343-926E-5DB07E138EE2}" type="presParOf" srcId="{0ACCE38F-918F-4B16-B895-F114E804B62E}" destId="{1787951B-A592-4473-8C08-06E4CE87B4D9}" srcOrd="6" destOrd="0" presId="urn:microsoft.com/office/officeart/2005/8/layout/default#2"/>
    <dgm:cxn modelId="{85A80240-900A-40CE-AECB-C95BE2193C09}" type="presParOf" srcId="{0ACCE38F-918F-4B16-B895-F114E804B62E}" destId="{23F2AC6E-761D-47F3-8C4F-665AF0C22FB7}" srcOrd="7" destOrd="0" presId="urn:microsoft.com/office/officeart/2005/8/layout/default#2"/>
    <dgm:cxn modelId="{0A0A6298-79F7-4CA2-91F9-2D364DDC3A7A}" type="presParOf" srcId="{0ACCE38F-918F-4B16-B895-F114E804B62E}" destId="{C58D340F-C187-4B15-AE63-5B07F6F0A531}" srcOrd="8" destOrd="0" presId="urn:microsoft.com/office/officeart/2005/8/layout/default#2"/>
    <dgm:cxn modelId="{85774766-D280-49CA-8763-132852253FB6}" type="presParOf" srcId="{0ACCE38F-918F-4B16-B895-F114E804B62E}" destId="{388A2DAA-16B9-42B9-91EC-5DABD53FF73C}" srcOrd="9" destOrd="0" presId="urn:microsoft.com/office/officeart/2005/8/layout/default#2"/>
    <dgm:cxn modelId="{574FAD2D-D103-48CB-9794-F70C35727426}" type="presParOf" srcId="{0ACCE38F-918F-4B16-B895-F114E804B62E}" destId="{7FA8FD2F-6216-4BC5-AB7B-F61FAF3FD4F4}" srcOrd="10" destOrd="0" presId="urn:microsoft.com/office/officeart/2005/8/layout/default#2"/>
    <dgm:cxn modelId="{7E25C805-E38E-4095-9F2D-E8220379DC21}" type="presParOf" srcId="{0ACCE38F-918F-4B16-B895-F114E804B62E}" destId="{D3030E39-1549-4DC9-A2F6-9B4A2AFC439B}" srcOrd="11" destOrd="0" presId="urn:microsoft.com/office/officeart/2005/8/layout/default#2"/>
    <dgm:cxn modelId="{76DF97D9-76E4-4B95-B401-2F397C3A97E3}" type="presParOf" srcId="{0ACCE38F-918F-4B16-B895-F114E804B62E}" destId="{A1AB68D4-0632-4BE0-8D68-FDE80EA01296}" srcOrd="12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D9886D-E117-49A1-9085-5F6687694FC6}">
      <dsp:nvSpPr>
        <dsp:cNvPr id="0" name=""/>
        <dsp:cNvSpPr/>
      </dsp:nvSpPr>
      <dsp:spPr>
        <a:xfrm>
          <a:off x="942290" y="182"/>
          <a:ext cx="1796613" cy="107796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 dirty="0"/>
            <a:t>松果腺激素（生殖系统）</a:t>
          </a:r>
          <a:endParaRPr sz="6500" kern="1200"/>
        </a:p>
      </dsp:txBody>
      <dsp:txXfrm>
        <a:off x="942290" y="182"/>
        <a:ext cx="1796613" cy="1077967"/>
      </dsp:txXfrm>
    </dsp:sp>
    <dsp:sp modelId="{995F5EE7-821A-43CF-BC09-C844010A16E2}">
      <dsp:nvSpPr>
        <dsp:cNvPr id="0" name=""/>
        <dsp:cNvSpPr/>
      </dsp:nvSpPr>
      <dsp:spPr>
        <a:xfrm>
          <a:off x="2918564" y="182"/>
          <a:ext cx="1796613" cy="107796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丘脑下部激素（脑垂体）</a:t>
          </a:r>
          <a:endParaRPr sz="6500" kern="1200"/>
        </a:p>
      </dsp:txBody>
      <dsp:txXfrm>
        <a:off x="2918564" y="182"/>
        <a:ext cx="1796613" cy="1077967"/>
      </dsp:txXfrm>
    </dsp:sp>
    <dsp:sp modelId="{886B7920-0A1D-436B-BEAB-4B2C3874043F}">
      <dsp:nvSpPr>
        <dsp:cNvPr id="0" name=""/>
        <dsp:cNvSpPr/>
      </dsp:nvSpPr>
      <dsp:spPr>
        <a:xfrm>
          <a:off x="4894838" y="182"/>
          <a:ext cx="1796613" cy="107796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垂体前叶和胎盘促性腺激素（性腺）</a:t>
          </a:r>
          <a:endParaRPr sz="6500" kern="1200"/>
        </a:p>
      </dsp:txBody>
      <dsp:txXfrm>
        <a:off x="4894838" y="182"/>
        <a:ext cx="1796613" cy="1077967"/>
      </dsp:txXfrm>
    </dsp:sp>
    <dsp:sp modelId="{1787951B-A592-4473-8C08-06E4CE87B4D9}">
      <dsp:nvSpPr>
        <dsp:cNvPr id="0" name=""/>
        <dsp:cNvSpPr/>
      </dsp:nvSpPr>
      <dsp:spPr>
        <a:xfrm>
          <a:off x="942290" y="1257811"/>
          <a:ext cx="1796613" cy="107796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垂体后叶素</a:t>
          </a:r>
        </a:p>
      </dsp:txBody>
      <dsp:txXfrm>
        <a:off x="942290" y="1257811"/>
        <a:ext cx="1796613" cy="1077967"/>
      </dsp:txXfrm>
    </dsp:sp>
    <dsp:sp modelId="{C58D340F-C187-4B15-AE63-5B07F6F0A531}">
      <dsp:nvSpPr>
        <dsp:cNvPr id="0" name=""/>
        <dsp:cNvSpPr/>
      </dsp:nvSpPr>
      <dsp:spPr>
        <a:xfrm>
          <a:off x="2918564" y="1257811"/>
          <a:ext cx="1796613" cy="107796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性腺激素</a:t>
          </a:r>
        </a:p>
      </dsp:txBody>
      <dsp:txXfrm>
        <a:off x="2918564" y="1257811"/>
        <a:ext cx="1796613" cy="1077967"/>
      </dsp:txXfrm>
    </dsp:sp>
    <dsp:sp modelId="{7FA8FD2F-6216-4BC5-AB7B-F61FAF3FD4F4}">
      <dsp:nvSpPr>
        <dsp:cNvPr id="0" name=""/>
        <dsp:cNvSpPr/>
      </dsp:nvSpPr>
      <dsp:spPr>
        <a:xfrm>
          <a:off x="4894838" y="1257811"/>
          <a:ext cx="1796613" cy="107796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局部激素，如前列腺素</a:t>
          </a:r>
        </a:p>
      </dsp:txBody>
      <dsp:txXfrm>
        <a:off x="4894838" y="1257811"/>
        <a:ext cx="1796613" cy="1077967"/>
      </dsp:txXfrm>
    </dsp:sp>
    <dsp:sp modelId="{A1AB68D4-0632-4BE0-8D68-FDE80EA01296}">
      <dsp:nvSpPr>
        <dsp:cNvPr id="0" name=""/>
        <dsp:cNvSpPr/>
      </dsp:nvSpPr>
      <dsp:spPr>
        <a:xfrm>
          <a:off x="2918564" y="2515440"/>
          <a:ext cx="1796613" cy="107796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algn="ctr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000" kern="1200"/>
            <a:t>外激素（不同个体间） </a:t>
          </a:r>
          <a:endParaRPr sz="6500" kern="1200"/>
        </a:p>
      </dsp:txBody>
      <dsp:txXfrm>
        <a:off x="2918564" y="2515440"/>
        <a:ext cx="1796613" cy="10779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>
          <dgm:prSet csTypeId="urn:microsoft.com/office/officeart/2005/8/colors/accent6_5"/>
        </dgm:pt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off" val="ctr"/>
          <dgm:param type="contDir" val="sameDir"/>
          <dgm:param type="grDir" val="tL"/>
          <dgm:param type="flowDir" val="row"/>
        </dgm:alg>
      </dgm:if>
      <dgm:else name="Name2">
        <dgm:alg type="snake">
          <dgm:param type="off" val="ctr"/>
          <dgm:param type="contDir" val="sameDir"/>
          <dgm:param type="grDir" val="tR"/>
          <dgm:param type="flowDir" val="row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727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27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727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9F9AB439-B785-474E-9CA8-48E0E0B19F8A}" type="slidenum">
              <a:rPr lang="en-US" altLang="zh-CN"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>
                <a:solidFill>
                  <a:schemeClr val="bg1">
                    <a:lumMod val="95000"/>
                  </a:schemeClr>
                </a:solidFill>
                <a:ea typeface="微软雅黑" panose="020B0503020204020204" pitchFamily="34" charset="-122"/>
                <a:sym typeface="+mn-ea"/>
              </a:rPr>
              <a:t>激素的种类很多，当前已知的主要激素达到60种以上，其分类方法也各不相同，可以根据化学性质、产生部位或作用进行分类。  </a:t>
            </a:r>
            <a:endParaRPr lang="zh-CN" altLang="en-US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孕酮注射到家畜体内，</a:t>
            </a:r>
            <a:r>
              <a:rPr lang="en-US" altLang="zh-CN" dirty="0"/>
              <a:t>10-20min</a:t>
            </a:r>
            <a:r>
              <a:rPr lang="zh-CN" altLang="en-US" dirty="0"/>
              <a:t>内就有</a:t>
            </a:r>
            <a:r>
              <a:rPr lang="en-US" altLang="zh-CN" dirty="0"/>
              <a:t>90%</a:t>
            </a:r>
            <a:r>
              <a:rPr lang="zh-CN" altLang="en-US" dirty="0"/>
              <a:t>从血夜中消失了，但其作用要在若干小时或若干天才能显示出来。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9AB439-B785-474E-9CA8-48E0E0B19F8A}" type="slidenum">
              <a:rPr lang="en-US" altLang="zh-CN" smtClean="0"/>
              <a:t>8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94AC296-AB04-4668-914B-FB096636D9F1}" type="slidenum">
              <a:rPr lang="en-US" altLang="zh-CN" smtClean="0"/>
              <a:t>‹#›</a:t>
            </a:fld>
            <a:endParaRPr lang="en-US" altLang="zh-CN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3AC074D0-1292-4868-8E53-0111DB95A75A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CD2DB-9059-4B19-8C32-73572C296355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3033A-50C1-4297-9167-71787475D3DD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6"/>
            <a:ext cx="10178322" cy="596022"/>
          </a:xfrm>
        </p:spPr>
        <p:txBody>
          <a:bodyPr>
            <a:normAutofit/>
          </a:bodyPr>
          <a:lstStyle>
            <a:lvl1pPr>
              <a:defRPr sz="36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51678" y="1136904"/>
            <a:ext cx="10178322" cy="5111496"/>
          </a:xfrm>
        </p:spPr>
        <p:txBody>
          <a:bodyPr/>
          <a:lstStyle>
            <a:lvl1pPr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Font typeface="Wingdings" panose="05000000000000000000" charset="0"/>
              <a:buChar char="p"/>
              <a:defRPr sz="24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buFont typeface="Wingdings" panose="05000000000000000000" charset="0"/>
              <a:buChar char="u"/>
              <a:defRPr sz="20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buFont typeface="Wingdings" panose="05000000000000000000" charset="0"/>
              <a:buChar char="n"/>
              <a:defRPr sz="1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buFont typeface="Wingdings" panose="05000000000000000000" charset="0"/>
              <a:buChar char="l"/>
              <a:defRPr sz="16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  单击此处编辑母版文本样式</a:t>
            </a:r>
          </a:p>
          <a:p>
            <a:pPr lvl="1"/>
            <a:r>
              <a:rPr lang="zh-CN" altLang="en-US" dirty="0"/>
              <a:t>  二级</a:t>
            </a:r>
          </a:p>
          <a:p>
            <a:pPr lvl="2"/>
            <a:r>
              <a:rPr lang="zh-CN" altLang="en-US" dirty="0"/>
              <a:t>  三级</a:t>
            </a:r>
          </a:p>
          <a:p>
            <a:pPr lvl="3"/>
            <a:r>
              <a:rPr lang="zh-CN" altLang="en-US" dirty="0"/>
              <a:t> 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685800"/>
            <a:ext cx="10178322" cy="5111496"/>
          </a:xfrm>
        </p:spPr>
        <p:txBody>
          <a:bodyPr/>
          <a:lstStyle>
            <a:lvl1pPr>
              <a:buFont typeface="Wingdings" panose="05000000000000000000" charset="0"/>
              <a:buChar char="p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buFont typeface="Wingdings" panose="05000000000000000000" charset="0"/>
              <a:buChar char="u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buFont typeface="Wingdings" panose="05000000000000000000" charset="0"/>
              <a:buChar char="n"/>
              <a:defRPr sz="1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1371600" indent="0">
              <a:buFont typeface="Wingdings" panose="05000000000000000000" charset="0"/>
              <a:buChar char="l"/>
              <a:defRPr sz="16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914582D-660D-49DD-BE87-958040E26973}" type="slidenum">
              <a:rPr lang="en-US" altLang="zh-CN" smtClean="0"/>
              <a:t>‹#›</a:t>
            </a:fld>
            <a:endParaRPr lang="en-US" altLang="zh-CN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68441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853-F8F9-409F-A589-2F2034B73B4C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D9351-294D-4B02-87AE-499130531305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76476-472B-433F-B487-1EE5D1404809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B757-F1BA-4690-AA2A-B62D4C1B5FB1}" type="slidenum">
              <a:rPr lang="en-US" altLang="zh-CN" smtClean="0"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3150105-9413-48DF-864F-9375A8FC5B3C}" type="slidenum">
              <a:rPr lang="en-US" altLang="zh-CN" smtClean="0"/>
              <a:t>‹#›</a:t>
            </a:fld>
            <a:endParaRPr lang="en-US" altLang="zh-CN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68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1371601"/>
            <a:ext cx="10178322" cy="45079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ED7B3CA-8F06-4B6D-872D-FAF9C2553A85}" type="slidenum">
              <a:rPr lang="en-US" altLang="zh-CN" smtClean="0"/>
              <a:t>‹#›</a:t>
            </a:fld>
            <a:endParaRPr lang="en-US" altLang="zh-CN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spc="200" baseline="0">
          <a:solidFill>
            <a:schemeClr val="tx2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20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6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b="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tags" Target="../tags/tag14.xml"/><Relationship Id="rId7" Type="http://schemas.openxmlformats.org/officeDocument/2006/relationships/notesSlide" Target="../notesSlides/notesSlide1.xml"/><Relationship Id="rId12" Type="http://schemas.microsoft.com/office/2007/relationships/diagramDrawing" Target="../diagrams/drawing1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Layout" Target="../slideLayouts/slideLayout2.xml"/><Relationship Id="rId11" Type="http://schemas.openxmlformats.org/officeDocument/2006/relationships/diagramColors" Target="../diagrams/colors1.xml"/><Relationship Id="rId5" Type="http://schemas.openxmlformats.org/officeDocument/2006/relationships/tags" Target="../tags/tag16.xml"/><Relationship Id="rId10" Type="http://schemas.openxmlformats.org/officeDocument/2006/relationships/diagramQuickStyle" Target="../diagrams/quickStyle1.xml"/><Relationship Id="rId4" Type="http://schemas.openxmlformats.org/officeDocument/2006/relationships/tags" Target="../tags/tag15.xml"/><Relationship Id="rId9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sz="6000" dirty="0"/>
              <a:t>生 殖 激 素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249B3-78C1-4C11-9765-CF53280DE925}" type="slidenum">
              <a:rPr lang="en-US" altLang="zh-CN"/>
              <a:t>1</a:t>
            </a:fld>
            <a:endParaRPr lang="en-US" altLang="zh-C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3672F-D016-4D3A-89C8-D28E2892BEB7}" type="slidenum">
              <a:rPr lang="en-US" altLang="zh-CN"/>
              <a:t>10</a:t>
            </a:fld>
            <a:endParaRPr lang="en-US" altLang="zh-CN"/>
          </a:p>
        </p:txBody>
      </p:sp>
      <p:pic>
        <p:nvPicPr>
          <p:cNvPr id="116738" name="Picture 2" descr="BJ_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985" y="254635"/>
            <a:ext cx="8622030" cy="6466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39" name="WordArt 3" descr="白色大理石"/>
          <p:cNvSpPr>
            <a:spLocks noChangeArrowheads="1" noChangeShapeType="1" noTextEdit="1"/>
          </p:cNvSpPr>
          <p:nvPr/>
        </p:nvSpPr>
        <p:spPr bwMode="auto">
          <a:xfrm>
            <a:off x="6888164" y="549275"/>
            <a:ext cx="2879725" cy="1150938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  <a:contourClr>
                <a:srgbClr val="FFCC99"/>
              </a:contourClr>
            </a:sp3d>
          </a:bodyPr>
          <a:lstStyle/>
          <a:p>
            <a:pPr algn="ctr"/>
            <a:r>
              <a:rPr lang="en-US" altLang="zh-CN" sz="3600" kern="10">
                <a:ln w="9525">
                  <a:rou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宋体" panose="02010600030101010101" pitchFamily="2" charset="-122"/>
              </a:rPr>
              <a:t>Thanks!</a:t>
            </a:r>
            <a:endParaRPr lang="zh-CN" altLang="en-US" sz="3600" kern="10">
              <a:ln w="9525">
                <a:rou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16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20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6000"/>
              <a:t>概述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5175" y="1979295"/>
            <a:ext cx="6158230" cy="3926205"/>
          </a:xfrm>
        </p:spPr>
        <p:txBody>
          <a:bodyPr>
            <a:normAutofit/>
          </a:bodyPr>
          <a:lstStyle/>
          <a:p>
            <a:r>
              <a:rPr lang="zh-CN" altLang="en-US" sz="2400" b="0"/>
              <a:t>动物能成为一个</a:t>
            </a:r>
            <a:r>
              <a:rPr lang="zh-CN" altLang="en-US" sz="2400" b="1"/>
              <a:t>统一协调的整体</a:t>
            </a:r>
            <a:r>
              <a:rPr lang="zh-CN" altLang="en-US" sz="2400" b="0"/>
              <a:t>，完成极为复杂的繁殖过程，是因为机体有着极其精确完备的</a:t>
            </a:r>
            <a:r>
              <a:rPr lang="zh-CN" altLang="en-US" sz="2400" b="1"/>
              <a:t>整合机构</a:t>
            </a:r>
            <a:r>
              <a:rPr lang="zh-CN" altLang="en-US" sz="2400" b="0"/>
              <a:t>，</a:t>
            </a:r>
            <a:r>
              <a:rPr lang="zh-CN" altLang="en-US" sz="2400" b="1"/>
              <a:t>内分泌</a:t>
            </a:r>
            <a:r>
              <a:rPr lang="zh-CN" altLang="en-US" sz="2400" b="0"/>
              <a:t>和</a:t>
            </a:r>
            <a:r>
              <a:rPr lang="zh-CN" altLang="en-US" sz="2400" b="1"/>
              <a:t>神经系统</a:t>
            </a:r>
            <a:r>
              <a:rPr lang="zh-CN" altLang="en-US" sz="2400" b="0"/>
              <a:t>就是构成整合机构的两个重要系统。</a:t>
            </a:r>
          </a:p>
          <a:p>
            <a:r>
              <a:rPr lang="zh-CN" altLang="en-US" sz="2400" b="1"/>
              <a:t>内分泌腺</a:t>
            </a:r>
            <a:r>
              <a:rPr lang="zh-CN" altLang="en-US" sz="2400" b="0"/>
              <a:t>分泌物直接透入血管和淋巴管，从而传播至全身。</a:t>
            </a:r>
          </a:p>
          <a:p>
            <a:r>
              <a:rPr lang="zh-CN" altLang="en-US" sz="2400" b="0"/>
              <a:t>内分泌腺及体内特异活细胞分泌的生物活性物质称为</a:t>
            </a:r>
            <a:r>
              <a:rPr lang="zh-CN" altLang="en-US" sz="2400" b="1"/>
              <a:t>激素。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2</a:t>
            </a:fld>
            <a:endParaRPr lang="en-US" altLang="zh-CN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8970" y="1808480"/>
            <a:ext cx="5074920" cy="32410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>
            <p:custDataLst>
              <p:tags r:id="rId2"/>
            </p:custDataLst>
          </p:nvPr>
        </p:nvSpPr>
        <p:spPr>
          <a:xfrm>
            <a:off x="0" y="1628140"/>
            <a:ext cx="12192000" cy="522986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6" name="图片 25" descr="C:\Users\2GGTFQ2\Desktop\图片库\已购买-压缩\124435379.jpg124435379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13"/>
          <a:srcRect t="115" b="115"/>
          <a:stretch>
            <a:fillRect/>
          </a:stretch>
        </p:blipFill>
        <p:spPr>
          <a:xfrm>
            <a:off x="445135" y="2516971"/>
            <a:ext cx="5274310" cy="3516207"/>
          </a:xfrm>
          <a:prstGeom prst="rect">
            <a:avLst/>
          </a:prstGeom>
        </p:spPr>
      </p:pic>
      <p:sp>
        <p:nvSpPr>
          <p:cNvPr id="18" name="文本框 17"/>
          <p:cNvSpPr txBox="1"/>
          <p:nvPr>
            <p:custDataLst>
              <p:tags r:id="rId4"/>
            </p:custDataLst>
          </p:nvPr>
        </p:nvSpPr>
        <p:spPr>
          <a:xfrm>
            <a:off x="6058535" y="2662555"/>
            <a:ext cx="5729605" cy="3370580"/>
          </a:xfrm>
          <a:prstGeom prst="rect">
            <a:avLst/>
          </a:prstGeom>
          <a:noFill/>
        </p:spPr>
        <p:txBody>
          <a:bodyPr wrap="square" lIns="101600" tIns="0" rIns="82550" bIns="0" rtlCol="0">
            <a:noAutofit/>
          </a:bodyPr>
          <a:lstStyle>
            <a:defPPr>
              <a:defRPr lang="zh-CN"/>
            </a:defPPr>
            <a:lvl1pPr fontAlgn="auto">
              <a:lnSpc>
                <a:spcPct val="130000"/>
              </a:lnSpc>
              <a:spcAft>
                <a:spcPts val="1000"/>
              </a:spcAft>
              <a:defRPr sz="1600" spc="150"/>
            </a:lvl1pPr>
          </a:lstStyle>
          <a:p>
            <a:pPr marL="285750" lvl="0" indent="-2857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2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激素</a:t>
            </a:r>
            <a:r>
              <a:rPr lang="zh-CN" altLang="en-US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是由机体产生、经体液循环或空气传播等途径作用于靶器官或靶细胞、具有调节机体生理机能的微量信息传递物质。</a:t>
            </a:r>
          </a:p>
          <a:p>
            <a:pPr marL="285750" lvl="0" indent="-2857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20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靶器官：</a:t>
            </a:r>
            <a:r>
              <a:rPr lang="zh-CN" altLang="en-US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对相应激素能产生效应的器官或组织。</a:t>
            </a:r>
          </a:p>
          <a:p>
            <a:pPr marL="285750" lvl="0" indent="-285750" algn="l" fontAlgn="ctr">
              <a:lnSpc>
                <a:spcPct val="13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anose="05000000000000000000" charset="0"/>
              <a:buChar char="l"/>
            </a:pPr>
            <a:r>
              <a:rPr lang="zh-CN" altLang="en-US" sz="20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生殖激素是直接影响生殖机能的激素。</a:t>
            </a:r>
          </a:p>
        </p:txBody>
      </p:sp>
      <p:sp>
        <p:nvSpPr>
          <p:cNvPr id="22" name="矩形 21"/>
          <p:cNvSpPr/>
          <p:nvPr>
            <p:custDataLst>
              <p:tags r:id="rId5"/>
            </p:custDataLst>
          </p:nvPr>
        </p:nvSpPr>
        <p:spPr>
          <a:xfrm>
            <a:off x="0" y="6470519"/>
            <a:ext cx="12192000" cy="387480"/>
          </a:xfrm>
          <a:prstGeom prst="rect">
            <a:avLst/>
          </a:prstGeom>
          <a:pattFill prst="ltDnDiag">
            <a:fgClr>
              <a:schemeClr val="tx1">
                <a:lumMod val="65000"/>
                <a:lumOff val="35000"/>
              </a:schemeClr>
            </a:fgClr>
            <a:bgClr>
              <a:schemeClr val="tx1">
                <a:lumMod val="75000"/>
                <a:lumOff val="25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>
            <p:custDataLst>
              <p:tags r:id="rId6"/>
            </p:custDataLst>
          </p:nvPr>
        </p:nvSpPr>
        <p:spPr>
          <a:xfrm>
            <a:off x="2755900" y="930606"/>
            <a:ext cx="6781800" cy="441960"/>
          </a:xfrm>
          <a:prstGeom prst="rect">
            <a:avLst/>
          </a:prstGeom>
          <a:noFill/>
        </p:spPr>
        <p:txBody>
          <a:bodyPr wrap="square" lIns="101600" tIns="38100" rIns="76200" bIns="38100" rtlCol="0" anchor="t" anchorCtr="0">
            <a:noAutofit/>
          </a:bodyPr>
          <a:lstStyle>
            <a:defPPr>
              <a:defRPr lang="zh-CN"/>
            </a:defPPr>
            <a:lvl1pPr>
              <a:defRPr sz="2400" spc="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24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</a:rPr>
              <a:t>2012/11/05</a:t>
            </a:r>
          </a:p>
        </p:txBody>
      </p:sp>
      <p:sp>
        <p:nvSpPr>
          <p:cNvPr id="32" name="任意多边形: 形状 31"/>
          <p:cNvSpPr/>
          <p:nvPr>
            <p:custDataLst>
              <p:tags r:id="rId7"/>
            </p:custDataLst>
          </p:nvPr>
        </p:nvSpPr>
        <p:spPr>
          <a:xfrm>
            <a:off x="10001885" y="1321435"/>
            <a:ext cx="251460" cy="307340"/>
          </a:xfrm>
          <a:custGeom>
            <a:avLst/>
            <a:gdLst>
              <a:gd name="connsiteX0" fmla="*/ 58302 w 200540"/>
              <a:gd name="connsiteY0" fmla="*/ 0 h 245089"/>
              <a:gd name="connsiteX1" fmla="*/ 200540 w 200540"/>
              <a:gd name="connsiteY1" fmla="*/ 0 h 245089"/>
              <a:gd name="connsiteX2" fmla="*/ 97518 w 200540"/>
              <a:gd name="connsiteY2" fmla="*/ 245089 h 245089"/>
              <a:gd name="connsiteX3" fmla="*/ 0 w 200540"/>
              <a:gd name="connsiteY3" fmla="*/ 245089 h 24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540" h="245089">
                <a:moveTo>
                  <a:pt x="58302" y="0"/>
                </a:moveTo>
                <a:lnTo>
                  <a:pt x="200540" y="0"/>
                </a:lnTo>
                <a:lnTo>
                  <a:pt x="97518" y="245089"/>
                </a:lnTo>
                <a:lnTo>
                  <a:pt x="0" y="24508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33" name="任意多边形: 形状 32"/>
          <p:cNvSpPr/>
          <p:nvPr>
            <p:custDataLst>
              <p:tags r:id="rId8"/>
            </p:custDataLst>
          </p:nvPr>
        </p:nvSpPr>
        <p:spPr>
          <a:xfrm>
            <a:off x="10282555" y="1321435"/>
            <a:ext cx="251460" cy="307340"/>
          </a:xfrm>
          <a:custGeom>
            <a:avLst/>
            <a:gdLst>
              <a:gd name="connsiteX0" fmla="*/ 58302 w 200540"/>
              <a:gd name="connsiteY0" fmla="*/ 0 h 245089"/>
              <a:gd name="connsiteX1" fmla="*/ 200540 w 200540"/>
              <a:gd name="connsiteY1" fmla="*/ 0 h 245089"/>
              <a:gd name="connsiteX2" fmla="*/ 97518 w 200540"/>
              <a:gd name="connsiteY2" fmla="*/ 245089 h 245089"/>
              <a:gd name="connsiteX3" fmla="*/ 0 w 200540"/>
              <a:gd name="connsiteY3" fmla="*/ 245089 h 24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540" h="245089">
                <a:moveTo>
                  <a:pt x="58302" y="0"/>
                </a:moveTo>
                <a:lnTo>
                  <a:pt x="200540" y="0"/>
                </a:lnTo>
                <a:lnTo>
                  <a:pt x="97518" y="245089"/>
                </a:lnTo>
                <a:lnTo>
                  <a:pt x="0" y="24508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3" name="任意多边形: 形状 22"/>
          <p:cNvSpPr/>
          <p:nvPr>
            <p:custDataLst>
              <p:tags r:id="rId9"/>
            </p:custDataLst>
          </p:nvPr>
        </p:nvSpPr>
        <p:spPr>
          <a:xfrm rot="10800000">
            <a:off x="1938655" y="1321435"/>
            <a:ext cx="251460" cy="307340"/>
          </a:xfrm>
          <a:custGeom>
            <a:avLst/>
            <a:gdLst>
              <a:gd name="connsiteX0" fmla="*/ 58302 w 200540"/>
              <a:gd name="connsiteY0" fmla="*/ 0 h 245089"/>
              <a:gd name="connsiteX1" fmla="*/ 200540 w 200540"/>
              <a:gd name="connsiteY1" fmla="*/ 0 h 245089"/>
              <a:gd name="connsiteX2" fmla="*/ 97518 w 200540"/>
              <a:gd name="connsiteY2" fmla="*/ 245089 h 245089"/>
              <a:gd name="connsiteX3" fmla="*/ 0 w 200540"/>
              <a:gd name="connsiteY3" fmla="*/ 245089 h 24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540" h="245089">
                <a:moveTo>
                  <a:pt x="58302" y="0"/>
                </a:moveTo>
                <a:lnTo>
                  <a:pt x="200540" y="0"/>
                </a:lnTo>
                <a:lnTo>
                  <a:pt x="97518" y="245089"/>
                </a:lnTo>
                <a:lnTo>
                  <a:pt x="0" y="24508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dirty="0"/>
          </a:p>
        </p:txBody>
      </p:sp>
      <p:sp>
        <p:nvSpPr>
          <p:cNvPr id="24" name="任意多边形: 形状 23"/>
          <p:cNvSpPr/>
          <p:nvPr>
            <p:custDataLst>
              <p:tags r:id="rId10"/>
            </p:custDataLst>
          </p:nvPr>
        </p:nvSpPr>
        <p:spPr>
          <a:xfrm rot="10800000">
            <a:off x="1657985" y="1321435"/>
            <a:ext cx="251460" cy="307340"/>
          </a:xfrm>
          <a:custGeom>
            <a:avLst/>
            <a:gdLst>
              <a:gd name="connsiteX0" fmla="*/ 58302 w 200540"/>
              <a:gd name="connsiteY0" fmla="*/ 0 h 245089"/>
              <a:gd name="connsiteX1" fmla="*/ 200540 w 200540"/>
              <a:gd name="connsiteY1" fmla="*/ 0 h 245089"/>
              <a:gd name="connsiteX2" fmla="*/ 97518 w 200540"/>
              <a:gd name="connsiteY2" fmla="*/ 245089 h 245089"/>
              <a:gd name="connsiteX3" fmla="*/ 0 w 200540"/>
              <a:gd name="connsiteY3" fmla="*/ 245089 h 245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540" h="245089">
                <a:moveTo>
                  <a:pt x="58302" y="0"/>
                </a:moveTo>
                <a:lnTo>
                  <a:pt x="200540" y="0"/>
                </a:lnTo>
                <a:lnTo>
                  <a:pt x="97518" y="245089"/>
                </a:lnTo>
                <a:lnTo>
                  <a:pt x="0" y="24508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11"/>
            </p:custDataLst>
          </p:nvPr>
        </p:nvSpPr>
        <p:spPr>
          <a:xfrm>
            <a:off x="863600" y="306178"/>
            <a:ext cx="10566400" cy="624840"/>
          </a:xfrm>
          <a:prstGeom prst="rect">
            <a:avLst/>
          </a:prstGeom>
          <a:noFill/>
        </p:spPr>
        <p:txBody>
          <a:bodyPr wrap="square" lIns="101600" tIns="38100" rIns="63500" bIns="38100" rtlCol="0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3600" b="1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概述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3</a:t>
            </a:fld>
            <a:endParaRPr lang="en-US" altLang="zh-CN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/>
              <a:t>一、生殖激素的分类</a:t>
            </a:r>
          </a:p>
        </p:txBody>
      </p:sp>
      <p:graphicFrame>
        <p:nvGraphicFramePr>
          <p:cNvPr id="8" name="内容占位符 7"/>
          <p:cNvGraphicFramePr>
            <a:graphicFrameLocks noGrp="1"/>
          </p:cNvGraphicFramePr>
          <p:nvPr>
            <p:ph idx="1"/>
            <p:custDataLst>
              <p:tags r:id="rId2"/>
            </p:custDataLst>
          </p:nvPr>
        </p:nvGraphicFramePr>
        <p:xfrm>
          <a:off x="2462758" y="2286003"/>
          <a:ext cx="7633742" cy="35935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4</a:t>
            </a:fld>
            <a:endParaRPr lang="en-US" altLang="zh-CN"/>
          </a:p>
        </p:txBody>
      </p:sp>
      <p:sp>
        <p:nvSpPr>
          <p:cNvPr id="6" name="矩形 5"/>
          <p:cNvSpPr/>
          <p:nvPr>
            <p:custDataLst>
              <p:tags r:id="rId5"/>
            </p:custDataLst>
          </p:nvPr>
        </p:nvSpPr>
        <p:spPr>
          <a:xfrm>
            <a:off x="2462758" y="1514739"/>
            <a:ext cx="37128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</a:rPr>
              <a:t>1.</a:t>
            </a:r>
            <a:r>
              <a:rPr lang="zh-CN" altLang="en-US" sz="2800" b="1" dirty="0">
                <a:solidFill>
                  <a:srgbClr val="002060"/>
                </a:solidFill>
              </a:rPr>
              <a:t>根据来源和作用分类</a:t>
            </a:r>
            <a:endParaRPr lang="en-US" altLang="zh-CN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828800" y="886453"/>
            <a:ext cx="7633742" cy="760615"/>
          </a:xfrm>
        </p:spPr>
        <p:txBody>
          <a:bodyPr>
            <a:normAutofit fontScale="90000"/>
          </a:bodyPr>
          <a:lstStyle/>
          <a:p>
            <a:r>
              <a:rPr lang="en-US" altLang="zh-CN" sz="3600" b="1" dirty="0">
                <a:solidFill>
                  <a:schemeClr val="tx1"/>
                </a:solidFill>
              </a:rPr>
              <a:t>2.</a:t>
            </a:r>
            <a:r>
              <a:rPr lang="zh-CN" altLang="en-US" sz="3600" b="1" dirty="0">
                <a:solidFill>
                  <a:schemeClr val="tx1"/>
                </a:solidFill>
              </a:rPr>
              <a:t>根据化学性质，可将激素归纳为</a:t>
            </a:r>
            <a:r>
              <a:rPr lang="en-US" altLang="zh-CN" sz="3600" b="1" dirty="0">
                <a:solidFill>
                  <a:schemeClr val="tx1"/>
                </a:solidFill>
              </a:rPr>
              <a:t>3</a:t>
            </a:r>
            <a:r>
              <a:rPr lang="zh-CN" altLang="en-US" sz="3600" b="1" dirty="0">
                <a:solidFill>
                  <a:schemeClr val="tx1"/>
                </a:solidFill>
              </a:rPr>
              <a:t>类</a:t>
            </a:r>
            <a:r>
              <a:rPr lang="en-US" altLang="zh-CN" sz="3600" b="1" dirty="0">
                <a:solidFill>
                  <a:schemeClr val="tx1"/>
                </a:solidFill>
              </a:rPr>
              <a:t>:    </a:t>
            </a:r>
            <a:endParaRPr lang="zh-CN" alt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1678" y="1632204"/>
            <a:ext cx="10178321" cy="3593591"/>
          </a:xfrm>
        </p:spPr>
        <p:txBody>
          <a:bodyPr/>
          <a:lstStyle/>
          <a:p>
            <a:pPr marL="914400" lvl="1" indent="-4572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2400" b="1" dirty="0">
                <a:solidFill>
                  <a:srgbClr val="002060"/>
                </a:solidFill>
              </a:rPr>
              <a:t>含氮激素。</a:t>
            </a:r>
            <a:r>
              <a:rPr lang="zh-CN" altLang="en-US" sz="2400" dirty="0"/>
              <a:t>包括蛋白质、多肽、胺类激素</a:t>
            </a:r>
            <a:r>
              <a:rPr lang="en-US" altLang="zh-CN" sz="2400" dirty="0"/>
              <a:t>(</a:t>
            </a:r>
            <a:r>
              <a:rPr lang="zh-CN" altLang="en-US" sz="2400" dirty="0"/>
              <a:t>氨基酸衍生物</a:t>
            </a:r>
            <a:r>
              <a:rPr lang="en-US" altLang="zh-CN" sz="2400" dirty="0"/>
              <a:t>)</a:t>
            </a:r>
            <a:r>
              <a:rPr lang="zh-CN" altLang="en-US" sz="2400" dirty="0"/>
              <a:t>，如促性腺激素释放激素、促性腺激素、催产素和松弛素。</a:t>
            </a:r>
            <a:r>
              <a:rPr lang="en-US" altLang="zh-CN" sz="2400" dirty="0"/>
              <a:t>     </a:t>
            </a:r>
          </a:p>
          <a:p>
            <a:pPr marL="914400" lvl="1" indent="-4572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2400" b="1" dirty="0">
                <a:solidFill>
                  <a:srgbClr val="002060"/>
                </a:solidFill>
              </a:rPr>
              <a:t>类固醇激素。</a:t>
            </a:r>
            <a:r>
              <a:rPr lang="zh-CN" altLang="en-US" sz="2400" dirty="0"/>
              <a:t>又称甾体激素。如性腺分泌的雌激素、孕激素、睾酮和肾上腺皮质激素。</a:t>
            </a:r>
            <a:endParaRPr lang="en-US" altLang="zh-CN" sz="2400" dirty="0"/>
          </a:p>
          <a:p>
            <a:pPr marL="914400" lvl="1" indent="-45720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sz="2400" b="1" dirty="0">
                <a:solidFill>
                  <a:srgbClr val="002060"/>
                </a:solidFill>
              </a:rPr>
              <a:t>脂肪酸激素</a:t>
            </a:r>
            <a:r>
              <a:rPr lang="zh-CN" altLang="en-US" sz="2400" dirty="0"/>
              <a:t>。如前列腺素和外激素。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5</a:t>
            </a:fld>
            <a:endParaRPr lang="en-US" altLang="zh-CN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3" t="34179" r="4761"/>
          <a:stretch>
            <a:fillRect/>
          </a:stretch>
        </p:blipFill>
        <p:spPr>
          <a:xfrm>
            <a:off x="1768838" y="4977184"/>
            <a:ext cx="9144000" cy="1253877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4630008" y="6231061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rgbClr val="333333"/>
                </a:solidFill>
                <a:latin typeface="Arial" panose="020B0604020202020204" pitchFamily="34" charset="0"/>
              </a:rPr>
              <a:t>生殖激素六项检测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9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BF23-120F-4FCF-9327-2DF44F5155AD}" type="slidenum">
              <a:rPr lang="en-US" altLang="zh-CN"/>
              <a:t>6</a:t>
            </a:fld>
            <a:endParaRPr lang="en-US" altLang="zh-CN"/>
          </a:p>
        </p:txBody>
      </p:sp>
      <p:sp>
        <p:nvSpPr>
          <p:cNvPr id="7" name="内容占位符 6"/>
          <p:cNvSpPr>
            <a:spLocks noGrp="1"/>
          </p:cNvSpPr>
          <p:nvPr>
            <p:ph idx="4294967295"/>
          </p:nvPr>
        </p:nvSpPr>
        <p:spPr>
          <a:xfrm>
            <a:off x="1143637" y="3236913"/>
            <a:ext cx="10514964" cy="2927348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50000"/>
              </a:lnSpc>
              <a:buClr>
                <a:schemeClr val="accent1"/>
              </a:buClr>
              <a:buSzPct val="90000"/>
              <a:buFont typeface="+mj-lt"/>
              <a:buAutoNum type="arabicPeriod" startAt="2"/>
            </a:pPr>
            <a:r>
              <a:rPr kumimoji="1" lang="zh-CN" alt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类固醇激素 </a:t>
            </a:r>
            <a:r>
              <a:rPr kumimoji="1" lang="zh-CN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 </a:t>
            </a:r>
            <a:r>
              <a:rPr kumimoji="1"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产生后立即释放，并不贮存。</a:t>
            </a:r>
            <a:endParaRPr kumimoji="1" lang="en-US" altLang="zh-CN" sz="24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algn="just">
              <a:lnSpc>
                <a:spcPct val="150000"/>
              </a:lnSpc>
              <a:buClr>
                <a:schemeClr val="accent1"/>
              </a:buClr>
              <a:buSzPct val="90000"/>
              <a:buNone/>
            </a:pPr>
            <a:r>
              <a:rPr kumimoji="1" lang="zh-CN" altLang="en-US" sz="2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血液中却含有各种类固醇激素，这是因为血浆中含有运载类固醇激素的载体蛋白。</a:t>
            </a:r>
            <a:endParaRPr kumimoji="1" lang="en-US" altLang="zh-CN" sz="2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algn="just">
              <a:lnSpc>
                <a:spcPct val="150000"/>
              </a:lnSpc>
              <a:buClr>
                <a:schemeClr val="accent1"/>
              </a:buClr>
              <a:buSzPct val="90000"/>
              <a:buNone/>
            </a:pPr>
            <a:r>
              <a:rPr kumimoji="1" lang="zh-CN" altLang="en-US" sz="2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例如皮质类固醇结合球蛋白</a:t>
            </a:r>
            <a:r>
              <a:rPr kumimoji="1" lang="en-US" altLang="zh-CN" sz="2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kumimoji="1" lang="zh-CN" altLang="en-US" sz="2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又称为皮质激素传递蛋白</a:t>
            </a:r>
            <a:r>
              <a:rPr kumimoji="1" lang="en-US" altLang="zh-CN" sz="2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kumimoji="1" lang="zh-CN" altLang="en-US" sz="2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kumimoji="1" lang="zh-CN" altLang="en-US" sz="22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性激素结合球蛋白</a:t>
            </a:r>
            <a:r>
              <a:rPr kumimoji="1" lang="zh-CN" altLang="en-US" sz="2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等。</a:t>
            </a:r>
            <a:endParaRPr kumimoji="1" lang="en-US" altLang="zh-CN" sz="2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algn="just">
              <a:lnSpc>
                <a:spcPct val="150000"/>
              </a:lnSpc>
              <a:buClr>
                <a:schemeClr val="accent1"/>
              </a:buClr>
              <a:buSzPct val="90000"/>
              <a:buNone/>
            </a:pPr>
            <a:r>
              <a:rPr kumimoji="1" lang="zh-CN" altLang="en-US" sz="2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这种结合作用可以限制激素扩散到组织中去，并能延长激素的作用时间。</a:t>
            </a:r>
            <a:endParaRPr lang="zh-CN" altLang="en-US" sz="2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143636" y="1946889"/>
            <a:ext cx="10514964" cy="1267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 algn="just">
              <a:lnSpc>
                <a:spcPct val="150000"/>
              </a:lnSpc>
              <a:buClr>
                <a:schemeClr val="accent1"/>
              </a:buClr>
              <a:buSzPct val="90000"/>
              <a:buFont typeface="+mj-lt"/>
              <a:buAutoNum type="arabicPeriod"/>
            </a:pPr>
            <a:r>
              <a:rPr kumimoji="1" lang="zh-CN" altLang="en-US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含氮激素</a:t>
            </a:r>
            <a:r>
              <a:rPr kumimoji="1" lang="zh-CN" alt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  </a:t>
            </a:r>
            <a:r>
              <a:rPr kumimoji="1" lang="zh-CN" altLang="en-US" sz="2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含在腺体内产生后常贮存于该腺体内；当机体需要时，分泌到邻近的毛细血管中。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035300" y="233998"/>
            <a:ext cx="6121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zh-CN" altLang="en-US" sz="4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宋体" panose="02010600030101010101" pitchFamily="2" charset="-122"/>
              </a:rPr>
              <a:t>二、激素的转运方式</a:t>
            </a:r>
            <a:endParaRPr lang="zh-CN" altLang="en-US" dirty="0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1143636" y="1195379"/>
            <a:ext cx="6764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ˎ̥"/>
              </a:rPr>
              <a:t>激素的转运方式随激素种类的不</a:t>
            </a:r>
            <a:r>
              <a:rPr lang="zh-CN" altLang="en-US" sz="2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同而有差异。</a:t>
            </a:r>
            <a:endParaRPr lang="zh-CN" altLang="en-US" sz="24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2234" name="AutoShape 10"/>
          <p:cNvSpPr>
            <a:spLocks noChangeArrowheads="1"/>
          </p:cNvSpPr>
          <p:nvPr/>
        </p:nvSpPr>
        <p:spPr bwMode="auto">
          <a:xfrm>
            <a:off x="759222" y="3644107"/>
            <a:ext cx="6711156" cy="2763837"/>
          </a:xfrm>
          <a:custGeom>
            <a:avLst/>
            <a:gdLst/>
            <a:ahLst/>
            <a:cxnLst/>
            <a:rect l="0" t="0" r="0" b="0"/>
            <a:pathLst/>
          </a:custGeom>
          <a:solidFill>
            <a:srgbClr val="FFFFFF"/>
          </a:solidFill>
          <a:ln w="9525">
            <a:solidFill>
              <a:srgbClr val="000000"/>
            </a:solidFill>
            <a:rou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just">
              <a:buClr>
                <a:schemeClr val="accent1"/>
              </a:buClr>
              <a:buSzPct val="90000"/>
              <a:buFontTx/>
              <a:buNone/>
            </a:pPr>
            <a:endParaRPr lang="zh-CN" altLang="en-US" sz="2800" dirty="0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5991225" y="693739"/>
            <a:ext cx="400843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2231" name="Rectangle 7"/>
          <p:cNvSpPr/>
          <p:nvPr/>
        </p:nvSpPr>
        <p:spPr bwMode="auto">
          <a:xfrm>
            <a:off x="2209800" y="838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154430" y="1632585"/>
            <a:ext cx="6485255" cy="359346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>
                <a:solidFill>
                  <a:schemeClr val="tx1"/>
                </a:solidFill>
              </a:rPr>
              <a:t>3</a:t>
            </a:r>
            <a:r>
              <a:rPr lang="zh-CN" altLang="en-US" sz="3200" dirty="0">
                <a:solidFill>
                  <a:schemeClr val="tx1"/>
                </a:solidFill>
              </a:rPr>
              <a:t>、</a:t>
            </a:r>
            <a:r>
              <a:rPr kumimoji="1" lang="zh-CN" alt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脂肪酸类激素</a:t>
            </a:r>
            <a:r>
              <a:rPr lang="zh-CN" altLang="en-US" sz="3200" dirty="0">
                <a:solidFill>
                  <a:schemeClr val="tx1"/>
                </a:solidFill>
              </a:rPr>
              <a:t>：</a:t>
            </a:r>
            <a:endParaRPr lang="en-US" altLang="zh-CN" sz="32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</a:rPr>
              <a:t>前列腺素和外激素。</a:t>
            </a:r>
            <a:endParaRPr lang="en-US" altLang="zh-CN" sz="22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</a:rPr>
              <a:t>它是在机体需要时分泌，边分泌边应用，并不贮存。</a:t>
            </a:r>
            <a:endParaRPr lang="en-US" altLang="zh-CN" sz="2200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</a:pPr>
            <a:r>
              <a:rPr lang="zh-CN" altLang="en-US" sz="2200" dirty="0">
                <a:solidFill>
                  <a:schemeClr val="tx1"/>
                </a:solidFill>
              </a:rPr>
              <a:t>前列腺素（</a:t>
            </a:r>
            <a:r>
              <a:rPr lang="en-US" altLang="zh-CN" sz="2200" dirty="0">
                <a:solidFill>
                  <a:schemeClr val="tx1"/>
                </a:solidFill>
              </a:rPr>
              <a:t>PGs</a:t>
            </a:r>
            <a:r>
              <a:rPr lang="zh-CN" altLang="en-US" sz="2200" dirty="0">
                <a:solidFill>
                  <a:schemeClr val="tx1"/>
                </a:solidFill>
              </a:rPr>
              <a:t>）主要是在局部起作用，只有个别的进入循环，对全身发挥作用，如</a:t>
            </a:r>
            <a:r>
              <a:rPr lang="en-US" altLang="zh-CN" sz="2200" dirty="0">
                <a:solidFill>
                  <a:schemeClr val="tx1"/>
                </a:solidFill>
              </a:rPr>
              <a:t>PGɑ2</a:t>
            </a:r>
            <a:r>
              <a:rPr lang="zh-CN" altLang="en-US" sz="2200" dirty="0">
                <a:solidFill>
                  <a:schemeClr val="tx1"/>
                </a:solidFill>
              </a:rPr>
              <a:t>。</a:t>
            </a:r>
          </a:p>
        </p:txBody>
      </p:sp>
      <p:sp>
        <p:nvSpPr>
          <p:cNvPr id="5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10540-CF58-4CD8-8DA4-6E5F7C90B7C0}" type="slidenum">
              <a:rPr lang="en-US" altLang="zh-CN"/>
              <a:t>7</a:t>
            </a:fld>
            <a:endParaRPr lang="en-US" altLang="zh-CN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3621" y="2159726"/>
            <a:ext cx="3529676" cy="277976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97339" y="113539"/>
            <a:ext cx="10178322" cy="596022"/>
          </a:xfrm>
        </p:spPr>
        <p:txBody>
          <a:bodyPr/>
          <a:lstStyle/>
          <a:p>
            <a:r>
              <a:rPr lang="zh-CN" altLang="en-US" dirty="0"/>
              <a:t>三、生殖激素的作用特点（</a:t>
            </a:r>
            <a:r>
              <a:rPr lang="en-US" altLang="zh-CN" dirty="0"/>
              <a:t>p121</a:t>
            </a:r>
            <a:r>
              <a:rPr lang="zh-CN" altLang="en-US" dirty="0"/>
              <a:t>）</a:t>
            </a: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 dirty="0"/>
              <a:t>2012/11/05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A94999-0E6F-460B-862C-B3DAAC50F6F4}" type="slidenum">
              <a:rPr lang="en-US" altLang="zh-CN"/>
              <a:t>8</a:t>
            </a:fld>
            <a:endParaRPr lang="en-US" altLang="zh-CN"/>
          </a:p>
        </p:txBody>
      </p:sp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1006839" y="1371600"/>
            <a:ext cx="10559322" cy="5111496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zh-CN" b="0" dirty="0">
                <a:solidFill>
                  <a:srgbClr val="002060"/>
                </a:solidFill>
              </a:rPr>
              <a:t>在血</a:t>
            </a:r>
            <a:r>
              <a:rPr lang="zh-CN" altLang="en-US" b="0" dirty="0">
                <a:solidFill>
                  <a:srgbClr val="002060"/>
                </a:solidFill>
              </a:rPr>
              <a:t>液</a:t>
            </a:r>
            <a:r>
              <a:rPr lang="zh-CN" b="0" dirty="0">
                <a:solidFill>
                  <a:srgbClr val="002060"/>
                </a:solidFill>
              </a:rPr>
              <a:t>中消失很快 </a:t>
            </a:r>
            <a:r>
              <a:rPr lang="en-US" b="0" dirty="0">
                <a:solidFill>
                  <a:srgbClr val="002060"/>
                </a:solidFill>
              </a:rPr>
              <a:t>,</a:t>
            </a:r>
            <a:r>
              <a:rPr lang="zh-CN" b="0" dirty="0">
                <a:solidFill>
                  <a:srgbClr val="002060"/>
                </a:solidFill>
              </a:rPr>
              <a:t>但持续和累积性作用</a:t>
            </a:r>
            <a:endParaRPr lang="zh-CN" dirty="0">
              <a:solidFill>
                <a:srgbClr val="002060"/>
              </a:solidFill>
            </a:endParaRPr>
          </a:p>
          <a:p>
            <a:pPr lvl="1">
              <a:buFont typeface="Wingdings" panose="05000000000000000000" pitchFamily="2" charset="2"/>
              <a:buChar char="p"/>
            </a:pPr>
            <a:r>
              <a:rPr lang="en-US" b="0" dirty="0">
                <a:solidFill>
                  <a:schemeClr val="tx1"/>
                </a:solidFill>
              </a:rPr>
              <a:t>10-20</a:t>
            </a:r>
            <a:r>
              <a:rPr lang="zh-CN" b="0" dirty="0">
                <a:solidFill>
                  <a:schemeClr val="tx1"/>
                </a:solidFill>
              </a:rPr>
              <a:t>分钟就在血夜中消失，但作用要在若干小时或若干天才显示出来。</a:t>
            </a:r>
            <a:endParaRPr lang="zh-CN" dirty="0">
              <a:solidFill>
                <a:schemeClr val="tx1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CN" b="0" dirty="0">
                <a:solidFill>
                  <a:srgbClr val="002060"/>
                </a:solidFill>
              </a:rPr>
              <a:t>微量的生殖激素便可产生巨大的生物效应 </a:t>
            </a:r>
            <a:endParaRPr lang="zh-CN" dirty="0">
              <a:solidFill>
                <a:srgbClr val="002060"/>
              </a:solidFill>
            </a:endParaRPr>
          </a:p>
          <a:p>
            <a:pPr marL="914400" lvl="2" indent="-45720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p"/>
            </a:pPr>
            <a:r>
              <a:rPr lang="en-US" sz="2000" b="0" kern="1200" dirty="0">
                <a:solidFill>
                  <a:prstClr val="black"/>
                </a:solidFill>
                <a:latin typeface="Gill Sans MT" panose="020B0502020104020203"/>
                <a:ea typeface="+mn-ea"/>
                <a:cs typeface="+mn-cs"/>
              </a:rPr>
              <a:t>1pg</a:t>
            </a:r>
            <a:r>
              <a:rPr lang="zh-CN" sz="2000" b="0" kern="1200" dirty="0">
                <a:solidFill>
                  <a:prstClr val="black"/>
                </a:solidFill>
                <a:latin typeface="Gill Sans MT" panose="020B0502020104020203"/>
                <a:ea typeface="+mn-ea"/>
                <a:cs typeface="+mn-cs"/>
              </a:rPr>
              <a:t>（皮克）的雌二醇直接用到阴道粘膜或子宫内膜上，就能引起子宫或阴道出现明显的收缩。</a:t>
            </a:r>
          </a:p>
          <a:p>
            <a:pPr marL="457200" lvl="0" indent="-457200">
              <a:buFont typeface="+mj-lt"/>
              <a:buAutoNum type="arabicPeriod"/>
            </a:pPr>
            <a:r>
              <a:rPr lang="zh-CN" b="0" dirty="0">
                <a:solidFill>
                  <a:srgbClr val="002060"/>
                </a:solidFill>
              </a:rPr>
              <a:t>生殖激素具有一定的选择性，生物学效应与动物所处生理时期有关 </a:t>
            </a:r>
            <a:endParaRPr lang="zh-CN" dirty="0">
              <a:solidFill>
                <a:srgbClr val="002060"/>
              </a:solidFill>
            </a:endParaRPr>
          </a:p>
          <a:p>
            <a:pPr marL="742950" lvl="2" indent="-28575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p"/>
            </a:pPr>
            <a:r>
              <a:rPr lang="zh-CN" sz="2000" b="0" kern="1200" dirty="0">
                <a:solidFill>
                  <a:prstClr val="black"/>
                </a:solidFill>
                <a:latin typeface="Gill Sans MT" panose="020B0502020104020203"/>
                <a:ea typeface="+mn-ea"/>
                <a:cs typeface="+mn-cs"/>
              </a:rPr>
              <a:t>如哺乳动物的促卵泡素可以促进接近性成熟的母牛性成熟，对幼年的母犊不起类似的作用。</a:t>
            </a:r>
            <a:endParaRPr lang="zh-CN" altLang="en-US" sz="2000" b="0" kern="1200" dirty="0">
              <a:solidFill>
                <a:prstClr val="black"/>
              </a:solidFill>
              <a:latin typeface="Gill Sans MT" panose="020B0502020104020203"/>
              <a:ea typeface="+mn-ea"/>
              <a:cs typeface="+mn-cs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zh-CN" b="0" dirty="0">
                <a:solidFill>
                  <a:srgbClr val="002060"/>
                </a:solidFill>
              </a:rPr>
              <a:t>具有协同或颉颃作用</a:t>
            </a:r>
            <a:endParaRPr lang="zh-CN" dirty="0">
              <a:solidFill>
                <a:srgbClr val="002060"/>
              </a:solidFill>
            </a:endParaRPr>
          </a:p>
          <a:p>
            <a:pPr marL="742950" lvl="2" indent="-28575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p"/>
            </a:pPr>
            <a:r>
              <a:rPr lang="zh-CN" sz="2000" b="0" kern="1200" dirty="0">
                <a:solidFill>
                  <a:prstClr val="black"/>
                </a:solidFill>
                <a:latin typeface="Gill Sans MT" panose="020B0502020104020203"/>
                <a:ea typeface="+mn-ea"/>
                <a:cs typeface="+mn-cs"/>
              </a:rPr>
              <a:t>协同作用：促卵泡素和促黄体素共同促进卵泡发育和排卵；</a:t>
            </a:r>
            <a:endParaRPr lang="zh-CN" altLang="en-US" sz="2000" b="0" kern="1200" dirty="0">
              <a:solidFill>
                <a:prstClr val="black"/>
              </a:solidFill>
              <a:latin typeface="Gill Sans MT" panose="020B0502020104020203"/>
              <a:ea typeface="+mn-ea"/>
              <a:cs typeface="+mn-cs"/>
            </a:endParaRPr>
          </a:p>
          <a:p>
            <a:pPr marL="742950" lvl="2" indent="-285750" defTabSz="8890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p"/>
            </a:pPr>
            <a:r>
              <a:rPr lang="zh-CN" altLang="en-US" sz="2000" b="0" kern="1200" dirty="0">
                <a:solidFill>
                  <a:prstClr val="black"/>
                </a:solidFill>
                <a:latin typeface="Gill Sans MT" panose="020B0502020104020203"/>
                <a:ea typeface="+mn-ea"/>
                <a:cs typeface="+mn-cs"/>
              </a:rPr>
              <a:t>拮抗作用：雌激素引起子宫兴奋，而孕激素可以抵消这个兴奋作用。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zh-CN" altLang="en-US"/>
              <a:t>2012/11/05</a:t>
            </a: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0F20-42B3-45F7-86A7-660DD5FBA883}" type="slidenum">
              <a:rPr lang="en-US" altLang="zh-CN" smtClean="0"/>
              <a:t>9</a:t>
            </a:fld>
            <a:endParaRPr lang="en-US" altLang="zh-CN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2588260" y="600075"/>
            <a:ext cx="8352790" cy="6021705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CONSTRAINT" val="%7b%22slideConstraint%22%3a%7b%22seriesAreas%22%3a%5b%5d%2c%22singleAreas%22%3a%5b%7b%22shapes%22%3a%5b26%5d%2c%22serialConstraintIndex%22%3a-1%2c%22areatextmark%22%3a0%2c%22pictureprocessmark%22%3a0%7d%5d%7d%7d"/>
  <p:tag name="KSO_WM_SLIDE_COLORSCHEME_VERSION" val="3.2"/>
  <p:tag name="KSO_WM_SLIDE_ID" val="diagram30178567_1"/>
  <p:tag name="KSO_WM_TEMPLATE_SUBCATEGORY" val="0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960*496"/>
  <p:tag name="KSO_WM_SLIDE_POSITION" val="0*43"/>
  <p:tag name="KSO_WM_TAG_VERSION" val="1.0"/>
  <p:tag name="KSO_WM_BEAUTIFY_FLAG" val="#wm#"/>
  <p:tag name="KSO_WM_TEMPLATE_CATEGORY" val="diagram"/>
  <p:tag name="KSO_WM_TEMPLATE_INDEX" val="30178567"/>
  <p:tag name="KSO_WM_SLIDE_LAYOUT" val="a_b_d_f"/>
  <p:tag name="KSO_WM_SLIDE_LAYOUT_CNT" val="1_1_1_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ADJUSTLAYOUT_ID" val="24"/>
  <p:tag name="KSO_WM_UNIT_COLOR_SCHEME_SHAPE_ID" val="24"/>
  <p:tag name="KSO_WM_UNIT_COLOR_SCHEME_PARENT_PAGE" val="0_1"/>
  <p:tag name="KSO_WM_UNIT_DECOLORIZATION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diagram30178567_1*i*6"/>
  <p:tag name="KSO_WM_TEMPLATE_CATEGORY" val="diagram"/>
  <p:tag name="KSO_WM_TEMPLATE_INDEX" val="30178567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COLOR_SCHEME_SHAPE_ID" val="12"/>
  <p:tag name="KSO_WM_UNIT_COLOR_SCHEME_PARENT_PAGE" val="0_1"/>
  <p:tag name="KSO_WM_UNIT_ISCONTENTSTITLE" val="0"/>
  <p:tag name="KSO_WM_UNIT_TEXT_PART_ID" val="3-X"/>
  <p:tag name="KSO_WM_UNIT_TEXT_PART_SIZE" val="49.2*832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30178567_1*a*1"/>
  <p:tag name="KSO_WM_TEMPLATE_CATEGORY" val="diagram"/>
  <p:tag name="KSO_WM_TEMPLATE_INDEX" val="30178567"/>
  <p:tag name="KSO_WM_UNIT_LAYERLEVEL" val="1"/>
  <p:tag name="KSO_WM_TAG_VERSION" val="1.0"/>
  <p:tag name="KSO_WM_BEAUTIFY_FLAG" val="#wm#"/>
  <p:tag name="KSO_WM_UNIT_PRESET_TEXT" val="单击添加大标题"/>
  <p:tag name="KSO_WM_UNIT_TEXT_PART_ID_V2" val="a-4-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1006898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1006925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1007034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1006993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FSHAPE" val="21007047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4455,&quot;width&quot;:6180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ADJUSTLAYOUT_ID" val="14"/>
  <p:tag name="KSO_WM_UNIT_COLOR_SCHEME_SHAPE_ID" val="14"/>
  <p:tag name="KSO_WM_UNIT_COLOR_SCHEME_PARENT_PAGE" val="0_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diagram30178567_1*i*1"/>
  <p:tag name="KSO_WM_TEMPLATE_CATEGORY" val="diagram"/>
  <p:tag name="KSO_WM_TEMPLATE_INDEX" val="30178567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ADJUSTLAYOUT_ID" val="26"/>
  <p:tag name="KSO_WM_UNIT_PICTURE_CLIP_FLAG" val="1"/>
  <p:tag name="KSO_WM_UNIT_COLOR_SCHEME_SHAPE_ID" val="26"/>
  <p:tag name="KSO_WM_UNIT_COLOR_SCHEME_PARENT_PAGE" val="0_1"/>
  <p:tag name="KSO_WM_UNIT_VALUE" val="976*1464"/>
  <p:tag name="KSO_WM_UNIT_HIGHLIGHT" val="0"/>
  <p:tag name="KSO_WM_UNIT_COMPATIBLE" val="0"/>
  <p:tag name="KSO_WM_UNIT_DIAGRAM_ISNUMVISUAL" val="0"/>
  <p:tag name="KSO_WM_UNIT_DIAGRAM_ISREFERUNIT" val="0"/>
  <p:tag name="KSO_WM_UNIT_TYPE" val="d"/>
  <p:tag name="KSO_WM_UNIT_INDEX" val="1"/>
  <p:tag name="KSO_WM_UNIT_ID" val="diagram30178567_1*d*1"/>
  <p:tag name="KSO_WM_TEMPLATE_CATEGORY" val="diagram"/>
  <p:tag name="KSO_WM_TEMPLATE_INDEX" val="30178567"/>
  <p:tag name="KSO_WM_UNIT_SUPPORT_UNIT_TYPE" val="[]"/>
  <p:tag name="KSO_WM_UNIT_LAYERLEVEL" val="1"/>
  <p:tag name="KSO_WM_TAG_VERSION" val="1.0"/>
  <p:tag name="KSO_WM_BEAUTIFY_FLAG" val="#wm#"/>
  <p:tag name="REFSHAPE" val="57351345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ADJUSTLAYOUT_ID" val="18"/>
  <p:tag name="KSO_WM_UNIT_COLOR_SCHEME_SHAPE_ID" val="18"/>
  <p:tag name="KSO_WM_UNIT_COLOR_SCHEME_PARENT_PAGE" val="0_1"/>
  <p:tag name="KSO_WM_UNIT_TEXT_PART_ID_V2" val="d-2-1"/>
  <p:tag name="KSO_WM_UNIT_TEXT_PART_ID" val="2-d"/>
  <p:tag name="KSO_WM_UNIT_TEXT_PART_SIZE" val="254.64*434.5"/>
  <p:tag name="KSO_WM_UNIT_NOCLEAR" val="0"/>
  <p:tag name="KSO_WM_UNIT_VALUE" val="2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30178567_1*f*1"/>
  <p:tag name="KSO_WM_TEMPLATE_CATEGORY" val="diagram"/>
  <p:tag name="KSO_WM_TEMPLATE_INDEX" val="30178567"/>
  <p:tag name="KSO_WM_UNIT_LAYERLEVEL" val="1"/>
  <p:tag name="KSO_WM_TAG_VERSION" val="1.0"/>
  <p:tag name="KSO_WM_BEAUTIFY_FLAG" val="#wm#"/>
  <p:tag name="KSO_WM_UNIT_PRESET_TEXT" val="点击此处添加正文，文字是您思想的提炼，请言简意赅的阐述您的观点。&#10;根据需要您可以酌情增减文字，以便观者可以准确的理解您所传达的完整信息。&#10;您的正文已经字字珠玑，但信息却错综复杂，需要用更多的文字来表述；但请您尽可能提炼思想的精髓，否则容易造成观者的阅读压力，适得其反。&#10;您输入的文字到这里，就是最佳视觉效果，请务必注意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ADJUSTLAYOUT_ID" val="22"/>
  <p:tag name="KSO_WM_UNIT_COLOR_SCHEME_SHAPE_ID" val="22"/>
  <p:tag name="KSO_WM_UNIT_COLOR_SCHEME_PARENT_PAGE" val="0_1"/>
  <p:tag name="KSO_WM_UNIT_FOIL_COLOR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30178567_1*i*2"/>
  <p:tag name="KSO_WM_TEMPLATE_CATEGORY" val="diagram"/>
  <p:tag name="KSO_WM_TEMPLATE_INDEX" val="30178567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ADJUSTLAYOUT_ID" val="17"/>
  <p:tag name="KSO_WM_UNIT_COLOR_SCHEME_SHAPE_ID" val="17"/>
  <p:tag name="KSO_WM_UNIT_COLOR_SCHEME_PARENT_PAGE" val="0_1"/>
  <p:tag name="KSO_WM_UNIT_ISCONTENTSTITLE" val="0"/>
  <p:tag name="KSO_WM_UNIT_TEXT_PART_ID" val="2-Y"/>
  <p:tag name="KSO_WM_UNIT_TEXT_PART_SIZE" val="34.8*534"/>
  <p:tag name="KSO_WM_UNIT_NOCLEAR" val="0"/>
  <p:tag name="KSO_WM_UNIT_VALUE" val="26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diagram30178567_1*b*1"/>
  <p:tag name="KSO_WM_TEMPLATE_CATEGORY" val="diagram"/>
  <p:tag name="KSO_WM_TEMPLATE_INDEX" val="30178567"/>
  <p:tag name="KSO_WM_UNIT_LAYERLEVEL" val="1"/>
  <p:tag name="KSO_WM_TAG_VERSION" val="1.0"/>
  <p:tag name="KSO_WM_BEAUTIFY_FLAG" val="#wm#"/>
  <p:tag name="KSO_WM_UNIT_PRESET_TEXT" val="单击此处添加能传达您中心思想的副标题内容"/>
  <p:tag name="KSO_WM_UNIT_TEXT_PART_ID_V2" val="b-2-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ADJUSTLAYOUT_ID" val="32"/>
  <p:tag name="KSO_WM_UNIT_COLOR_SCHEME_SHAPE_ID" val="32"/>
  <p:tag name="KSO_WM_UNIT_COLOR_SCHEME_PARENT_PAGE" val="0_1"/>
  <p:tag name="KSO_WM_UNIT_DECOLORIZATION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diagram30178567_1*i*3"/>
  <p:tag name="KSO_WM_TEMPLATE_CATEGORY" val="diagram"/>
  <p:tag name="KSO_WM_TEMPLATE_INDEX" val="30178567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ADJUSTLAYOUT_ID" val="33"/>
  <p:tag name="KSO_WM_UNIT_COLOR_SCHEME_SHAPE_ID" val="33"/>
  <p:tag name="KSO_WM_UNIT_COLOR_SCHEME_PARENT_PAGE" val="0_1"/>
  <p:tag name="KSO_WM_UNIT_DECOLORIZATION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4"/>
  <p:tag name="KSO_WM_UNIT_ID" val="diagram30178567_1*i*4"/>
  <p:tag name="KSO_WM_TEMPLATE_CATEGORY" val="diagram"/>
  <p:tag name="KSO_WM_TEMPLATE_INDEX" val="30178567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ADJUSTLAYOUT_ID" val="23"/>
  <p:tag name="KSO_WM_UNIT_COLOR_SCHEME_SHAPE_ID" val="23"/>
  <p:tag name="KSO_WM_UNIT_COLOR_SCHEME_PARENT_PAGE" val="0_1"/>
  <p:tag name="KSO_WM_UNIT_DECOLORIZATION" val="1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diagram30178567_1*i*5"/>
  <p:tag name="KSO_WM_TEMPLATE_CATEGORY" val="diagram"/>
  <p:tag name="KSO_WM_TEMPLATE_INDEX" val="30178567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1</TotalTime>
  <Words>643</Words>
  <Application>Microsoft Office PowerPoint</Application>
  <PresentationFormat>宽屏</PresentationFormat>
  <Paragraphs>69</Paragraphs>
  <Slides>10</Slides>
  <Notes>2</Notes>
  <HiddenSlides>1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等线</vt:lpstr>
      <vt:lpstr>宋体</vt:lpstr>
      <vt:lpstr>微软雅黑</vt:lpstr>
      <vt:lpstr>Arial</vt:lpstr>
      <vt:lpstr>Gill Sans MT</vt:lpstr>
      <vt:lpstr>Wingdings</vt:lpstr>
      <vt:lpstr>徽章</vt:lpstr>
      <vt:lpstr>生 殖 激 素</vt:lpstr>
      <vt:lpstr>概述</vt:lpstr>
      <vt:lpstr>PowerPoint 演示文稿</vt:lpstr>
      <vt:lpstr>一、生殖激素的分类</vt:lpstr>
      <vt:lpstr>2.根据化学性质，可将激素归纳为3类:    </vt:lpstr>
      <vt:lpstr>PowerPoint 演示文稿</vt:lpstr>
      <vt:lpstr>PowerPoint 演示文稿</vt:lpstr>
      <vt:lpstr>三、生殖激素的作用特点（p121）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李 玉丹</cp:lastModifiedBy>
  <cp:revision>157</cp:revision>
  <cp:lastPrinted>2113-01-01T00:00:00Z</cp:lastPrinted>
  <dcterms:created xsi:type="dcterms:W3CDTF">2012-08-28T14:20:00Z</dcterms:created>
  <dcterms:modified xsi:type="dcterms:W3CDTF">2020-11-22T15:06:26Z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2052-11.1.0.9584</vt:lpwstr>
  </property>
</Properties>
</file>