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373" r:id="rId2"/>
    <p:sldId id="331" r:id="rId3"/>
    <p:sldId id="258" r:id="rId4"/>
    <p:sldId id="260" r:id="rId5"/>
    <p:sldId id="368" r:id="rId6"/>
    <p:sldId id="266" r:id="rId7"/>
    <p:sldId id="369" r:id="rId8"/>
    <p:sldId id="267" r:id="rId9"/>
    <p:sldId id="370" r:id="rId10"/>
    <p:sldId id="371" r:id="rId11"/>
    <p:sldId id="342" r:id="rId12"/>
    <p:sldId id="372" r:id="rId13"/>
    <p:sldId id="291" r:id="rId14"/>
    <p:sldId id="323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00"/>
    <a:srgbClr val="66FFFF"/>
    <a:srgbClr val="000066"/>
    <a:srgbClr val="99FF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89" autoAdjust="0"/>
  </p:normalViewPr>
  <p:slideViewPr>
    <p:cSldViewPr>
      <p:cViewPr varScale="1">
        <p:scale>
          <a:sx n="97" d="100"/>
          <a:sy n="97" d="100"/>
        </p:scale>
        <p:origin x="7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16691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0714F9-9042-4AF7-AEC4-D6C86A5A91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762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57A9-C8D6-470E-A664-712D088230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332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2615F-493A-4B73-975B-F8D4DCC160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780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49F57-303A-4238-9C7F-D409BDE229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787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0646-5797-4634-945C-F7F897E2BF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569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B6DE-ACE6-4945-8F14-6C9560CF11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44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3C70D-A15F-4AAF-B09C-11211506AF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037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1052-0EDA-465F-B191-D54033E515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729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DAFCE-65F0-4850-80EA-C5AF06B702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41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1B762-9BC5-4B3D-B9C9-EAF5E4A791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1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232A8-A490-4ADC-A8D2-5111664C94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704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C223ADE-A087-4329-8F40-A1EBF6A97D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gif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hyperlink" Target="&#39033;&#30446;&#19977;%20&#21628;&#21560;&#36947;&#30142;&#30149;.ppt" TargetMode="External"/><Relationship Id="rId18" Type="http://schemas.openxmlformats.org/officeDocument/2006/relationships/image" Target="../media/image9.gif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" Type="http://schemas.openxmlformats.org/officeDocument/2006/relationships/slide" Target="slide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hyperlink" Target="../&#29482;&#30149;&#38450;&#27835;.ppt" TargetMode="External"/><Relationship Id="rId5" Type="http://schemas.openxmlformats.org/officeDocument/2006/relationships/slide" Target="slide8.xml"/><Relationship Id="rId15" Type="http://schemas.openxmlformats.org/officeDocument/2006/relationships/image" Target="../media/image6.png"/><Relationship Id="rId10" Type="http://schemas.openxmlformats.org/officeDocument/2006/relationships/image" Target="../media/image3.png"/><Relationship Id="rId19" Type="http://schemas.openxmlformats.org/officeDocument/2006/relationships/image" Target="../media/image10.gif"/><Relationship Id="rId4" Type="http://schemas.openxmlformats.org/officeDocument/2006/relationships/slide" Target="slide6.xml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hyperlink" Target="../2010&#32423;&#31165;&#30149;&#38450;&#27835;/&#31165;&#30149;&#30446;&#24405;.ppt" TargetMode="External"/><Relationship Id="rId12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hyperlink" Target="../&#21160;&#29289;&#20256;&#26579;&#30149;&#23398;.ppt#-1,2,PowerPoint &#28436;&#31034;&#25991;&#31295;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zh-CN" dirty="0"/>
              <a:t>任务</a:t>
            </a:r>
            <a:r>
              <a:rPr lang="en-US" altLang="zh-CN" dirty="0"/>
              <a:t>1 </a:t>
            </a:r>
            <a:r>
              <a:rPr lang="zh-CN" altLang="zh-CN" dirty="0"/>
              <a:t>流行性感冒防治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68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2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4" name="Rectangle 20"/>
          <p:cNvSpPr>
            <a:spLocks noRot="1" noChangeArrowheads="1"/>
          </p:cNvSpPr>
          <p:nvPr/>
        </p:nvSpPr>
        <p:spPr bwMode="auto">
          <a:xfrm>
            <a:off x="1600200" y="696913"/>
            <a:ext cx="6629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多呈良性经过，病程短，单纯感染多数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～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7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日后康复。</a:t>
            </a:r>
          </a:p>
          <a:p>
            <a:pPr eaLnBrk="1" hangingPunct="1">
              <a:spcBef>
                <a:spcPts val="12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有的可转为慢性，表现持续咳嗽，消化不良，瘦弱等，病程可拖延一个月以上。</a:t>
            </a:r>
          </a:p>
          <a:p>
            <a:pPr eaLnBrk="1" hangingPunct="1">
              <a:spcBef>
                <a:spcPts val="12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若有继发或混合感染，则病情加重，表现复杂而多样，死亡率增多。</a:t>
            </a:r>
          </a:p>
        </p:txBody>
      </p:sp>
      <p:pic>
        <p:nvPicPr>
          <p:cNvPr id="7177" name="Picture 21" descr="000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05400"/>
            <a:ext cx="236220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290898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3" name="Rectangle 11"/>
          <p:cNvSpPr>
            <a:spLocks noRot="1" noChangeArrowheads="1"/>
          </p:cNvSpPr>
          <p:nvPr/>
        </p:nvSpPr>
        <p:spPr bwMode="auto">
          <a:xfrm>
            <a:off x="1260475" y="574675"/>
            <a:ext cx="7407275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主要变化</a:t>
            </a:r>
          </a:p>
          <a:p>
            <a:pPr lvl="1" eaLnBrk="1" hangingPunct="1">
              <a:lnSpc>
                <a:spcPts val="35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鼻、气管粘膜充血、多量泡沫样分泌物；</a:t>
            </a:r>
          </a:p>
          <a:p>
            <a:pPr lvl="1" eaLnBrk="1" hangingPunct="1">
              <a:lnSpc>
                <a:spcPts val="35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病毒性肺炎：</a:t>
            </a:r>
            <a:r>
              <a:rPr lang="zh-CN" altLang="en-US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肺充血水肿、部分病肺膨胀不全，而周围代偿性气肿</a:t>
            </a:r>
            <a:r>
              <a:rPr lang="en-US" altLang="zh-CN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;</a:t>
            </a:r>
            <a:r>
              <a:rPr lang="zh-CN" altLang="en-US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肺部病变组织与正常组织分界明显，称为</a:t>
            </a:r>
            <a:r>
              <a:rPr lang="zh-CN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“流感线”</a:t>
            </a:r>
            <a:r>
              <a:rPr lang="zh-CN" altLang="en-US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</a:p>
        </p:txBody>
      </p:sp>
      <p:pic>
        <p:nvPicPr>
          <p:cNvPr id="8201" name="Picture 12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352800"/>
            <a:ext cx="32004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20" y="3352800"/>
            <a:ext cx="3136392" cy="27558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3" name="Rectangle 11"/>
          <p:cNvSpPr>
            <a:spLocks noRot="1" noChangeArrowheads="1"/>
          </p:cNvSpPr>
          <p:nvPr/>
        </p:nvSpPr>
        <p:spPr bwMode="auto">
          <a:xfrm>
            <a:off x="1308101" y="793959"/>
            <a:ext cx="6934200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主要变化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呼吸道（颈、咽、肺门）淋巴结充血水肿；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部分胃肠卡他性炎症。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严重病例会发展为支气管肺炎、纤维素性胸膜肺炎。</a:t>
            </a:r>
          </a:p>
        </p:txBody>
      </p:sp>
      <p:pic>
        <p:nvPicPr>
          <p:cNvPr id="8201" name="Picture 12" descr="03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2" y="4038600"/>
            <a:ext cx="248919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204629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9" name="Rectangle 19"/>
          <p:cNvSpPr>
            <a:spLocks noRot="1" noChangeArrowheads="1"/>
          </p:cNvSpPr>
          <p:nvPr/>
        </p:nvSpPr>
        <p:spPr bwMode="auto">
          <a:xfrm>
            <a:off x="1287463" y="609600"/>
            <a:ext cx="7086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现场诊断</a:t>
            </a:r>
          </a:p>
          <a:p>
            <a:pPr lvl="1"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根据流行病史、发病情况、临床症状和病理变化，可初步诊断。</a:t>
            </a:r>
          </a:p>
          <a:p>
            <a:pPr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实验室诊断</a:t>
            </a:r>
          </a:p>
          <a:p>
            <a:pPr lvl="1"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病原诊断：</a:t>
            </a:r>
          </a:p>
          <a:p>
            <a:pPr lvl="1"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病毒分离鉴定</a:t>
            </a:r>
          </a:p>
          <a:p>
            <a:pPr lvl="1"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血清学诊断：</a:t>
            </a:r>
          </a:p>
          <a:p>
            <a:pPr lvl="1"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双份血清：血球凝集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～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凝集抑制（</a:t>
            </a: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HA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～</a:t>
            </a: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HI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endParaRPr lang="zh-CN" alt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9225" name="Picture 20" descr="7045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289560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2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56" name="Rectangle 20"/>
          <p:cNvSpPr>
            <a:spLocks noRot="1" noChangeArrowheads="1"/>
          </p:cNvSpPr>
          <p:nvPr/>
        </p:nvSpPr>
        <p:spPr bwMode="auto">
          <a:xfrm>
            <a:off x="1210574" y="511175"/>
            <a:ext cx="7620000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平时综合措施</a:t>
            </a:r>
          </a:p>
          <a:p>
            <a:pPr lvl="1" eaLnBrk="1" hangingPunct="1"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加强平时的饲养管理，保持猪舍清洁、干燥，注意防寒保暖，定期驱虫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;</a:t>
            </a:r>
          </a:p>
          <a:p>
            <a:pPr lvl="1" eaLnBrk="1" hangingPunct="1"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建立健全猪场的卫生消毒措施。</a:t>
            </a:r>
          </a:p>
          <a:p>
            <a:pPr eaLnBrk="1" hangingPunct="1"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处理措施</a:t>
            </a:r>
          </a:p>
          <a:p>
            <a:pPr lvl="1" eaLnBrk="1" hangingPunct="1"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采取隔离病猪、加强对猪群的护理，改善饲养环境条件，对猪舍及其污染的环境、用具及时严格消毒，以防止本病的蔓延和扩散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;</a:t>
            </a:r>
          </a:p>
          <a:p>
            <a:pPr lvl="1" eaLnBrk="1" hangingPunct="1"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对发病猪群提供避风、干燥、干净的环境，避免移群，供给清洁的饮水；</a:t>
            </a:r>
          </a:p>
          <a:p>
            <a:pPr lvl="1" eaLnBrk="1" hangingPunct="1"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采取对症和防继发疗法：</a:t>
            </a:r>
          </a:p>
          <a:p>
            <a:pPr lvl="2" eaLnBrk="1" hangingPunct="1"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个体肌注：双黄莲、板蓝根、柴胡等</a:t>
            </a:r>
            <a:r>
              <a:rPr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+</a:t>
            </a: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氨苄西林；</a:t>
            </a:r>
          </a:p>
          <a:p>
            <a:pPr lvl="2" eaLnBrk="1" hangingPunct="1"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群体饮水给药：双黄莲、植物血凝素、强力霉素、阿莫西林等，连用</a:t>
            </a:r>
            <a:r>
              <a:rPr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～</a:t>
            </a:r>
            <a:r>
              <a:rPr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天。 </a:t>
            </a:r>
          </a:p>
        </p:txBody>
      </p:sp>
      <p:pic>
        <p:nvPicPr>
          <p:cNvPr id="10249" name="Picture 21" descr="200610121200088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1524000" y="762000"/>
            <a:ext cx="5562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4800" dirty="0">
                <a:latin typeface="Times New Roman" panose="02020603050405020304" pitchFamily="18" charset="0"/>
              </a:rPr>
              <a:t>   </a:t>
            </a:r>
            <a:r>
              <a:rPr kumimoji="1" lang="zh-CN" altLang="en-US" sz="4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</a:rPr>
              <a:t>流行性感冒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1828800" y="1905000"/>
            <a:ext cx="23177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hlinkClick r:id="rId2" action="ppaction://hlinksldjump"/>
              </a:rPr>
              <a:t>概述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hlinkClick r:id="rId3" action="ppaction://hlinksldjump"/>
              </a:rPr>
              <a:t>病原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hlinkClick r:id="rId4" action="ppaction://hlinksldjump"/>
              </a:rPr>
              <a:t>流行病学</a:t>
            </a:r>
            <a:endParaRPr lang="zh-CN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hlinkClick r:id="rId5" action="ppaction://hlinksldjump"/>
              </a:rPr>
              <a:t>临床症状</a:t>
            </a:r>
            <a:endParaRPr lang="zh-CN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kumimoji="1" lang="zh-CN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hlinkClick r:id="rId6" action="ppaction://hlinksldjump"/>
              </a:rPr>
              <a:t>病理变化</a:t>
            </a:r>
            <a:endParaRPr kumimoji="1" lang="zh-CN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hlinkClick r:id="rId7" action="ppaction://hlinksldjump"/>
              </a:rPr>
              <a:t>诊断</a:t>
            </a:r>
            <a:endParaRPr lang="zh-CN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kumimoji="1" lang="zh-CN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hlinkClick r:id="rId8" action="ppaction://hlinksldjump"/>
              </a:rPr>
              <a:t>防 制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3076" name="Picture 6" descr="close button">
            <a:hlinkClick r:id="" action="ppaction://hlinkshowjump?jump=endshow" highlightClick="1">
              <a:snd r:embed="rId9" name="camera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ontent">
            <a:hlinkClick r:id="rId11" action="ppaction://hlinkpres?slideindex=1&amp;slidetitle=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chapter content">
            <a:hlinkClick r:id="rId13" action="ppaction://hlinkpres?slideindex=1&amp;slidetitle=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next page">
            <a:hlinkClick r:id="" action="ppaction://hlinkshowjump?jump=endshow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previous page">
            <a:hlinkClick r:id="" action="ppaction://hlinkshowjump?jump=previousslide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back to jie">
            <a:hlinkClick r:id="" action="ppaction://hlinkshowjump?jump=firstslide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gif00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3810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6" descr="053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952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38070" y="517615"/>
            <a:ext cx="7696200" cy="375434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zh-CN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猪流行性感冒是由流感病毒引起的一种高度接触性传染病。</a:t>
            </a:r>
          </a:p>
          <a:p>
            <a:pPr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zh-CN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特征</a:t>
            </a:r>
          </a:p>
          <a:p>
            <a:pPr lvl="1"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突然发病，迅速传播，全群发生；</a:t>
            </a:r>
          </a:p>
          <a:p>
            <a:pPr lvl="1"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体温升高，精神沉郁，食欲废绝，埋堆； </a:t>
            </a:r>
          </a:p>
          <a:p>
            <a:pPr lvl="1"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咳嗽、流鼻液、呼吸困难；</a:t>
            </a:r>
          </a:p>
          <a:p>
            <a:pPr lvl="1" eaLnBrk="1" hangingPunct="1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关节肌肉疼痛，全身困倦。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</a:p>
        </p:txBody>
      </p:sp>
      <p:pic>
        <p:nvPicPr>
          <p:cNvPr id="4099" name="Picture 9" descr="close button">
            <a:hlinkClick r:id="" action="ppaction://hlinkshowjump?jump=endshow" highlightClick="1">
              <a:snd r:embed="rId3" name="camera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content">
            <a:hlinkClick r:id="rId5" action="ppaction://hlinkpres?slideindex=2&amp;slidetitle=PowerPoint 演示文稿" highlightClick="1">
              <a:snd r:embed="rId3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 descr="chapter content">
            <a:hlinkClick r:id="rId7" action="ppaction://hlinkpres?slideindex=1&amp;slidetitle=" highlightClick="1">
              <a:snd r:embed="rId3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next page">
            <a:hlinkClick r:id="" action="ppaction://hlinkshowjump?jump=firstslide" highlightClick="1">
              <a:snd r:embed="rId3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previous page">
            <a:hlinkClick r:id="" action="ppaction://hlinkshowjump?jump=previousslide" highlightClick="1">
              <a:snd r:embed="rId3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4" descr="back to jie">
            <a:hlinkClick r:id="" action="ppaction://hlinkshowjump?jump=firstslide" highlightClick="1">
              <a:snd r:embed="rId3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7" descr="000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70" y="4419600"/>
            <a:ext cx="60960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05438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6" name="Rectangle 20"/>
          <p:cNvSpPr>
            <a:spLocks noRot="1" noChangeArrowheads="1"/>
          </p:cNvSpPr>
          <p:nvPr/>
        </p:nvSpPr>
        <p:spPr bwMode="auto">
          <a:xfrm>
            <a:off x="1414492" y="514709"/>
            <a:ext cx="7086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病原：</a:t>
            </a:r>
            <a:r>
              <a:rPr lang="zh-CN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流感病毒。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分类：</a:t>
            </a: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正黏病毒科甲（</a:t>
            </a:r>
            <a:r>
              <a:rPr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）型流感病毒属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形态结构：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呈球形，有囊膜，为单股多节段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RNA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病毒。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542520"/>
            <a:ext cx="2590800" cy="23046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42520"/>
            <a:ext cx="2667000" cy="230469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05438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6" name="Rectangle 20"/>
          <p:cNvSpPr>
            <a:spLocks noRot="1" noChangeArrowheads="1"/>
          </p:cNvSpPr>
          <p:nvPr/>
        </p:nvSpPr>
        <p:spPr bwMode="auto">
          <a:xfrm>
            <a:off x="1143000" y="609600"/>
            <a:ext cx="4953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血清型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众多而复杂，有许多亚型。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在猪中流行最广的亚型为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H1N1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H1N2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、禽源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H1N1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和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H3N2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由于流感病毒的核酸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RNA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是分节段的（由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8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条独立的单链组成），不同的流感病毒之间混合感染时很容易发生基因交换或重配，导致出现新的亚型。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抵抗力：</a:t>
            </a:r>
            <a:r>
              <a:rPr lang="zh-CN" alt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不强。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对干燥和低温有抵抗力；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一般消毒剂可杀灭，常用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15%</a:t>
            </a: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漂白粉，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～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2%</a:t>
            </a: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氢氧化钠。 </a:t>
            </a:r>
          </a:p>
        </p:txBody>
      </p:sp>
      <p:pic>
        <p:nvPicPr>
          <p:cNvPr id="5129" name="Picture 2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773" y="1143000"/>
            <a:ext cx="241934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774" y="3941763"/>
            <a:ext cx="2419349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558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4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0" name="Rectangle 20"/>
          <p:cNvSpPr>
            <a:spLocks noRot="1" noChangeArrowheads="1"/>
          </p:cNvSpPr>
          <p:nvPr/>
        </p:nvSpPr>
        <p:spPr bwMode="auto">
          <a:xfrm>
            <a:off x="1352550" y="533400"/>
            <a:ext cx="7315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  <a:spcBef>
                <a:spcPts val="600"/>
              </a:spcBef>
              <a:buClr>
                <a:srgbClr val="990000"/>
              </a:buClr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易感动物</a:t>
            </a:r>
          </a:p>
          <a:p>
            <a:pPr lvl="1" eaLnBrk="1" hangingPunct="1">
              <a:lnSpc>
                <a:spcPts val="4500"/>
              </a:lnSpc>
              <a:spcBef>
                <a:spcPts val="600"/>
              </a:spcBef>
              <a:buClr>
                <a:srgbClr val="990000"/>
              </a:buClr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猪，不分大小、年龄、品种、性别；</a:t>
            </a:r>
          </a:p>
          <a:p>
            <a:pPr lvl="1" eaLnBrk="1" hangingPunct="1">
              <a:lnSpc>
                <a:spcPts val="4500"/>
              </a:lnSpc>
              <a:spcBef>
                <a:spcPts val="600"/>
              </a:spcBef>
              <a:buClr>
                <a:srgbClr val="990000"/>
              </a:buClr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人也可感染猪流感病毒。</a:t>
            </a:r>
          </a:p>
          <a:p>
            <a:pPr eaLnBrk="1" hangingPunct="1">
              <a:lnSpc>
                <a:spcPts val="45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传染来源：</a:t>
            </a:r>
            <a:r>
              <a:rPr lang="zh-CN" alt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病猪和带毒猪。</a:t>
            </a:r>
          </a:p>
          <a:p>
            <a:pPr lvl="1" eaLnBrk="1" hangingPunct="1">
              <a:lnSpc>
                <a:spcPts val="45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病毒存在于感染猪的鼻液或气管、支气管分泌物以及肺和肺淋巴结内。</a:t>
            </a:r>
          </a:p>
          <a:p>
            <a:pPr lvl="1" eaLnBrk="1" hangingPunct="1">
              <a:lnSpc>
                <a:spcPts val="45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患病病愈猪可带毒排毒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6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～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8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周。</a:t>
            </a:r>
          </a:p>
          <a:p>
            <a:pPr lvl="1" eaLnBrk="1" hangingPunct="1">
              <a:lnSpc>
                <a:spcPts val="45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在某些情况下，流感病毒可从一种动物传给另一种动物，如由人或禽传给猪。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</a:p>
        </p:txBody>
      </p:sp>
      <p:pic>
        <p:nvPicPr>
          <p:cNvPr id="6153" name="Picture 22" descr="动画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4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0" name="Rectangle 20"/>
          <p:cNvSpPr>
            <a:spLocks noRot="1" noChangeArrowheads="1"/>
          </p:cNvSpPr>
          <p:nvPr/>
        </p:nvSpPr>
        <p:spPr bwMode="auto">
          <a:xfrm>
            <a:off x="1375165" y="838200"/>
            <a:ext cx="715923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传播途径：</a:t>
            </a: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主要通过</a:t>
            </a:r>
            <a:r>
              <a:rPr lang="zh-CN" alt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空气</a:t>
            </a: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经</a:t>
            </a:r>
            <a:r>
              <a:rPr lang="zh-CN" alt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呼吸道感染</a:t>
            </a: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  <a:p>
            <a:pPr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流行季节：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多发于晚秋、早春以及寒冷季节，尤以气候骤变的情况下更易发生。</a:t>
            </a:r>
          </a:p>
          <a:p>
            <a:pPr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流行特点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传播迅速，往往在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～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天内可达全群。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发病率高，病程短，死亡率低，多呈良性经过。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很易并发其他疫病</a:t>
            </a: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（如链球菌、巴氏杆菌、肺炎双球菌、沙门氏菌等）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  <p:pic>
        <p:nvPicPr>
          <p:cNvPr id="6153" name="Picture 22" descr="动画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0600"/>
            <a:ext cx="2057400" cy="132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093287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2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4" name="Rectangle 20"/>
          <p:cNvSpPr>
            <a:spLocks noRot="1" noChangeArrowheads="1"/>
          </p:cNvSpPr>
          <p:nvPr/>
        </p:nvSpPr>
        <p:spPr bwMode="auto">
          <a:xfrm>
            <a:off x="1295400" y="658813"/>
            <a:ext cx="7246937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潜伏期</a:t>
            </a:r>
            <a:r>
              <a:rPr lang="en-US" altLang="zh-CN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:1</a:t>
            </a:r>
            <a:r>
              <a:rPr lang="zh-CN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～</a:t>
            </a:r>
            <a:r>
              <a:rPr lang="en-US" altLang="zh-CN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天。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几乎全群同时感染，突然发病，多数猪同时出现症状。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endParaRPr lang="zh-CN" alt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>
              <a:spcBef>
                <a:spcPts val="12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体温升高，可达</a:t>
            </a: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42℃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恶寒怕冷，埋堆，毛松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；母猪因发热而死胎流产、缺奶；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7" t="11382" b="4776"/>
          <a:stretch/>
        </p:blipFill>
        <p:spPr>
          <a:xfrm>
            <a:off x="1662023" y="2988064"/>
            <a:ext cx="3200400" cy="2819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04" y="2965059"/>
            <a:ext cx="3386616" cy="284240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2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4" name="Rectangle 20"/>
          <p:cNvSpPr>
            <a:spLocks noRot="1" noChangeArrowheads="1"/>
          </p:cNvSpPr>
          <p:nvPr/>
        </p:nvSpPr>
        <p:spPr bwMode="auto">
          <a:xfrm>
            <a:off x="1314091" y="609600"/>
            <a:ext cx="673471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spcBef>
                <a:spcPts val="12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精神沉郁，食欲减退甚至废绝；</a:t>
            </a:r>
          </a:p>
          <a:p>
            <a:pPr lvl="1" eaLnBrk="1" hangingPunct="1">
              <a:spcBef>
                <a:spcPts val="12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咳嗽，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鼻流出浆液性到粘液性分泌物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，有时流鼻血，呼吸困难；</a:t>
            </a:r>
          </a:p>
          <a:p>
            <a:pPr lvl="1" eaLnBrk="1" hangingPunct="1">
              <a:spcBef>
                <a:spcPts val="1200"/>
              </a:spcBef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全身困倦，不愿行走，有的肌肉、关节疼痛，触压时发出惨叫声，严重的卧地不起，痉挛。</a:t>
            </a:r>
          </a:p>
        </p:txBody>
      </p:sp>
      <p:pic>
        <p:nvPicPr>
          <p:cNvPr id="7177" name="Picture 2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3657600"/>
            <a:ext cx="4191000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1606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2755</TotalTime>
  <Words>801</Words>
  <Application>Microsoft Office PowerPoint</Application>
  <PresentationFormat>全屏显示(4:3)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隶书</vt:lpstr>
      <vt:lpstr>宋体</vt:lpstr>
      <vt:lpstr>幼圆</vt:lpstr>
      <vt:lpstr>Arial</vt:lpstr>
      <vt:lpstr>Times New Roman</vt:lpstr>
      <vt:lpstr>Wingdings</vt:lpstr>
      <vt:lpstr>诗情画意</vt:lpstr>
      <vt:lpstr>任务1 流行性感冒防治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lizuwen</dc:creator>
  <cp:lastModifiedBy>FKL</cp:lastModifiedBy>
  <cp:revision>155</cp:revision>
  <cp:lastPrinted>1601-01-01T00:00:00Z</cp:lastPrinted>
  <dcterms:created xsi:type="dcterms:W3CDTF">1601-01-01T00:00:00Z</dcterms:created>
  <dcterms:modified xsi:type="dcterms:W3CDTF">2021-02-09T15:26:39Z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