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0" r:id="rId2"/>
    <p:sldId id="523" r:id="rId3"/>
    <p:sldId id="538" r:id="rId4"/>
    <p:sldId id="539" r:id="rId5"/>
    <p:sldId id="540" r:id="rId6"/>
    <p:sldId id="54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BC4A178-A314-4DC9-B799-A522AEDC2D00}">
          <p14:sldIdLst>
            <p14:sldId id="260"/>
            <p14:sldId id="523"/>
            <p14:sldId id="538"/>
            <p14:sldId id="539"/>
            <p14:sldId id="540"/>
            <p14:sldId id="5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725" y="31750"/>
            <a:ext cx="5724525" cy="8953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987" y="1815888"/>
            <a:ext cx="4267881" cy="433813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2412138" y="3984955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8565">
              <a:defRPr/>
            </a:pPr>
            <a:r>
              <a:rPr lang="zh-CN" altLang="en-US" sz="4800" kern="0" dirty="0">
                <a:solidFill>
                  <a:srgbClr val="AE5DAC"/>
                </a:solidFill>
                <a:latin typeface="微软雅黑" panose="020B0503020204020204" charset="-122"/>
                <a:ea typeface="微软雅黑" panose="020B0503020204020204" charset="-122"/>
              </a:rPr>
              <a:t>发情鉴定</a:t>
            </a:r>
            <a:endParaRPr lang="en-US" altLang="zh-CN" sz="4800" kern="0" dirty="0">
              <a:solidFill>
                <a:srgbClr val="AE5DA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defTabSz="1218565">
              <a:defRPr/>
            </a:pPr>
            <a:r>
              <a:rPr lang="zh-CN" altLang="en-US" sz="4800" kern="0" dirty="0">
                <a:solidFill>
                  <a:srgbClr val="AE5DAC"/>
                </a:solidFill>
                <a:latin typeface="微软雅黑" panose="020B0503020204020204" charset="-122"/>
                <a:ea typeface="微软雅黑" panose="020B0503020204020204" charset="-122"/>
              </a:rPr>
              <a:t>技术</a:t>
            </a:r>
            <a:endParaRPr lang="en-US" altLang="zh-CN" sz="4800" kern="0" dirty="0">
              <a:solidFill>
                <a:srgbClr val="AE5DA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79424" y="2634841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2B60A5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ea"/>
              </a:rPr>
              <a:t>项目一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209363" y="1791950"/>
            <a:ext cx="4475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任务一 母畜发情生理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09363" y="2782669"/>
            <a:ext cx="493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任务二 母畜的发情鉴定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725" y="31750"/>
            <a:ext cx="5724525" cy="895350"/>
          </a:xfrm>
          <a:prstGeom prst="rect">
            <a:avLst/>
          </a:prstGeom>
        </p:spPr>
      </p:pic>
      <p:pic>
        <p:nvPicPr>
          <p:cNvPr id="4" name="图形 3" descr="河马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3321" y="1791949"/>
            <a:ext cx="2709029" cy="2709029"/>
          </a:xfrm>
          <a:prstGeom prst="rect">
            <a:avLst/>
          </a:prstGeom>
        </p:spPr>
      </p:pic>
      <p:sp>
        <p:nvSpPr>
          <p:cNvPr id="7" name="矩形: 圆角 6"/>
          <p:cNvSpPr/>
          <p:nvPr/>
        </p:nvSpPr>
        <p:spPr>
          <a:xfrm>
            <a:off x="5801699" y="1451775"/>
            <a:ext cx="5375287" cy="108307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一、发情</a:t>
            </a:r>
          </a:p>
        </p:txBody>
      </p:sp>
      <p:sp>
        <p:nvSpPr>
          <p:cNvPr id="17" name="矩形: 圆角 16"/>
          <p:cNvSpPr/>
          <p:nvPr/>
        </p:nvSpPr>
        <p:spPr>
          <a:xfrm>
            <a:off x="5801699" y="2647499"/>
            <a:ext cx="5375287" cy="108307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二、排卵</a:t>
            </a:r>
          </a:p>
        </p:txBody>
      </p:sp>
      <p:sp>
        <p:nvSpPr>
          <p:cNvPr id="24" name="矩形: 圆角 23"/>
          <p:cNvSpPr/>
          <p:nvPr/>
        </p:nvSpPr>
        <p:spPr>
          <a:xfrm>
            <a:off x="5801698" y="3843223"/>
            <a:ext cx="5375288" cy="108307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三、发情排卵的激素调节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08701" y="4061595"/>
            <a:ext cx="4475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任务一 母畜发情生理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 idx="1"/>
          </p:nvPr>
        </p:nvSpPr>
        <p:spPr>
          <a:xfrm>
            <a:off x="818835" y="1264941"/>
            <a:ext cx="9453879" cy="525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排卵的概念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排卵是指卵巢上发育成熟的卵泡破裂，卵子随卵泡液流出的过程。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排卵的类型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自发性排卵 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卵泡发育成熟后便排卵，并自动形成黄体。如牛、马、猪、羊等家畜均属此种类型。</a:t>
            </a: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诱发性排卵 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只有交配才能引起排卵，并形成有功能的黄体，如兔、骆驼、猫等均属此类型。</a:t>
            </a:r>
          </a:p>
          <a:p>
            <a:pPr marL="0" indent="0">
              <a:buNone/>
            </a:pP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标题 2"/>
          <p:cNvSpPr>
            <a:spLocks noGrp="1"/>
          </p:cNvSpPr>
          <p:nvPr>
            <p:ph type="title"/>
          </p:nvPr>
        </p:nvSpPr>
        <p:spPr>
          <a:xfrm>
            <a:off x="1217720" y="252914"/>
            <a:ext cx="8229600" cy="858837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二、排卵</a:t>
            </a:r>
            <a:endParaRPr lang="zh-CN" altLang="zh-CN" sz="4000" b="1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925176" y="1089684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 idx="1"/>
          </p:nvPr>
        </p:nvSpPr>
        <p:spPr>
          <a:xfrm>
            <a:off x="818835" y="1264941"/>
            <a:ext cx="9453879" cy="525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排卵过程及机制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排卵过程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排卵的机理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）物理作用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卵泡膜“胀破”作用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）化学作用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促黄体素能促进溶蛋白酶的分泌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溶蛋白酶溶解卵泡膜。</a:t>
            </a:r>
          </a:p>
          <a:p>
            <a:pPr marL="0" indent="0">
              <a:buNone/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标题 2"/>
          <p:cNvSpPr>
            <a:spLocks noGrp="1"/>
          </p:cNvSpPr>
          <p:nvPr>
            <p:ph type="title"/>
          </p:nvPr>
        </p:nvSpPr>
        <p:spPr>
          <a:xfrm>
            <a:off x="1217720" y="252914"/>
            <a:ext cx="8229600" cy="858837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二、排卵</a:t>
            </a:r>
            <a:endParaRPr lang="zh-CN" altLang="zh-CN" sz="4000" b="1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925176" y="1089684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 idx="1"/>
          </p:nvPr>
        </p:nvSpPr>
        <p:spPr>
          <a:xfrm>
            <a:off x="818835" y="1264941"/>
            <a:ext cx="9453879" cy="525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黄体形成与退化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黄体形成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周期黄体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妊娠黄体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黄体退化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猪、牛、马约在第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15-17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天开始萎缩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过几天就发情。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羊在第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12-14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天开始萎缩。</a:t>
            </a:r>
          </a:p>
          <a:p>
            <a:pPr marL="0" indent="0"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标题 2"/>
          <p:cNvSpPr>
            <a:spLocks noGrp="1"/>
          </p:cNvSpPr>
          <p:nvPr>
            <p:ph type="title"/>
          </p:nvPr>
        </p:nvSpPr>
        <p:spPr>
          <a:xfrm>
            <a:off x="1217720" y="252914"/>
            <a:ext cx="8229600" cy="858837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二、排卵</a:t>
            </a:r>
            <a:endParaRPr lang="zh-CN" altLang="zh-CN" sz="4000" b="1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925176" y="1089684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 idx="1"/>
          </p:nvPr>
        </p:nvSpPr>
        <p:spPr>
          <a:xfrm>
            <a:off x="818835" y="1264941"/>
            <a:ext cx="9453879" cy="525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五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排卵时间和排卵数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排卵时间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各种家畜的排卵时间因畜种、年龄、个体、营养状况及环境等的不同而有所差异。一般不十分固定。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母牛的排卵时间是在发情结束后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8-12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小时内（多为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3-8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小时内）。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猪的排卵时间是在发情开始后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24-48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小时，持续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6-10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小时。</a:t>
            </a:r>
          </a:p>
          <a:p>
            <a:pPr marL="0" indent="0">
              <a:buNone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排卵数</a:t>
            </a:r>
          </a:p>
          <a:p>
            <a:pPr marL="0" indent="0"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标题 2"/>
          <p:cNvSpPr>
            <a:spLocks noGrp="1"/>
          </p:cNvSpPr>
          <p:nvPr>
            <p:ph type="title"/>
          </p:nvPr>
        </p:nvSpPr>
        <p:spPr>
          <a:xfrm>
            <a:off x="1217720" y="252914"/>
            <a:ext cx="8229600" cy="858837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二、排卵</a:t>
            </a:r>
            <a:endParaRPr lang="zh-CN" altLang="zh-CN" sz="4000" b="1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925176" y="1089684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1</TotalTime>
  <Words>311</Words>
  <Application>Microsoft Office PowerPoint</Application>
  <PresentationFormat>宽屏</PresentationFormat>
  <Paragraphs>45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方正兰亭超细黑简体</vt:lpstr>
      <vt:lpstr>宋体</vt:lpstr>
      <vt:lpstr>微软雅黑</vt:lpstr>
      <vt:lpstr>Arial</vt:lpstr>
      <vt:lpstr>Office 主题​​</vt:lpstr>
      <vt:lpstr>PowerPoint 演示文稿</vt:lpstr>
      <vt:lpstr>PowerPoint 演示文稿</vt:lpstr>
      <vt:lpstr>二、排卵</vt:lpstr>
      <vt:lpstr>二、排卵</vt:lpstr>
      <vt:lpstr>二、排卵</vt:lpstr>
      <vt:lpstr>二、排卵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107</cp:revision>
  <dcterms:created xsi:type="dcterms:W3CDTF">2019-09-17T02:06:00Z</dcterms:created>
  <dcterms:modified xsi:type="dcterms:W3CDTF">2020-11-22T15:34:47Z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