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66" r:id="rId2"/>
    <p:sldId id="288" r:id="rId3"/>
    <p:sldId id="289" r:id="rId4"/>
    <p:sldId id="334" r:id="rId5"/>
    <p:sldId id="291" r:id="rId6"/>
    <p:sldId id="292" r:id="rId7"/>
    <p:sldId id="370" r:id="rId8"/>
    <p:sldId id="604" r:id="rId9"/>
    <p:sldId id="371" r:id="rId10"/>
    <p:sldId id="277" r:id="rId11"/>
    <p:sldId id="605" r:id="rId12"/>
    <p:sldId id="278" r:id="rId13"/>
    <p:sldId id="279" r:id="rId14"/>
    <p:sldId id="262" r:id="rId15"/>
    <p:sldId id="263" r:id="rId16"/>
    <p:sldId id="336" r:id="rId17"/>
    <p:sldId id="293" r:id="rId18"/>
    <p:sldId id="33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7AE69B1E-4FDE-46DD-A7B7-721F22B0BB04}">
          <p14:sldIdLst>
            <p14:sldId id="266"/>
            <p14:sldId id="288"/>
            <p14:sldId id="289"/>
            <p14:sldId id="334"/>
            <p14:sldId id="291"/>
            <p14:sldId id="292"/>
            <p14:sldId id="370"/>
            <p14:sldId id="604"/>
            <p14:sldId id="371"/>
            <p14:sldId id="277"/>
            <p14:sldId id="605"/>
            <p14:sldId id="278"/>
            <p14:sldId id="279"/>
            <p14:sldId id="262"/>
            <p14:sldId id="263"/>
            <p14:sldId id="336"/>
            <p14:sldId id="293"/>
            <p14:sldId id="332"/>
          </p14:sldIdLst>
        </p14:section>
      </p14:sectionLst>
    </p:ext>
    <p:ext uri="{EFAFB233-063F-42B5-8137-9DF3F51BA10A}">
      <p15:sldGuideLst xmlns:p15="http://schemas.microsoft.com/office/powerpoint/2012/main">
        <p15:guide id="1" orient="horz" pos="2160">
          <p15:clr>
            <a:srgbClr val="A4A3A4"/>
          </p15:clr>
        </p15:guide>
        <p15:guide id="2" pos="380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8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8" d="100"/>
          <a:sy n="48" d="100"/>
        </p:scale>
        <p:origin x="48" y="412"/>
      </p:cViewPr>
      <p:guideLst>
        <p:guide orient="horz" pos="2160"/>
        <p:guide pos="3801"/>
      </p:guideLst>
    </p:cSldViewPr>
  </p:slideViewPr>
  <p:notesTextViewPr>
    <p:cViewPr>
      <p:scale>
        <a:sx n="100" d="100"/>
        <a:sy n="100" d="100"/>
      </p:scale>
      <p:origin x="0" y="0"/>
    </p:cViewPr>
  </p:notesTextViewPr>
  <p:sorterViewPr>
    <p:cViewPr>
      <p:scale>
        <a:sx n="100" d="100"/>
        <a:sy n="100" d="100"/>
      </p:scale>
      <p:origin x="0" y="-27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54D26746-57AE-4E20-9B2E-C517418FD519}" type="doc">
      <dgm:prSet loTypeId="urn:microsoft.com/office/officeart/2005/8/layout/bProcess4#2" loCatId="process" qsTypeId="urn:microsoft.com/office/officeart/2005/8/quickstyle/simple1#3" qsCatId="simple" csTypeId="urn:microsoft.com/office/officeart/2005/8/colors/accent1_2#7" csCatId="accent1"/>
      <dgm:spPr/>
      <dgm:t>
        <a:bodyPr/>
        <a:lstStyle/>
        <a:p>
          <a:endParaRPr lang="zh-CN" altLang="en-US"/>
        </a:p>
      </dgm:t>
    </dgm:pt>
    <dgm:pt modelId="{6EF48F74-17C7-4F85-AC7B-4AFD7FFF2615}">
      <dgm:prSet custT="1"/>
      <dgm:spPr/>
      <dgm:t>
        <a:bodyPr/>
        <a:lstStyle/>
        <a:p>
          <a:r>
            <a:rPr lang="zh-CN" altLang="en-US" sz="1800" b="1">
              <a:solidFill>
                <a:srgbClr val="002060"/>
              </a:solidFill>
            </a:rPr>
            <a:t>胚胎期：促进胚胎子宫和阴道的发育</a:t>
          </a:r>
          <a:endParaRPr lang="zh-CN" altLang="en-US" sz="1800">
            <a:solidFill>
              <a:srgbClr val="002060"/>
            </a:solidFill>
          </a:endParaRPr>
        </a:p>
      </dgm:t>
    </dgm:pt>
    <dgm:pt modelId="{FD37858D-A1ED-4C10-85DB-B59050C71C5E}" type="parTrans" cxnId="{7F9C3F7A-EFFB-445E-9FB4-A10E3C429CEA}">
      <dgm:prSet/>
      <dgm:spPr/>
      <dgm:t>
        <a:bodyPr/>
        <a:lstStyle/>
        <a:p>
          <a:endParaRPr lang="zh-CN" altLang="en-US" sz="1800">
            <a:solidFill>
              <a:srgbClr val="002060"/>
            </a:solidFill>
          </a:endParaRPr>
        </a:p>
      </dgm:t>
    </dgm:pt>
    <dgm:pt modelId="{4547A398-CC34-4816-9350-224FFD2CFF2E}" type="sibTrans" cxnId="{7F9C3F7A-EFFB-445E-9FB4-A10E3C429CEA}">
      <dgm:prSet/>
      <dgm:spPr/>
      <dgm:t>
        <a:bodyPr/>
        <a:lstStyle/>
        <a:p>
          <a:endParaRPr lang="zh-CN" altLang="en-US" sz="1800">
            <a:solidFill>
              <a:srgbClr val="002060"/>
            </a:solidFill>
          </a:endParaRPr>
        </a:p>
      </dgm:t>
    </dgm:pt>
    <dgm:pt modelId="{063716A2-4870-4DD9-BC3F-2387DF489FEF}">
      <dgm:prSet custT="1"/>
      <dgm:spPr/>
      <dgm:t>
        <a:bodyPr/>
        <a:lstStyle/>
        <a:p>
          <a:r>
            <a:rPr lang="zh-CN" sz="1800" b="1">
              <a:solidFill>
                <a:srgbClr val="002060"/>
              </a:solidFill>
            </a:rPr>
            <a:t>初情期前：对下丘脑</a:t>
          </a:r>
          <a:r>
            <a:rPr lang="en-US" sz="1800" b="1">
              <a:solidFill>
                <a:srgbClr val="002060"/>
              </a:solidFill>
            </a:rPr>
            <a:t>GnRH</a:t>
          </a:r>
          <a:r>
            <a:rPr lang="zh-CN" sz="1800" b="1">
              <a:solidFill>
                <a:srgbClr val="002060"/>
              </a:solidFill>
            </a:rPr>
            <a:t>的分泌有抑制的作用，对第二性征的发育有促进作用。</a:t>
          </a:r>
          <a:endParaRPr lang="zh-CN" sz="1800">
            <a:solidFill>
              <a:srgbClr val="002060"/>
            </a:solidFill>
          </a:endParaRPr>
        </a:p>
      </dgm:t>
    </dgm:pt>
    <dgm:pt modelId="{99F1AD0C-5D80-4725-80EE-1ACE8E82FD3B}" type="parTrans" cxnId="{CFF07984-516A-463E-8D63-D53D2C92400A}">
      <dgm:prSet/>
      <dgm:spPr/>
      <dgm:t>
        <a:bodyPr/>
        <a:lstStyle/>
        <a:p>
          <a:endParaRPr lang="zh-CN" altLang="en-US" sz="1800">
            <a:solidFill>
              <a:srgbClr val="002060"/>
            </a:solidFill>
          </a:endParaRPr>
        </a:p>
      </dgm:t>
    </dgm:pt>
    <dgm:pt modelId="{40AD15C6-DBC6-4AD3-80C9-C1FFDAC1A825}" type="sibTrans" cxnId="{CFF07984-516A-463E-8D63-D53D2C92400A}">
      <dgm:prSet/>
      <dgm:spPr/>
      <dgm:t>
        <a:bodyPr/>
        <a:lstStyle/>
        <a:p>
          <a:endParaRPr lang="zh-CN" altLang="en-US" sz="1800">
            <a:solidFill>
              <a:srgbClr val="002060"/>
            </a:solidFill>
          </a:endParaRPr>
        </a:p>
      </dgm:t>
    </dgm:pt>
    <dgm:pt modelId="{9ED888C2-9804-41C6-972A-59B7ADAE91C1}">
      <dgm:prSet custT="1"/>
      <dgm:spPr/>
      <dgm:t>
        <a:bodyPr/>
        <a:lstStyle/>
        <a:p>
          <a:r>
            <a:rPr lang="zh-CN" altLang="en-US" sz="1800" b="1">
              <a:solidFill>
                <a:srgbClr val="002060"/>
              </a:solidFill>
            </a:rPr>
            <a:t>初情期：对下丘脑和垂体的生殖内分泌活动有促进作用</a:t>
          </a:r>
          <a:endParaRPr lang="zh-CN" altLang="en-US" sz="1800">
            <a:solidFill>
              <a:srgbClr val="002060"/>
            </a:solidFill>
          </a:endParaRPr>
        </a:p>
      </dgm:t>
    </dgm:pt>
    <dgm:pt modelId="{62D00B66-754F-44AE-A9CB-AE2D61964A7D}" type="parTrans" cxnId="{7F267FF7-ACE6-4CE9-98A7-965CB681E69E}">
      <dgm:prSet/>
      <dgm:spPr/>
      <dgm:t>
        <a:bodyPr/>
        <a:lstStyle/>
        <a:p>
          <a:endParaRPr lang="zh-CN" altLang="en-US" sz="1800">
            <a:solidFill>
              <a:srgbClr val="002060"/>
            </a:solidFill>
          </a:endParaRPr>
        </a:p>
      </dgm:t>
    </dgm:pt>
    <dgm:pt modelId="{D5072886-34FA-4A87-A28E-B1625DAC7FEF}" type="sibTrans" cxnId="{7F267FF7-ACE6-4CE9-98A7-965CB681E69E}">
      <dgm:prSet/>
      <dgm:spPr/>
      <dgm:t>
        <a:bodyPr/>
        <a:lstStyle/>
        <a:p>
          <a:endParaRPr lang="zh-CN" altLang="en-US" sz="1800">
            <a:solidFill>
              <a:srgbClr val="002060"/>
            </a:solidFill>
          </a:endParaRPr>
        </a:p>
      </dgm:t>
    </dgm:pt>
    <dgm:pt modelId="{F2D32696-A8A7-472B-B419-D532E36F49DF}">
      <dgm:prSet custT="1"/>
      <dgm:spPr/>
      <dgm:t>
        <a:bodyPr/>
        <a:lstStyle/>
        <a:p>
          <a:r>
            <a:rPr lang="zh-CN" altLang="en-US" sz="1800" b="1" dirty="0">
              <a:solidFill>
                <a:srgbClr val="002060"/>
              </a:solidFill>
            </a:rPr>
            <a:t>发情周期：对卵巢、生殖道和下丘脑及垂体的生理机能都有调节作用，表现为：</a:t>
          </a:r>
          <a:endParaRPr lang="zh-CN" altLang="en-US" sz="1800" dirty="0">
            <a:solidFill>
              <a:srgbClr val="002060"/>
            </a:solidFill>
          </a:endParaRPr>
        </a:p>
      </dgm:t>
    </dgm:pt>
    <dgm:pt modelId="{478A0E5D-DEF6-4D77-AB1F-A303E63AC543}" type="parTrans" cxnId="{C318E8F0-7672-453F-A3F0-8BED3C7E3522}">
      <dgm:prSet/>
      <dgm:spPr/>
      <dgm:t>
        <a:bodyPr/>
        <a:lstStyle/>
        <a:p>
          <a:endParaRPr lang="zh-CN" altLang="en-US" sz="1800">
            <a:solidFill>
              <a:srgbClr val="002060"/>
            </a:solidFill>
          </a:endParaRPr>
        </a:p>
      </dgm:t>
    </dgm:pt>
    <dgm:pt modelId="{3DEB79EA-6C38-4269-B914-3D0F628D51FB}" type="sibTrans" cxnId="{C318E8F0-7672-453F-A3F0-8BED3C7E3522}">
      <dgm:prSet/>
      <dgm:spPr/>
      <dgm:t>
        <a:bodyPr/>
        <a:lstStyle/>
        <a:p>
          <a:endParaRPr lang="zh-CN" altLang="en-US" sz="1800">
            <a:solidFill>
              <a:srgbClr val="002060"/>
            </a:solidFill>
          </a:endParaRPr>
        </a:p>
      </dgm:t>
    </dgm:pt>
    <dgm:pt modelId="{569C9AEE-78EA-4EAE-B3A6-D836B0E0247A}">
      <dgm:prSet custT="1"/>
      <dgm:spPr/>
      <dgm:t>
        <a:bodyPr/>
        <a:lstStyle/>
        <a:p>
          <a:r>
            <a:rPr lang="zh-CN" altLang="en-US" sz="1800" b="1">
              <a:solidFill>
                <a:srgbClr val="002060"/>
              </a:solidFill>
            </a:rPr>
            <a:t>妊娠期：刺激乳腺腺泡和管状系统的发育，对分娩启动有一定的作用</a:t>
          </a:r>
          <a:endParaRPr lang="zh-CN" altLang="en-US" sz="1800">
            <a:solidFill>
              <a:srgbClr val="002060"/>
            </a:solidFill>
          </a:endParaRPr>
        </a:p>
      </dgm:t>
    </dgm:pt>
    <dgm:pt modelId="{BD2A911E-10B5-493A-998D-F5CC7698DB15}" type="parTrans" cxnId="{C65E66F6-865D-444E-B19A-4F58E7902CDC}">
      <dgm:prSet/>
      <dgm:spPr/>
      <dgm:t>
        <a:bodyPr/>
        <a:lstStyle/>
        <a:p>
          <a:endParaRPr lang="zh-CN" altLang="en-US" sz="1800">
            <a:solidFill>
              <a:srgbClr val="002060"/>
            </a:solidFill>
          </a:endParaRPr>
        </a:p>
      </dgm:t>
    </dgm:pt>
    <dgm:pt modelId="{7EB6D346-1740-44B5-ADFD-FFAC1A9D4DAD}" type="sibTrans" cxnId="{C65E66F6-865D-444E-B19A-4F58E7902CDC}">
      <dgm:prSet/>
      <dgm:spPr/>
      <dgm:t>
        <a:bodyPr/>
        <a:lstStyle/>
        <a:p>
          <a:endParaRPr lang="zh-CN" altLang="en-US" sz="1800">
            <a:solidFill>
              <a:srgbClr val="002060"/>
            </a:solidFill>
          </a:endParaRPr>
        </a:p>
      </dgm:t>
    </dgm:pt>
    <dgm:pt modelId="{FF91E0F8-08F3-41BA-B94C-4BD58EEF6B0F}">
      <dgm:prSet custT="1"/>
      <dgm:spPr/>
      <dgm:t>
        <a:bodyPr/>
        <a:lstStyle/>
        <a:p>
          <a:r>
            <a:rPr lang="zh-CN" altLang="en-US" sz="1800" b="1">
              <a:solidFill>
                <a:srgbClr val="002060"/>
              </a:solidFill>
            </a:rPr>
            <a:t>分娩期间：与催产素协同作用，刺激子宫平滑肌收缩，有利于分娩。</a:t>
          </a:r>
          <a:endParaRPr lang="zh-CN" altLang="en-US" sz="1800">
            <a:solidFill>
              <a:srgbClr val="002060"/>
            </a:solidFill>
          </a:endParaRPr>
        </a:p>
      </dgm:t>
    </dgm:pt>
    <dgm:pt modelId="{38C24FEC-D424-4220-A48A-3531BBBD5C78}" type="parTrans" cxnId="{D83A7C23-1642-46A6-BBE2-04434491CD1F}">
      <dgm:prSet/>
      <dgm:spPr/>
      <dgm:t>
        <a:bodyPr/>
        <a:lstStyle/>
        <a:p>
          <a:endParaRPr lang="zh-CN" altLang="en-US" sz="1800">
            <a:solidFill>
              <a:srgbClr val="002060"/>
            </a:solidFill>
          </a:endParaRPr>
        </a:p>
      </dgm:t>
    </dgm:pt>
    <dgm:pt modelId="{6DAA0C28-ED6B-49BD-A4BD-3B875181C661}" type="sibTrans" cxnId="{D83A7C23-1642-46A6-BBE2-04434491CD1F}">
      <dgm:prSet/>
      <dgm:spPr/>
      <dgm:t>
        <a:bodyPr/>
        <a:lstStyle/>
        <a:p>
          <a:endParaRPr lang="zh-CN" altLang="en-US" sz="1800">
            <a:solidFill>
              <a:srgbClr val="002060"/>
            </a:solidFill>
          </a:endParaRPr>
        </a:p>
      </dgm:t>
    </dgm:pt>
    <dgm:pt modelId="{FB5A937B-9A54-4789-8316-618A87A9BDB2}">
      <dgm:prSet custT="1"/>
      <dgm:spPr/>
      <dgm:t>
        <a:bodyPr/>
        <a:lstStyle/>
        <a:p>
          <a:r>
            <a:rPr lang="zh-CN" altLang="en-US" sz="1800" b="1">
              <a:solidFill>
                <a:srgbClr val="002060"/>
              </a:solidFill>
            </a:rPr>
            <a:t>泌乳期间：与催乳素协同作用，促进乳腺发育和乳汁分泌。</a:t>
          </a:r>
          <a:endParaRPr lang="zh-CN" altLang="en-US" sz="1800">
            <a:solidFill>
              <a:srgbClr val="002060"/>
            </a:solidFill>
          </a:endParaRPr>
        </a:p>
      </dgm:t>
    </dgm:pt>
    <dgm:pt modelId="{98F86353-FEFB-4549-A8E6-BFAB2148BC83}" type="parTrans" cxnId="{4457F099-0A27-4BDF-96FA-C2346B8D6495}">
      <dgm:prSet/>
      <dgm:spPr/>
      <dgm:t>
        <a:bodyPr/>
        <a:lstStyle/>
        <a:p>
          <a:endParaRPr lang="zh-CN" altLang="en-US" sz="1800">
            <a:solidFill>
              <a:srgbClr val="002060"/>
            </a:solidFill>
          </a:endParaRPr>
        </a:p>
      </dgm:t>
    </dgm:pt>
    <dgm:pt modelId="{107F8823-E5FA-4996-8063-7786932647C9}" type="sibTrans" cxnId="{4457F099-0A27-4BDF-96FA-C2346B8D6495}">
      <dgm:prSet/>
      <dgm:spPr/>
      <dgm:t>
        <a:bodyPr/>
        <a:lstStyle/>
        <a:p>
          <a:endParaRPr lang="zh-CN" altLang="en-US" sz="1800">
            <a:solidFill>
              <a:srgbClr val="002060"/>
            </a:solidFill>
          </a:endParaRPr>
        </a:p>
      </dgm:t>
    </dgm:pt>
    <dgm:pt modelId="{3859FF97-35FD-41C8-A3C4-C182511AFB4D}" type="pres">
      <dgm:prSet presAssocID="{54D26746-57AE-4E20-9B2E-C517418FD519}" presName="Name0" presStyleCnt="0">
        <dgm:presLayoutVars>
          <dgm:dir/>
          <dgm:resizeHandles/>
        </dgm:presLayoutVars>
      </dgm:prSet>
      <dgm:spPr/>
    </dgm:pt>
    <dgm:pt modelId="{A7105D9C-24CB-43A1-BE61-31C6B2011A1D}" type="pres">
      <dgm:prSet presAssocID="{6EF48F74-17C7-4F85-AC7B-4AFD7FFF2615}" presName="compNode" presStyleCnt="0"/>
      <dgm:spPr/>
    </dgm:pt>
    <dgm:pt modelId="{4D69F613-0696-4D4E-AEC6-302CA4743B7A}" type="pres">
      <dgm:prSet presAssocID="{6EF48F74-17C7-4F85-AC7B-4AFD7FFF2615}" presName="dummyConnPt" presStyleCnt="0"/>
      <dgm:spPr/>
    </dgm:pt>
    <dgm:pt modelId="{5A234AD8-60E3-4B7C-B70E-CAA421BD9EB6}" type="pres">
      <dgm:prSet presAssocID="{6EF48F74-17C7-4F85-AC7B-4AFD7FFF2615}" presName="node" presStyleLbl="node1" presStyleIdx="0" presStyleCnt="7">
        <dgm:presLayoutVars>
          <dgm:bulletEnabled val="1"/>
        </dgm:presLayoutVars>
      </dgm:prSet>
      <dgm:spPr/>
    </dgm:pt>
    <dgm:pt modelId="{C1B7200E-1F70-456D-AC05-AED0873BEB43}" type="pres">
      <dgm:prSet presAssocID="{4547A398-CC34-4816-9350-224FFD2CFF2E}" presName="sibTrans" presStyleLbl="bgSibTrans2D1" presStyleIdx="0" presStyleCnt="6"/>
      <dgm:spPr/>
    </dgm:pt>
    <dgm:pt modelId="{F512DBB0-2A08-4BB8-907C-C264AB5FCB9C}" type="pres">
      <dgm:prSet presAssocID="{063716A2-4870-4DD9-BC3F-2387DF489FEF}" presName="compNode" presStyleCnt="0"/>
      <dgm:spPr/>
    </dgm:pt>
    <dgm:pt modelId="{0CD6337B-B153-456D-AB8A-88DED5821559}" type="pres">
      <dgm:prSet presAssocID="{063716A2-4870-4DD9-BC3F-2387DF489FEF}" presName="dummyConnPt" presStyleCnt="0"/>
      <dgm:spPr/>
    </dgm:pt>
    <dgm:pt modelId="{DF650E18-1B99-45E2-9B59-A9FFB7643FF4}" type="pres">
      <dgm:prSet presAssocID="{063716A2-4870-4DD9-BC3F-2387DF489FEF}" presName="node" presStyleLbl="node1" presStyleIdx="1" presStyleCnt="7">
        <dgm:presLayoutVars>
          <dgm:bulletEnabled val="1"/>
        </dgm:presLayoutVars>
      </dgm:prSet>
      <dgm:spPr/>
    </dgm:pt>
    <dgm:pt modelId="{168CFCAF-C5AE-44B6-8C36-FA452D6930B1}" type="pres">
      <dgm:prSet presAssocID="{40AD15C6-DBC6-4AD3-80C9-C1FFDAC1A825}" presName="sibTrans" presStyleLbl="bgSibTrans2D1" presStyleIdx="1" presStyleCnt="6"/>
      <dgm:spPr/>
    </dgm:pt>
    <dgm:pt modelId="{1E413841-E195-4B50-B13C-C6B8882D7C81}" type="pres">
      <dgm:prSet presAssocID="{9ED888C2-9804-41C6-972A-59B7ADAE91C1}" presName="compNode" presStyleCnt="0"/>
      <dgm:spPr/>
    </dgm:pt>
    <dgm:pt modelId="{66996217-E967-4A61-AE59-9702051D3EF9}" type="pres">
      <dgm:prSet presAssocID="{9ED888C2-9804-41C6-972A-59B7ADAE91C1}" presName="dummyConnPt" presStyleCnt="0"/>
      <dgm:spPr/>
    </dgm:pt>
    <dgm:pt modelId="{7220163B-C2D0-4536-A47B-1C70B1075A63}" type="pres">
      <dgm:prSet presAssocID="{9ED888C2-9804-41C6-972A-59B7ADAE91C1}" presName="node" presStyleLbl="node1" presStyleIdx="2" presStyleCnt="7">
        <dgm:presLayoutVars>
          <dgm:bulletEnabled val="1"/>
        </dgm:presLayoutVars>
      </dgm:prSet>
      <dgm:spPr/>
    </dgm:pt>
    <dgm:pt modelId="{86C4559F-1CDD-4AC2-BB9C-42BC1F4D024F}" type="pres">
      <dgm:prSet presAssocID="{D5072886-34FA-4A87-A28E-B1625DAC7FEF}" presName="sibTrans" presStyleLbl="bgSibTrans2D1" presStyleIdx="2" presStyleCnt="6"/>
      <dgm:spPr/>
    </dgm:pt>
    <dgm:pt modelId="{0A4B36D0-4B59-4BE2-BA6D-5F74509A41A7}" type="pres">
      <dgm:prSet presAssocID="{F2D32696-A8A7-472B-B419-D532E36F49DF}" presName="compNode" presStyleCnt="0"/>
      <dgm:spPr/>
    </dgm:pt>
    <dgm:pt modelId="{82F3CF60-8F99-47FE-B368-BBE307992769}" type="pres">
      <dgm:prSet presAssocID="{F2D32696-A8A7-472B-B419-D532E36F49DF}" presName="dummyConnPt" presStyleCnt="0"/>
      <dgm:spPr/>
    </dgm:pt>
    <dgm:pt modelId="{CCE3A7BD-6935-41D9-A02E-0159FE766855}" type="pres">
      <dgm:prSet presAssocID="{F2D32696-A8A7-472B-B419-D532E36F49DF}" presName="node" presStyleLbl="node1" presStyleIdx="3" presStyleCnt="7">
        <dgm:presLayoutVars>
          <dgm:bulletEnabled val="1"/>
        </dgm:presLayoutVars>
      </dgm:prSet>
      <dgm:spPr/>
    </dgm:pt>
    <dgm:pt modelId="{16C5EFC4-0640-4C26-B74B-9286D7F9DD56}" type="pres">
      <dgm:prSet presAssocID="{3DEB79EA-6C38-4269-B914-3D0F628D51FB}" presName="sibTrans" presStyleLbl="bgSibTrans2D1" presStyleIdx="3" presStyleCnt="6"/>
      <dgm:spPr/>
    </dgm:pt>
    <dgm:pt modelId="{EDC2F7EA-6530-43A1-9768-794635DE92E8}" type="pres">
      <dgm:prSet presAssocID="{569C9AEE-78EA-4EAE-B3A6-D836B0E0247A}" presName="compNode" presStyleCnt="0"/>
      <dgm:spPr/>
    </dgm:pt>
    <dgm:pt modelId="{9E747C4D-5290-47B1-9AE7-76595B3A25F1}" type="pres">
      <dgm:prSet presAssocID="{569C9AEE-78EA-4EAE-B3A6-D836B0E0247A}" presName="dummyConnPt" presStyleCnt="0"/>
      <dgm:spPr/>
    </dgm:pt>
    <dgm:pt modelId="{35A67DC1-3EAD-4FA6-BFA8-D0761ECD719A}" type="pres">
      <dgm:prSet presAssocID="{569C9AEE-78EA-4EAE-B3A6-D836B0E0247A}" presName="node" presStyleLbl="node1" presStyleIdx="4" presStyleCnt="7">
        <dgm:presLayoutVars>
          <dgm:bulletEnabled val="1"/>
        </dgm:presLayoutVars>
      </dgm:prSet>
      <dgm:spPr/>
    </dgm:pt>
    <dgm:pt modelId="{E1EFDAFF-B9E4-42E9-A4BC-38B48ADCBDCD}" type="pres">
      <dgm:prSet presAssocID="{7EB6D346-1740-44B5-ADFD-FFAC1A9D4DAD}" presName="sibTrans" presStyleLbl="bgSibTrans2D1" presStyleIdx="4" presStyleCnt="6"/>
      <dgm:spPr/>
    </dgm:pt>
    <dgm:pt modelId="{D82BD52F-D215-4DB6-92AD-C29F85A1DD9D}" type="pres">
      <dgm:prSet presAssocID="{FF91E0F8-08F3-41BA-B94C-4BD58EEF6B0F}" presName="compNode" presStyleCnt="0"/>
      <dgm:spPr/>
    </dgm:pt>
    <dgm:pt modelId="{DCF6F983-BF10-4B05-B48D-D5949DABF7FF}" type="pres">
      <dgm:prSet presAssocID="{FF91E0F8-08F3-41BA-B94C-4BD58EEF6B0F}" presName="dummyConnPt" presStyleCnt="0"/>
      <dgm:spPr/>
    </dgm:pt>
    <dgm:pt modelId="{222AC504-BAFA-43F7-83BE-828E8DCFCFC6}" type="pres">
      <dgm:prSet presAssocID="{FF91E0F8-08F3-41BA-B94C-4BD58EEF6B0F}" presName="node" presStyleLbl="node1" presStyleIdx="5" presStyleCnt="7">
        <dgm:presLayoutVars>
          <dgm:bulletEnabled val="1"/>
        </dgm:presLayoutVars>
      </dgm:prSet>
      <dgm:spPr/>
    </dgm:pt>
    <dgm:pt modelId="{0921F197-B2AB-41BC-9DB2-CE6ACF23CC9E}" type="pres">
      <dgm:prSet presAssocID="{6DAA0C28-ED6B-49BD-A4BD-3B875181C661}" presName="sibTrans" presStyleLbl="bgSibTrans2D1" presStyleIdx="5" presStyleCnt="6"/>
      <dgm:spPr/>
    </dgm:pt>
    <dgm:pt modelId="{1151877F-043B-4569-8442-3D62F08578DE}" type="pres">
      <dgm:prSet presAssocID="{FB5A937B-9A54-4789-8316-618A87A9BDB2}" presName="compNode" presStyleCnt="0"/>
      <dgm:spPr/>
    </dgm:pt>
    <dgm:pt modelId="{9F4EFB71-B3B5-468F-AC66-1D563AE618AB}" type="pres">
      <dgm:prSet presAssocID="{FB5A937B-9A54-4789-8316-618A87A9BDB2}" presName="dummyConnPt" presStyleCnt="0"/>
      <dgm:spPr/>
    </dgm:pt>
    <dgm:pt modelId="{9ECB3A24-E087-4A71-8A1E-19938E40EBAF}" type="pres">
      <dgm:prSet presAssocID="{FB5A937B-9A54-4789-8316-618A87A9BDB2}" presName="node" presStyleLbl="node1" presStyleIdx="6" presStyleCnt="7">
        <dgm:presLayoutVars>
          <dgm:bulletEnabled val="1"/>
        </dgm:presLayoutVars>
      </dgm:prSet>
      <dgm:spPr/>
    </dgm:pt>
  </dgm:ptLst>
  <dgm:cxnLst>
    <dgm:cxn modelId="{B1A2750F-603F-425C-9367-CAD663DB7CD0}" type="presOf" srcId="{FF91E0F8-08F3-41BA-B94C-4BD58EEF6B0F}" destId="{222AC504-BAFA-43F7-83BE-828E8DCFCFC6}" srcOrd="0" destOrd="0" presId="urn:microsoft.com/office/officeart/2005/8/layout/bProcess4#2"/>
    <dgm:cxn modelId="{D83A7C23-1642-46A6-BBE2-04434491CD1F}" srcId="{54D26746-57AE-4E20-9B2E-C517418FD519}" destId="{FF91E0F8-08F3-41BA-B94C-4BD58EEF6B0F}" srcOrd="5" destOrd="0" parTransId="{38C24FEC-D424-4220-A48A-3531BBBD5C78}" sibTransId="{6DAA0C28-ED6B-49BD-A4BD-3B875181C661}"/>
    <dgm:cxn modelId="{891EF040-517F-4BCE-A4F1-E091DE6B91BC}" type="presOf" srcId="{6EF48F74-17C7-4F85-AC7B-4AFD7FFF2615}" destId="{5A234AD8-60E3-4B7C-B70E-CAA421BD9EB6}" srcOrd="0" destOrd="0" presId="urn:microsoft.com/office/officeart/2005/8/layout/bProcess4#2"/>
    <dgm:cxn modelId="{C6A7025B-3929-40BD-9D87-3AD379456DCC}" type="presOf" srcId="{6DAA0C28-ED6B-49BD-A4BD-3B875181C661}" destId="{0921F197-B2AB-41BC-9DB2-CE6ACF23CC9E}" srcOrd="0" destOrd="0" presId="urn:microsoft.com/office/officeart/2005/8/layout/bProcess4#2"/>
    <dgm:cxn modelId="{7CE3156E-3F5E-4A7E-B2D2-0A9D38D4D811}" type="presOf" srcId="{54D26746-57AE-4E20-9B2E-C517418FD519}" destId="{3859FF97-35FD-41C8-A3C4-C182511AFB4D}" srcOrd="0" destOrd="0" presId="urn:microsoft.com/office/officeart/2005/8/layout/bProcess4#2"/>
    <dgm:cxn modelId="{66B9D14F-DB68-4C47-87F9-443D51492F57}" type="presOf" srcId="{9ED888C2-9804-41C6-972A-59B7ADAE91C1}" destId="{7220163B-C2D0-4536-A47B-1C70B1075A63}" srcOrd="0" destOrd="0" presId="urn:microsoft.com/office/officeart/2005/8/layout/bProcess4#2"/>
    <dgm:cxn modelId="{351A7F76-B41C-44CF-90A6-06F011645086}" type="presOf" srcId="{063716A2-4870-4DD9-BC3F-2387DF489FEF}" destId="{DF650E18-1B99-45E2-9B59-A9FFB7643FF4}" srcOrd="0" destOrd="0" presId="urn:microsoft.com/office/officeart/2005/8/layout/bProcess4#2"/>
    <dgm:cxn modelId="{B5C65D78-1113-4449-9394-8A891FF71E65}" type="presOf" srcId="{FB5A937B-9A54-4789-8316-618A87A9BDB2}" destId="{9ECB3A24-E087-4A71-8A1E-19938E40EBAF}" srcOrd="0" destOrd="0" presId="urn:microsoft.com/office/officeart/2005/8/layout/bProcess4#2"/>
    <dgm:cxn modelId="{7F9C3F7A-EFFB-445E-9FB4-A10E3C429CEA}" srcId="{54D26746-57AE-4E20-9B2E-C517418FD519}" destId="{6EF48F74-17C7-4F85-AC7B-4AFD7FFF2615}" srcOrd="0" destOrd="0" parTransId="{FD37858D-A1ED-4C10-85DB-B59050C71C5E}" sibTransId="{4547A398-CC34-4816-9350-224FFD2CFF2E}"/>
    <dgm:cxn modelId="{CFF07984-516A-463E-8D63-D53D2C92400A}" srcId="{54D26746-57AE-4E20-9B2E-C517418FD519}" destId="{063716A2-4870-4DD9-BC3F-2387DF489FEF}" srcOrd="1" destOrd="0" parTransId="{99F1AD0C-5D80-4725-80EE-1ACE8E82FD3B}" sibTransId="{40AD15C6-DBC6-4AD3-80C9-C1FFDAC1A825}"/>
    <dgm:cxn modelId="{4457F099-0A27-4BDF-96FA-C2346B8D6495}" srcId="{54D26746-57AE-4E20-9B2E-C517418FD519}" destId="{FB5A937B-9A54-4789-8316-618A87A9BDB2}" srcOrd="6" destOrd="0" parTransId="{98F86353-FEFB-4549-A8E6-BFAB2148BC83}" sibTransId="{107F8823-E5FA-4996-8063-7786932647C9}"/>
    <dgm:cxn modelId="{C3028FBC-B3F1-4354-A490-B6A8D83F5532}" type="presOf" srcId="{D5072886-34FA-4A87-A28E-B1625DAC7FEF}" destId="{86C4559F-1CDD-4AC2-BB9C-42BC1F4D024F}" srcOrd="0" destOrd="0" presId="urn:microsoft.com/office/officeart/2005/8/layout/bProcess4#2"/>
    <dgm:cxn modelId="{646AC1C2-D001-4CB4-8237-66B430329A53}" type="presOf" srcId="{4547A398-CC34-4816-9350-224FFD2CFF2E}" destId="{C1B7200E-1F70-456D-AC05-AED0873BEB43}" srcOrd="0" destOrd="0" presId="urn:microsoft.com/office/officeart/2005/8/layout/bProcess4#2"/>
    <dgm:cxn modelId="{76B94FCC-CEFF-455E-BDBA-C68721C4A292}" type="presOf" srcId="{3DEB79EA-6C38-4269-B914-3D0F628D51FB}" destId="{16C5EFC4-0640-4C26-B74B-9286D7F9DD56}" srcOrd="0" destOrd="0" presId="urn:microsoft.com/office/officeart/2005/8/layout/bProcess4#2"/>
    <dgm:cxn modelId="{35F19BD3-55E8-4925-82C5-7FDF582052F4}" type="presOf" srcId="{7EB6D346-1740-44B5-ADFD-FFAC1A9D4DAD}" destId="{E1EFDAFF-B9E4-42E9-A4BC-38B48ADCBDCD}" srcOrd="0" destOrd="0" presId="urn:microsoft.com/office/officeart/2005/8/layout/bProcess4#2"/>
    <dgm:cxn modelId="{998DECDB-F667-4259-8CBB-ECD29B0C1F3C}" type="presOf" srcId="{F2D32696-A8A7-472B-B419-D532E36F49DF}" destId="{CCE3A7BD-6935-41D9-A02E-0159FE766855}" srcOrd="0" destOrd="0" presId="urn:microsoft.com/office/officeart/2005/8/layout/bProcess4#2"/>
    <dgm:cxn modelId="{C318E8F0-7672-453F-A3F0-8BED3C7E3522}" srcId="{54D26746-57AE-4E20-9B2E-C517418FD519}" destId="{F2D32696-A8A7-472B-B419-D532E36F49DF}" srcOrd="3" destOrd="0" parTransId="{478A0E5D-DEF6-4D77-AB1F-A303E63AC543}" sibTransId="{3DEB79EA-6C38-4269-B914-3D0F628D51FB}"/>
    <dgm:cxn modelId="{F7C037F1-EA29-4FE2-B9C1-77A434F17BF9}" type="presOf" srcId="{569C9AEE-78EA-4EAE-B3A6-D836B0E0247A}" destId="{35A67DC1-3EAD-4FA6-BFA8-D0761ECD719A}" srcOrd="0" destOrd="0" presId="urn:microsoft.com/office/officeart/2005/8/layout/bProcess4#2"/>
    <dgm:cxn modelId="{EBA952F4-1D9B-49BF-ACD8-2F8DF935587C}" type="presOf" srcId="{40AD15C6-DBC6-4AD3-80C9-C1FFDAC1A825}" destId="{168CFCAF-C5AE-44B6-8C36-FA452D6930B1}" srcOrd="0" destOrd="0" presId="urn:microsoft.com/office/officeart/2005/8/layout/bProcess4#2"/>
    <dgm:cxn modelId="{C65E66F6-865D-444E-B19A-4F58E7902CDC}" srcId="{54D26746-57AE-4E20-9B2E-C517418FD519}" destId="{569C9AEE-78EA-4EAE-B3A6-D836B0E0247A}" srcOrd="4" destOrd="0" parTransId="{BD2A911E-10B5-493A-998D-F5CC7698DB15}" sibTransId="{7EB6D346-1740-44B5-ADFD-FFAC1A9D4DAD}"/>
    <dgm:cxn modelId="{7F267FF7-ACE6-4CE9-98A7-965CB681E69E}" srcId="{54D26746-57AE-4E20-9B2E-C517418FD519}" destId="{9ED888C2-9804-41C6-972A-59B7ADAE91C1}" srcOrd="2" destOrd="0" parTransId="{62D00B66-754F-44AE-A9CB-AE2D61964A7D}" sibTransId="{D5072886-34FA-4A87-A28E-B1625DAC7FEF}"/>
    <dgm:cxn modelId="{E8256AEE-F1F1-4E49-9383-DDE84404B87B}" type="presParOf" srcId="{3859FF97-35FD-41C8-A3C4-C182511AFB4D}" destId="{A7105D9C-24CB-43A1-BE61-31C6B2011A1D}" srcOrd="0" destOrd="0" presId="urn:microsoft.com/office/officeart/2005/8/layout/bProcess4#2"/>
    <dgm:cxn modelId="{0B6F95C0-13B5-4D8D-AD54-2736839942BF}" type="presParOf" srcId="{A7105D9C-24CB-43A1-BE61-31C6B2011A1D}" destId="{4D69F613-0696-4D4E-AEC6-302CA4743B7A}" srcOrd="0" destOrd="0" presId="urn:microsoft.com/office/officeart/2005/8/layout/bProcess4#2"/>
    <dgm:cxn modelId="{EB64DB36-2C1F-4BF0-8492-621F954742E0}" type="presParOf" srcId="{A7105D9C-24CB-43A1-BE61-31C6B2011A1D}" destId="{5A234AD8-60E3-4B7C-B70E-CAA421BD9EB6}" srcOrd="1" destOrd="0" presId="urn:microsoft.com/office/officeart/2005/8/layout/bProcess4#2"/>
    <dgm:cxn modelId="{4D2B7621-89B6-4AC6-A15D-40A03FB9F276}" type="presParOf" srcId="{3859FF97-35FD-41C8-A3C4-C182511AFB4D}" destId="{C1B7200E-1F70-456D-AC05-AED0873BEB43}" srcOrd="1" destOrd="0" presId="urn:microsoft.com/office/officeart/2005/8/layout/bProcess4#2"/>
    <dgm:cxn modelId="{03750244-AD90-47A6-A07D-7362D54D215C}" type="presParOf" srcId="{3859FF97-35FD-41C8-A3C4-C182511AFB4D}" destId="{F512DBB0-2A08-4BB8-907C-C264AB5FCB9C}" srcOrd="2" destOrd="0" presId="urn:microsoft.com/office/officeart/2005/8/layout/bProcess4#2"/>
    <dgm:cxn modelId="{3DAC2B5B-9BF8-48EA-AFAB-E81394D03A04}" type="presParOf" srcId="{F512DBB0-2A08-4BB8-907C-C264AB5FCB9C}" destId="{0CD6337B-B153-456D-AB8A-88DED5821559}" srcOrd="0" destOrd="0" presId="urn:microsoft.com/office/officeart/2005/8/layout/bProcess4#2"/>
    <dgm:cxn modelId="{E7017952-D4BC-454B-94D0-F4D6445BCF63}" type="presParOf" srcId="{F512DBB0-2A08-4BB8-907C-C264AB5FCB9C}" destId="{DF650E18-1B99-45E2-9B59-A9FFB7643FF4}" srcOrd="1" destOrd="0" presId="urn:microsoft.com/office/officeart/2005/8/layout/bProcess4#2"/>
    <dgm:cxn modelId="{4724404E-6218-409A-958D-69F9A1321418}" type="presParOf" srcId="{3859FF97-35FD-41C8-A3C4-C182511AFB4D}" destId="{168CFCAF-C5AE-44B6-8C36-FA452D6930B1}" srcOrd="3" destOrd="0" presId="urn:microsoft.com/office/officeart/2005/8/layout/bProcess4#2"/>
    <dgm:cxn modelId="{AD20A100-C998-43EE-8FB4-677549111790}" type="presParOf" srcId="{3859FF97-35FD-41C8-A3C4-C182511AFB4D}" destId="{1E413841-E195-4B50-B13C-C6B8882D7C81}" srcOrd="4" destOrd="0" presId="urn:microsoft.com/office/officeart/2005/8/layout/bProcess4#2"/>
    <dgm:cxn modelId="{91DD5572-5A34-441C-B225-4EC5F82D8502}" type="presParOf" srcId="{1E413841-E195-4B50-B13C-C6B8882D7C81}" destId="{66996217-E967-4A61-AE59-9702051D3EF9}" srcOrd="0" destOrd="0" presId="urn:microsoft.com/office/officeart/2005/8/layout/bProcess4#2"/>
    <dgm:cxn modelId="{FFFACE1F-9164-48B0-82B6-665878A857A8}" type="presParOf" srcId="{1E413841-E195-4B50-B13C-C6B8882D7C81}" destId="{7220163B-C2D0-4536-A47B-1C70B1075A63}" srcOrd="1" destOrd="0" presId="urn:microsoft.com/office/officeart/2005/8/layout/bProcess4#2"/>
    <dgm:cxn modelId="{35C8CC34-66FD-4DA6-81E8-FAC4C5054C17}" type="presParOf" srcId="{3859FF97-35FD-41C8-A3C4-C182511AFB4D}" destId="{86C4559F-1CDD-4AC2-BB9C-42BC1F4D024F}" srcOrd="5" destOrd="0" presId="urn:microsoft.com/office/officeart/2005/8/layout/bProcess4#2"/>
    <dgm:cxn modelId="{60D71366-C85E-48D6-ADB3-1DB8DDB30C27}" type="presParOf" srcId="{3859FF97-35FD-41C8-A3C4-C182511AFB4D}" destId="{0A4B36D0-4B59-4BE2-BA6D-5F74509A41A7}" srcOrd="6" destOrd="0" presId="urn:microsoft.com/office/officeart/2005/8/layout/bProcess4#2"/>
    <dgm:cxn modelId="{E9B016C4-35F4-44BE-8FA3-9F87D07E7993}" type="presParOf" srcId="{0A4B36D0-4B59-4BE2-BA6D-5F74509A41A7}" destId="{82F3CF60-8F99-47FE-B368-BBE307992769}" srcOrd="0" destOrd="0" presId="urn:microsoft.com/office/officeart/2005/8/layout/bProcess4#2"/>
    <dgm:cxn modelId="{7C0F2A8C-A76C-4B25-9629-90549BCA044C}" type="presParOf" srcId="{0A4B36D0-4B59-4BE2-BA6D-5F74509A41A7}" destId="{CCE3A7BD-6935-41D9-A02E-0159FE766855}" srcOrd="1" destOrd="0" presId="urn:microsoft.com/office/officeart/2005/8/layout/bProcess4#2"/>
    <dgm:cxn modelId="{C22CF71F-D92B-4147-8280-6E37E2D86F04}" type="presParOf" srcId="{3859FF97-35FD-41C8-A3C4-C182511AFB4D}" destId="{16C5EFC4-0640-4C26-B74B-9286D7F9DD56}" srcOrd="7" destOrd="0" presId="urn:microsoft.com/office/officeart/2005/8/layout/bProcess4#2"/>
    <dgm:cxn modelId="{7D21ED60-17D1-4966-91E7-6BC0ED0E5FAE}" type="presParOf" srcId="{3859FF97-35FD-41C8-A3C4-C182511AFB4D}" destId="{EDC2F7EA-6530-43A1-9768-794635DE92E8}" srcOrd="8" destOrd="0" presId="urn:microsoft.com/office/officeart/2005/8/layout/bProcess4#2"/>
    <dgm:cxn modelId="{1E935293-D839-4797-B90B-F401E2FECA08}" type="presParOf" srcId="{EDC2F7EA-6530-43A1-9768-794635DE92E8}" destId="{9E747C4D-5290-47B1-9AE7-76595B3A25F1}" srcOrd="0" destOrd="0" presId="urn:microsoft.com/office/officeart/2005/8/layout/bProcess4#2"/>
    <dgm:cxn modelId="{E558DD64-D7EA-4C1F-B160-82528993DBEA}" type="presParOf" srcId="{EDC2F7EA-6530-43A1-9768-794635DE92E8}" destId="{35A67DC1-3EAD-4FA6-BFA8-D0761ECD719A}" srcOrd="1" destOrd="0" presId="urn:microsoft.com/office/officeart/2005/8/layout/bProcess4#2"/>
    <dgm:cxn modelId="{E7957163-CDC4-4D33-B694-A240980325AB}" type="presParOf" srcId="{3859FF97-35FD-41C8-A3C4-C182511AFB4D}" destId="{E1EFDAFF-B9E4-42E9-A4BC-38B48ADCBDCD}" srcOrd="9" destOrd="0" presId="urn:microsoft.com/office/officeart/2005/8/layout/bProcess4#2"/>
    <dgm:cxn modelId="{C9405A27-8B67-4283-B6EE-C765AF7A24C8}" type="presParOf" srcId="{3859FF97-35FD-41C8-A3C4-C182511AFB4D}" destId="{D82BD52F-D215-4DB6-92AD-C29F85A1DD9D}" srcOrd="10" destOrd="0" presId="urn:microsoft.com/office/officeart/2005/8/layout/bProcess4#2"/>
    <dgm:cxn modelId="{5708F6AC-1C38-47D8-AA2D-834AE1C918C9}" type="presParOf" srcId="{D82BD52F-D215-4DB6-92AD-C29F85A1DD9D}" destId="{DCF6F983-BF10-4B05-B48D-D5949DABF7FF}" srcOrd="0" destOrd="0" presId="urn:microsoft.com/office/officeart/2005/8/layout/bProcess4#2"/>
    <dgm:cxn modelId="{D5B0BB6D-5EB4-4F8B-86A8-9F5587817E87}" type="presParOf" srcId="{D82BD52F-D215-4DB6-92AD-C29F85A1DD9D}" destId="{222AC504-BAFA-43F7-83BE-828E8DCFCFC6}" srcOrd="1" destOrd="0" presId="urn:microsoft.com/office/officeart/2005/8/layout/bProcess4#2"/>
    <dgm:cxn modelId="{304BC333-DF5F-4218-AE9B-967AAA5D06D9}" type="presParOf" srcId="{3859FF97-35FD-41C8-A3C4-C182511AFB4D}" destId="{0921F197-B2AB-41BC-9DB2-CE6ACF23CC9E}" srcOrd="11" destOrd="0" presId="urn:microsoft.com/office/officeart/2005/8/layout/bProcess4#2"/>
    <dgm:cxn modelId="{56962957-4415-41BC-AA09-C1D407E3C0CA}" type="presParOf" srcId="{3859FF97-35FD-41C8-A3C4-C182511AFB4D}" destId="{1151877F-043B-4569-8442-3D62F08578DE}" srcOrd="12" destOrd="0" presId="urn:microsoft.com/office/officeart/2005/8/layout/bProcess4#2"/>
    <dgm:cxn modelId="{DCEE8967-3F9B-4B25-ADF4-6C89B74CA63E}" type="presParOf" srcId="{1151877F-043B-4569-8442-3D62F08578DE}" destId="{9F4EFB71-B3B5-468F-AC66-1D563AE618AB}" srcOrd="0" destOrd="0" presId="urn:microsoft.com/office/officeart/2005/8/layout/bProcess4#2"/>
    <dgm:cxn modelId="{D168CD19-2F04-48EB-90CB-136F6AF6CE1E}" type="presParOf" srcId="{1151877F-043B-4569-8442-3D62F08578DE}" destId="{9ECB3A24-E087-4A71-8A1E-19938E40EBAF}" srcOrd="1" destOrd="0" presId="urn:microsoft.com/office/officeart/2005/8/layout/bProcess4#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B7200E-1F70-456D-AC05-AED0873BEB43}">
      <dsp:nvSpPr>
        <dsp:cNvPr id="0" name=""/>
        <dsp:cNvSpPr/>
      </dsp:nvSpPr>
      <dsp:spPr>
        <a:xfrm rot="5400000">
          <a:off x="1250" y="1212145"/>
          <a:ext cx="1897580" cy="22878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A234AD8-60E3-4B7C-B70E-CAA421BD9EB6}">
      <dsp:nvSpPr>
        <dsp:cNvPr id="0" name=""/>
        <dsp:cNvSpPr/>
      </dsp:nvSpPr>
      <dsp:spPr>
        <a:xfrm>
          <a:off x="437126" y="154"/>
          <a:ext cx="2542095" cy="1525257"/>
        </a:xfrm>
        <a:prstGeom prst="roundRect">
          <a:avLst>
            <a:gd name="adj" fmla="val 1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zh-CN" altLang="en-US" sz="1800" b="1" kern="1200">
              <a:solidFill>
                <a:srgbClr val="002060"/>
              </a:solidFill>
            </a:rPr>
            <a:t>胚胎期：促进胚胎子宫和阴道的发育</a:t>
          </a:r>
          <a:endParaRPr lang="zh-CN" altLang="en-US" sz="1800" kern="1200">
            <a:solidFill>
              <a:srgbClr val="002060"/>
            </a:solidFill>
          </a:endParaRPr>
        </a:p>
      </dsp:txBody>
      <dsp:txXfrm>
        <a:off x="481799" y="44827"/>
        <a:ext cx="2452749" cy="1435911"/>
      </dsp:txXfrm>
    </dsp:sp>
    <dsp:sp modelId="{168CFCAF-C5AE-44B6-8C36-FA452D6930B1}">
      <dsp:nvSpPr>
        <dsp:cNvPr id="0" name=""/>
        <dsp:cNvSpPr/>
      </dsp:nvSpPr>
      <dsp:spPr>
        <a:xfrm rot="5400000">
          <a:off x="1250" y="3118717"/>
          <a:ext cx="1897580" cy="22878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F650E18-1B99-45E2-9B59-A9FFB7643FF4}">
      <dsp:nvSpPr>
        <dsp:cNvPr id="0" name=""/>
        <dsp:cNvSpPr/>
      </dsp:nvSpPr>
      <dsp:spPr>
        <a:xfrm>
          <a:off x="437126" y="1906726"/>
          <a:ext cx="2542095" cy="1525257"/>
        </a:xfrm>
        <a:prstGeom prst="roundRect">
          <a:avLst>
            <a:gd name="adj" fmla="val 1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zh-CN" sz="1800" b="1" kern="1200">
              <a:solidFill>
                <a:srgbClr val="002060"/>
              </a:solidFill>
            </a:rPr>
            <a:t>初情期前：对下丘脑</a:t>
          </a:r>
          <a:r>
            <a:rPr lang="en-US" sz="1800" b="1" kern="1200">
              <a:solidFill>
                <a:srgbClr val="002060"/>
              </a:solidFill>
            </a:rPr>
            <a:t>GnRH</a:t>
          </a:r>
          <a:r>
            <a:rPr lang="zh-CN" sz="1800" b="1" kern="1200">
              <a:solidFill>
                <a:srgbClr val="002060"/>
              </a:solidFill>
            </a:rPr>
            <a:t>的分泌有抑制的作用，对第二性征的发育有促进作用。</a:t>
          </a:r>
          <a:endParaRPr lang="zh-CN" sz="1800" kern="1200">
            <a:solidFill>
              <a:srgbClr val="002060"/>
            </a:solidFill>
          </a:endParaRPr>
        </a:p>
      </dsp:txBody>
      <dsp:txXfrm>
        <a:off x="481799" y="1951399"/>
        <a:ext cx="2452749" cy="1435911"/>
      </dsp:txXfrm>
    </dsp:sp>
    <dsp:sp modelId="{86C4559F-1CDD-4AC2-BB9C-42BC1F4D024F}">
      <dsp:nvSpPr>
        <dsp:cNvPr id="0" name=""/>
        <dsp:cNvSpPr/>
      </dsp:nvSpPr>
      <dsp:spPr>
        <a:xfrm>
          <a:off x="954536" y="4072003"/>
          <a:ext cx="3371995" cy="22878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220163B-C2D0-4536-A47B-1C70B1075A63}">
      <dsp:nvSpPr>
        <dsp:cNvPr id="0" name=""/>
        <dsp:cNvSpPr/>
      </dsp:nvSpPr>
      <dsp:spPr>
        <a:xfrm>
          <a:off x="437126" y="3813298"/>
          <a:ext cx="2542095" cy="1525257"/>
        </a:xfrm>
        <a:prstGeom prst="roundRect">
          <a:avLst>
            <a:gd name="adj" fmla="val 1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zh-CN" altLang="en-US" sz="1800" b="1" kern="1200">
              <a:solidFill>
                <a:srgbClr val="002060"/>
              </a:solidFill>
            </a:rPr>
            <a:t>初情期：对下丘脑和垂体的生殖内分泌活动有促进作用</a:t>
          </a:r>
          <a:endParaRPr lang="zh-CN" altLang="en-US" sz="1800" kern="1200">
            <a:solidFill>
              <a:srgbClr val="002060"/>
            </a:solidFill>
          </a:endParaRPr>
        </a:p>
      </dsp:txBody>
      <dsp:txXfrm>
        <a:off x="481799" y="3857971"/>
        <a:ext cx="2452749" cy="1435911"/>
      </dsp:txXfrm>
    </dsp:sp>
    <dsp:sp modelId="{16C5EFC4-0640-4C26-B74B-9286D7F9DD56}">
      <dsp:nvSpPr>
        <dsp:cNvPr id="0" name=""/>
        <dsp:cNvSpPr/>
      </dsp:nvSpPr>
      <dsp:spPr>
        <a:xfrm rot="16200000">
          <a:off x="3382237" y="3118717"/>
          <a:ext cx="1897580" cy="22878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CE3A7BD-6935-41D9-A02E-0159FE766855}">
      <dsp:nvSpPr>
        <dsp:cNvPr id="0" name=""/>
        <dsp:cNvSpPr/>
      </dsp:nvSpPr>
      <dsp:spPr>
        <a:xfrm>
          <a:off x="3818113" y="3813298"/>
          <a:ext cx="2542095" cy="1525257"/>
        </a:xfrm>
        <a:prstGeom prst="roundRect">
          <a:avLst>
            <a:gd name="adj" fmla="val 1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zh-CN" altLang="en-US" sz="1800" b="1" kern="1200" dirty="0">
              <a:solidFill>
                <a:srgbClr val="002060"/>
              </a:solidFill>
            </a:rPr>
            <a:t>发情周期：对卵巢、生殖道和下丘脑及垂体的生理机能都有调节作用，表现为：</a:t>
          </a:r>
          <a:endParaRPr lang="zh-CN" altLang="en-US" sz="1800" kern="1200" dirty="0">
            <a:solidFill>
              <a:srgbClr val="002060"/>
            </a:solidFill>
          </a:endParaRPr>
        </a:p>
      </dsp:txBody>
      <dsp:txXfrm>
        <a:off x="3862786" y="3857971"/>
        <a:ext cx="2452749" cy="1435911"/>
      </dsp:txXfrm>
    </dsp:sp>
    <dsp:sp modelId="{E1EFDAFF-B9E4-42E9-A4BC-38B48ADCBDCD}">
      <dsp:nvSpPr>
        <dsp:cNvPr id="0" name=""/>
        <dsp:cNvSpPr/>
      </dsp:nvSpPr>
      <dsp:spPr>
        <a:xfrm rot="16200000">
          <a:off x="3382237" y="1212145"/>
          <a:ext cx="1897580" cy="22878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5A67DC1-3EAD-4FA6-BFA8-D0761ECD719A}">
      <dsp:nvSpPr>
        <dsp:cNvPr id="0" name=""/>
        <dsp:cNvSpPr/>
      </dsp:nvSpPr>
      <dsp:spPr>
        <a:xfrm>
          <a:off x="3818113" y="1906726"/>
          <a:ext cx="2542095" cy="1525257"/>
        </a:xfrm>
        <a:prstGeom prst="roundRect">
          <a:avLst>
            <a:gd name="adj" fmla="val 1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zh-CN" altLang="en-US" sz="1800" b="1" kern="1200">
              <a:solidFill>
                <a:srgbClr val="002060"/>
              </a:solidFill>
            </a:rPr>
            <a:t>妊娠期：刺激乳腺腺泡和管状系统的发育，对分娩启动有一定的作用</a:t>
          </a:r>
          <a:endParaRPr lang="zh-CN" altLang="en-US" sz="1800" kern="1200">
            <a:solidFill>
              <a:srgbClr val="002060"/>
            </a:solidFill>
          </a:endParaRPr>
        </a:p>
      </dsp:txBody>
      <dsp:txXfrm>
        <a:off x="3862786" y="1951399"/>
        <a:ext cx="2452749" cy="1435911"/>
      </dsp:txXfrm>
    </dsp:sp>
    <dsp:sp modelId="{0921F197-B2AB-41BC-9DB2-CE6ACF23CC9E}">
      <dsp:nvSpPr>
        <dsp:cNvPr id="0" name=""/>
        <dsp:cNvSpPr/>
      </dsp:nvSpPr>
      <dsp:spPr>
        <a:xfrm>
          <a:off x="4335523" y="258859"/>
          <a:ext cx="3371995" cy="22878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22AC504-BAFA-43F7-83BE-828E8DCFCFC6}">
      <dsp:nvSpPr>
        <dsp:cNvPr id="0" name=""/>
        <dsp:cNvSpPr/>
      </dsp:nvSpPr>
      <dsp:spPr>
        <a:xfrm>
          <a:off x="3818113" y="154"/>
          <a:ext cx="2542095" cy="1525257"/>
        </a:xfrm>
        <a:prstGeom prst="roundRect">
          <a:avLst>
            <a:gd name="adj" fmla="val 1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zh-CN" altLang="en-US" sz="1800" b="1" kern="1200">
              <a:solidFill>
                <a:srgbClr val="002060"/>
              </a:solidFill>
            </a:rPr>
            <a:t>分娩期间：与催产素协同作用，刺激子宫平滑肌收缩，有利于分娩。</a:t>
          </a:r>
          <a:endParaRPr lang="zh-CN" altLang="en-US" sz="1800" kern="1200">
            <a:solidFill>
              <a:srgbClr val="002060"/>
            </a:solidFill>
          </a:endParaRPr>
        </a:p>
      </dsp:txBody>
      <dsp:txXfrm>
        <a:off x="3862786" y="44827"/>
        <a:ext cx="2452749" cy="1435911"/>
      </dsp:txXfrm>
    </dsp:sp>
    <dsp:sp modelId="{9ECB3A24-E087-4A71-8A1E-19938E40EBAF}">
      <dsp:nvSpPr>
        <dsp:cNvPr id="0" name=""/>
        <dsp:cNvSpPr/>
      </dsp:nvSpPr>
      <dsp:spPr>
        <a:xfrm>
          <a:off x="7199100" y="154"/>
          <a:ext cx="2542095" cy="1525257"/>
        </a:xfrm>
        <a:prstGeom prst="roundRect">
          <a:avLst>
            <a:gd name="adj" fmla="val 1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zh-CN" altLang="en-US" sz="1800" b="1" kern="1200">
              <a:solidFill>
                <a:srgbClr val="002060"/>
              </a:solidFill>
            </a:rPr>
            <a:t>泌乳期间：与催乳素协同作用，促进乳腺发育和乳汁分泌。</a:t>
          </a:r>
          <a:endParaRPr lang="zh-CN" altLang="en-US" sz="1800" kern="1200">
            <a:solidFill>
              <a:srgbClr val="002060"/>
            </a:solidFill>
          </a:endParaRPr>
        </a:p>
      </dsp:txBody>
      <dsp:txXfrm>
        <a:off x="7243773" y="44827"/>
        <a:ext cx="2452749" cy="1435911"/>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2">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bkpt" val="bal"/>
          <dgm:param type="contDir" val="revDir"/>
          <dgm:param type="grDir" val="tL"/>
          <dgm:param type="flowDir" val="col"/>
        </dgm:alg>
      </dgm:if>
      <dgm:else name="Name3">
        <dgm:alg type="snake">
          <dgm:param type="bkpt" val="bal"/>
          <dgm:param type="contDir" val="revDir"/>
          <dgm:param type="grDir" val="tR"/>
          <dgm:param type="flowDir" val="co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Sty" val="noArr"/>
                <dgm:param type="endSty" val="noArr"/>
                <dgm:param type="begPts" val="auto auto tCtr"/>
                <dgm:param type="endPts" val="auto auto bCtr"/>
              </dgm:alg>
            </dgm:if>
            <dgm:else name="Name9">
              <dgm:alg type="conn">
                <dgm:param type="srcNode" val="dummyConnPt"/>
                <dgm:param type="dstNode" val="dummyConnPt"/>
                <dgm:param type="begSty" val="noArr"/>
                <dgm:param type="endSty" val="noArr"/>
                <dgm:param type="begPts" val="auto auto tCtr"/>
                <dgm:param type="endPts" val="auto auto bCt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200"/>
            </a:lvl1pPr>
          </a:lstStyle>
          <a:p>
            <a:endParaRPr lang="en-US" altLang="zh-CN"/>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200"/>
            </a:lvl1pPr>
          </a:lstStyle>
          <a:p>
            <a:endParaRPr lang="en-US" altLang="zh-CN"/>
          </a:p>
        </p:txBody>
      </p:sp>
      <p:sp>
        <p:nvSpPr>
          <p:cNvPr id="72708"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ln>
          <a:effectLst/>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defRPr sz="1200"/>
            </a:lvl1pPr>
          </a:lstStyle>
          <a:p>
            <a:endParaRPr lang="en-US" altLang="zh-CN"/>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a:defRPr sz="1200"/>
            </a:lvl1pPr>
          </a:lstStyle>
          <a:p>
            <a:fld id="{9F9AB439-B785-474E-9CA8-48E0E0B19F8A}" type="slidenum">
              <a:rPr lang="en-US" altLang="zh-CN"/>
              <a:t>‹#›</a:t>
            </a:fld>
            <a:endParaRPr lang="en-US" altLang="zh-C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三合激素：</a:t>
            </a:r>
            <a:r>
              <a:rPr lang="zh-CN" altLang="en-US" sz="1200" b="0" i="0" u="none" strike="noStrike" kern="1200" dirty="0">
                <a:solidFill>
                  <a:schemeClr val="tx1"/>
                </a:solidFill>
                <a:effectLst/>
                <a:latin typeface="Arial" panose="020B0604020202020204" pitchFamily="34" charset="0"/>
                <a:ea typeface="宋体" panose="02010600030101010101" pitchFamily="2" charset="-122"/>
                <a:cs typeface="+mn-cs"/>
              </a:rPr>
              <a:t>本品为复方制剂，其组分为</a:t>
            </a:r>
            <a:r>
              <a:rPr lang="en-US" altLang="zh-CN" sz="1200" b="0" i="0" u="none" strike="noStrike" kern="1200" dirty="0">
                <a:solidFill>
                  <a:schemeClr val="tx1"/>
                </a:solidFill>
                <a:effectLst/>
                <a:latin typeface="Arial" panose="020B0604020202020204" pitchFamily="34" charset="0"/>
                <a:ea typeface="宋体" panose="02010600030101010101" pitchFamily="2" charset="-122"/>
                <a:cs typeface="+mn-cs"/>
              </a:rPr>
              <a:t>:</a:t>
            </a:r>
            <a:r>
              <a:rPr lang="zh-CN" altLang="en-US" sz="1200" b="0" i="0" u="none" strike="noStrike" kern="1200" dirty="0">
                <a:solidFill>
                  <a:schemeClr val="tx1"/>
                </a:solidFill>
                <a:effectLst/>
                <a:latin typeface="Arial" panose="020B0604020202020204" pitchFamily="34" charset="0"/>
                <a:ea typeface="宋体" panose="02010600030101010101" pitchFamily="2" charset="-122"/>
                <a:cs typeface="+mn-cs"/>
              </a:rPr>
              <a:t>苯甲酸雌二醇、黄体酮、丙酸睾丸酮 用于月经不调、严重的功能性子宫出血。 　</a:t>
            </a:r>
            <a:endParaRPr lang="zh-CN" altLang="en-US" dirty="0"/>
          </a:p>
        </p:txBody>
      </p:sp>
      <p:sp>
        <p:nvSpPr>
          <p:cNvPr id="4" name="灯片编号占位符 3"/>
          <p:cNvSpPr>
            <a:spLocks noGrp="1"/>
          </p:cNvSpPr>
          <p:nvPr>
            <p:ph type="sldNum" sz="quarter" idx="5"/>
          </p:nvPr>
        </p:nvSpPr>
        <p:spPr/>
        <p:txBody>
          <a:bodyPr/>
          <a:lstStyle/>
          <a:p>
            <a:fld id="{9F9AB439-B785-474E-9CA8-48E0E0B19F8A}" type="slidenum">
              <a:rPr lang="en-US" altLang="zh-CN" smtClean="0"/>
              <a:t>10</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zh-CN" altLang="en-US"/>
              <a:t>单击此处编辑母版标题样式</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r>
              <a:rPr lang="zh-CN" altLang="en-US"/>
              <a:t>2012/11/05</a:t>
            </a:r>
            <a:endParaRPr lang="en-US" altLang="zh-CN"/>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ltLang="zh-CN"/>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994AC296-AB04-4668-914B-FB096636D9F1}" type="slidenum">
              <a:rPr lang="en-US" altLang="zh-CN" smtClean="0"/>
              <a:t>‹#›</a:t>
            </a:fld>
            <a:endParaRPr lang="en-US" altLang="zh-CN"/>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a:xfrm>
            <a:off x="765950" y="6375679"/>
            <a:ext cx="1232456" cy="348462"/>
          </a:xfrm>
        </p:spPr>
        <p:txBody>
          <a:bodyPr/>
          <a:lstStyle/>
          <a:p>
            <a:r>
              <a:rPr lang="zh-CN" altLang="en-US"/>
              <a:t>2012/11/05</a:t>
            </a:r>
            <a:endParaRPr lang="en-US" altLang="zh-CN"/>
          </a:p>
        </p:txBody>
      </p:sp>
      <p:sp>
        <p:nvSpPr>
          <p:cNvPr id="6" name="Footer Placeholder 5"/>
          <p:cNvSpPr>
            <a:spLocks noGrp="1"/>
          </p:cNvSpPr>
          <p:nvPr>
            <p:ph type="ftr" sz="quarter" idx="11"/>
          </p:nvPr>
        </p:nvSpPr>
        <p:spPr>
          <a:xfrm>
            <a:off x="2103621" y="6375679"/>
            <a:ext cx="3482178" cy="345796"/>
          </a:xfrm>
        </p:spPr>
        <p:txBody>
          <a:bodyPr/>
          <a:lstStyle/>
          <a:p>
            <a:endParaRPr lang="en-US" altLang="zh-CN"/>
          </a:p>
        </p:txBody>
      </p:sp>
      <p:sp>
        <p:nvSpPr>
          <p:cNvPr id="7" name="Slide Number Placeholder 6"/>
          <p:cNvSpPr>
            <a:spLocks noGrp="1"/>
          </p:cNvSpPr>
          <p:nvPr>
            <p:ph type="sldNum" sz="quarter" idx="12"/>
          </p:nvPr>
        </p:nvSpPr>
        <p:spPr>
          <a:xfrm>
            <a:off x="5687568" y="6375679"/>
            <a:ext cx="1234440" cy="345796"/>
          </a:xfrm>
        </p:spPr>
        <p:txBody>
          <a:bodyPr/>
          <a:lstStyle/>
          <a:p>
            <a:fld id="{3AC074D0-1292-4868-8E53-0111DB95A75A}" type="slidenum">
              <a:rPr lang="en-US" altLang="zh-CN" smtClean="0"/>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r>
              <a:rPr lang="zh-CN" altLang="en-US"/>
              <a:t>2012/11/05</a:t>
            </a:r>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AA1CD2DB-9059-4B19-8C32-73572C296355}" type="slidenum">
              <a:rPr lang="en-US" altLang="zh-CN" smtClean="0"/>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r>
              <a:rPr lang="zh-CN" altLang="en-US"/>
              <a:t>2012/11/05</a:t>
            </a:r>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3213033A-50C1-4297-9167-71787475D3DD}" type="slidenum">
              <a:rPr lang="en-US" altLang="zh-CN" smtClean="0"/>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6"/>
            <a:ext cx="10178322" cy="596022"/>
          </a:xfrm>
        </p:spPr>
        <p:txBody>
          <a:bodyPr>
            <a:normAutofit/>
          </a:bodyPr>
          <a:lstStyle>
            <a:lvl1pPr>
              <a:defRPr sz="3600" b="1">
                <a:latin typeface="微软雅黑" panose="020B0503020204020204" pitchFamily="34" charset="-122"/>
                <a:ea typeface="微软雅黑" panose="020B0503020204020204" pitchFamily="34" charset="-122"/>
              </a:defRPr>
            </a:lvl1pPr>
          </a:lstStyle>
          <a:p>
            <a:r>
              <a:rPr lang="zh-CN" altLang="en-US" dirty="0"/>
              <a:t>单击此处编辑母版标题样式</a:t>
            </a:r>
            <a:endParaRPr lang="en-US" dirty="0"/>
          </a:p>
        </p:txBody>
      </p:sp>
      <p:sp>
        <p:nvSpPr>
          <p:cNvPr id="3" name="Content Placeholder 2"/>
          <p:cNvSpPr>
            <a:spLocks noGrp="1"/>
          </p:cNvSpPr>
          <p:nvPr>
            <p:ph idx="1" hasCustomPrompt="1"/>
          </p:nvPr>
        </p:nvSpPr>
        <p:spPr>
          <a:xfrm>
            <a:off x="1251678" y="1136904"/>
            <a:ext cx="10178322" cy="5111496"/>
          </a:xfrm>
        </p:spPr>
        <p:txBody>
          <a:bodyPr/>
          <a:lstStyle>
            <a:lvl1pPr>
              <a:lnSpc>
                <a:spcPct val="110000"/>
              </a:lnSpc>
              <a:spcBef>
                <a:spcPts val="1500"/>
              </a:spcBef>
              <a:spcAft>
                <a:spcPts val="0"/>
              </a:spcAft>
              <a:buFont typeface="Wingdings" panose="05000000000000000000" charset="0"/>
              <a:buChar char="p"/>
              <a:defRPr sz="2400" b="1">
                <a:solidFill>
                  <a:schemeClr val="tx1"/>
                </a:solidFill>
                <a:latin typeface="微软雅黑" panose="020B0503020204020204" pitchFamily="34" charset="-122"/>
                <a:ea typeface="微软雅黑" panose="020B0503020204020204" pitchFamily="34" charset="-122"/>
              </a:defRPr>
            </a:lvl1pPr>
            <a:lvl2pPr>
              <a:buFont typeface="Wingdings" panose="05000000000000000000" charset="0"/>
              <a:buChar char="u"/>
              <a:defRPr sz="2000" b="1">
                <a:solidFill>
                  <a:schemeClr val="tx1"/>
                </a:solidFill>
                <a:latin typeface="微软雅黑" panose="020B0503020204020204" pitchFamily="34" charset="-122"/>
                <a:ea typeface="微软雅黑" panose="020B0503020204020204" pitchFamily="34" charset="-122"/>
              </a:defRPr>
            </a:lvl2pPr>
            <a:lvl3pPr>
              <a:buFont typeface="Wingdings" panose="05000000000000000000" charset="0"/>
              <a:buChar char="n"/>
              <a:defRPr sz="1800" b="1">
                <a:solidFill>
                  <a:schemeClr val="tx1"/>
                </a:solidFill>
                <a:latin typeface="微软雅黑" panose="020B0503020204020204" pitchFamily="34" charset="-122"/>
                <a:ea typeface="微软雅黑" panose="020B0503020204020204" pitchFamily="34" charset="-122"/>
              </a:defRPr>
            </a:lvl3pPr>
            <a:lvl4pPr>
              <a:buFont typeface="Wingdings" panose="05000000000000000000" charset="0"/>
              <a:buChar char="l"/>
              <a:defRPr sz="1600" b="1">
                <a:solidFill>
                  <a:schemeClr val="tx1"/>
                </a:solidFill>
                <a:latin typeface="微软雅黑" panose="020B0503020204020204" pitchFamily="34" charset="-122"/>
                <a:ea typeface="微软雅黑" panose="020B0503020204020204" pitchFamily="34" charset="-122"/>
              </a:defRPr>
            </a:lvl4pPr>
            <a:lvl5pPr>
              <a:defRPr b="1">
                <a:solidFill>
                  <a:schemeClr val="tx1"/>
                </a:solidFill>
                <a:latin typeface="微软雅黑" panose="020B0503020204020204" pitchFamily="34" charset="-122"/>
                <a:ea typeface="微软雅黑" panose="020B0503020204020204" pitchFamily="34" charset="-122"/>
              </a:defRPr>
            </a:lvl5pPr>
          </a:lstStyle>
          <a:p>
            <a:pPr lvl="0"/>
            <a:r>
              <a:rPr lang="zh-CN" altLang="en-US" dirty="0"/>
              <a:t>  单击此处编辑母版文本样式</a:t>
            </a:r>
          </a:p>
          <a:p>
            <a:pPr lvl="1"/>
            <a:r>
              <a:rPr lang="zh-CN" altLang="en-US" dirty="0"/>
              <a:t>  二级</a:t>
            </a:r>
          </a:p>
          <a:p>
            <a:pPr lvl="2"/>
            <a:r>
              <a:rPr lang="zh-CN" altLang="en-US" dirty="0"/>
              <a:t>  三级</a:t>
            </a:r>
          </a:p>
          <a:p>
            <a:pPr lvl="3"/>
            <a:r>
              <a:rPr lang="zh-CN" altLang="en-US" dirty="0"/>
              <a:t> 四级</a:t>
            </a:r>
          </a:p>
          <a:p>
            <a:pPr lvl="4"/>
            <a:r>
              <a:rPr lang="zh-CN" altLang="en-US" dirty="0"/>
              <a:t>五级</a:t>
            </a:r>
            <a:endParaRPr lang="en-US" dirty="0"/>
          </a:p>
        </p:txBody>
      </p:sp>
      <p:sp>
        <p:nvSpPr>
          <p:cNvPr id="4" name="Date Placeholder 3"/>
          <p:cNvSpPr>
            <a:spLocks noGrp="1"/>
          </p:cNvSpPr>
          <p:nvPr>
            <p:ph type="dt" sz="half" idx="10"/>
          </p:nvPr>
        </p:nvSpPr>
        <p:spPr/>
        <p:txBody>
          <a:bodyPr/>
          <a:lstStyle/>
          <a:p>
            <a:r>
              <a:rPr lang="zh-CN" altLang="en-US"/>
              <a:t>2012/11/05</a:t>
            </a:r>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42EF0F20-42B3-45F7-86A7-660DD5FBA883}" type="slidenum">
              <a:rPr lang="en-US" altLang="zh-CN" smtClean="0"/>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685800"/>
            <a:ext cx="10178322" cy="5111496"/>
          </a:xfrm>
        </p:spPr>
        <p:txBody>
          <a:bodyPr/>
          <a:lstStyle>
            <a:lvl1pPr>
              <a:buFont typeface="Wingdings" panose="05000000000000000000" charset="0"/>
              <a:buChar char="p"/>
              <a:defRPr sz="2400">
                <a:solidFill>
                  <a:schemeClr val="tx1"/>
                </a:solidFill>
                <a:latin typeface="微软雅黑" panose="020B0503020204020204" pitchFamily="34" charset="-122"/>
                <a:ea typeface="微软雅黑" panose="020B0503020204020204" pitchFamily="34" charset="-122"/>
              </a:defRPr>
            </a:lvl1pPr>
            <a:lvl2pPr>
              <a:buFont typeface="Wingdings" panose="05000000000000000000" charset="0"/>
              <a:buChar char="u"/>
              <a:defRPr sz="2000">
                <a:solidFill>
                  <a:schemeClr val="tx1"/>
                </a:solidFill>
                <a:latin typeface="微软雅黑" panose="020B0503020204020204" pitchFamily="34" charset="-122"/>
                <a:ea typeface="微软雅黑" panose="020B0503020204020204" pitchFamily="34" charset="-122"/>
              </a:defRPr>
            </a:lvl2pPr>
            <a:lvl3pPr>
              <a:buFont typeface="Wingdings" panose="05000000000000000000" charset="0"/>
              <a:buChar char="n"/>
              <a:defRPr sz="1800">
                <a:solidFill>
                  <a:schemeClr val="tx1"/>
                </a:solidFill>
                <a:latin typeface="微软雅黑" panose="020B0503020204020204" pitchFamily="34" charset="-122"/>
                <a:ea typeface="微软雅黑" panose="020B0503020204020204" pitchFamily="34" charset="-122"/>
              </a:defRPr>
            </a:lvl3pPr>
            <a:lvl4pPr marL="1371600" indent="0">
              <a:buFont typeface="Wingdings" panose="05000000000000000000" charset="0"/>
              <a:buChar char="l"/>
              <a:defRPr sz="1600">
                <a:solidFill>
                  <a:schemeClr val="tx1"/>
                </a:solidFill>
                <a:latin typeface="微软雅黑" panose="020B0503020204020204" pitchFamily="34" charset="-122"/>
                <a:ea typeface="微软雅黑" panose="020B0503020204020204" pitchFamily="34" charset="-122"/>
              </a:defRPr>
            </a:lvl4pPr>
            <a:lvl5pPr>
              <a:defRPr>
                <a:solidFill>
                  <a:schemeClr val="tx1"/>
                </a:solidFill>
                <a:latin typeface="微软雅黑" panose="020B0503020204020204" pitchFamily="34" charset="-122"/>
                <a:ea typeface="微软雅黑" panose="020B0503020204020204" pitchFamily="34" charset="-122"/>
              </a:defRPr>
            </a:lvl5p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endParaRPr lang="en-US" dirty="0"/>
          </a:p>
        </p:txBody>
      </p:sp>
      <p:sp>
        <p:nvSpPr>
          <p:cNvPr id="4" name="Date Placeholder 3"/>
          <p:cNvSpPr>
            <a:spLocks noGrp="1"/>
          </p:cNvSpPr>
          <p:nvPr>
            <p:ph type="dt" sz="half" idx="10"/>
          </p:nvPr>
        </p:nvSpPr>
        <p:spPr/>
        <p:txBody>
          <a:bodyPr/>
          <a:lstStyle/>
          <a:p>
            <a:r>
              <a:rPr lang="zh-CN" altLang="en-US"/>
              <a:t>2012/11/05</a:t>
            </a:r>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42EF0F20-42B3-45F7-86A7-660DD5FBA883}" type="slidenum">
              <a:rPr lang="en-US" altLang="zh-CN" smtClean="0"/>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r>
              <a:rPr lang="zh-CN" altLang="en-US"/>
              <a:t>2012/11/05</a:t>
            </a:r>
            <a:endParaRPr lang="en-US" altLang="zh-CN"/>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ltLang="zh-CN"/>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2914582D-660D-49DD-BE87-958040E26973}" type="slidenum">
              <a:rPr lang="en-US" altLang="zh-CN" smtClean="0"/>
              <a:t>‹#›</a:t>
            </a:fld>
            <a:endParaRPr lang="en-US" altLang="zh-CN"/>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ln>
          </p:spPr>
        </p:sp>
      </p:gr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684415"/>
          </a:xfrm>
        </p:spPr>
        <p:txBody>
          <a:bodyPr>
            <a:normAutofit/>
          </a:bodyPr>
          <a:lstStyle>
            <a:lvl1pPr>
              <a:defRPr sz="3600"/>
            </a:lvl1pPr>
          </a:lstStyle>
          <a:p>
            <a:r>
              <a:rPr lang="zh-CN" altLang="en-US" dirty="0"/>
              <a:t>单击此处编辑母版标题样式</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r>
              <a:rPr lang="zh-CN" altLang="en-US"/>
              <a:t>2012/11/05</a:t>
            </a:r>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0F8F0853-F8F9-409F-A589-2F2034B73B4C}" type="slidenum">
              <a:rPr lang="en-US" altLang="zh-CN" smtClean="0"/>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1257300" y="2909102"/>
            <a:ext cx="4800600" cy="299639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633864" y="2909102"/>
            <a:ext cx="4800600" cy="299639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r>
              <a:rPr lang="zh-CN" altLang="en-US"/>
              <a:t>2012/11/05</a:t>
            </a:r>
            <a:endParaRPr lang="en-US" altLang="zh-CN"/>
          </a:p>
        </p:txBody>
      </p:sp>
      <p:sp>
        <p:nvSpPr>
          <p:cNvPr id="8" name="Footer Placeholder 7"/>
          <p:cNvSpPr>
            <a:spLocks noGrp="1"/>
          </p:cNvSpPr>
          <p:nvPr>
            <p:ph type="ftr" sz="quarter" idx="11"/>
          </p:nvPr>
        </p:nvSpPr>
        <p:spPr/>
        <p:txBody>
          <a:bodyPr/>
          <a:lstStyle/>
          <a:p>
            <a:endParaRPr lang="en-US" altLang="zh-CN"/>
          </a:p>
        </p:txBody>
      </p:sp>
      <p:sp>
        <p:nvSpPr>
          <p:cNvPr id="9" name="Slide Number Placeholder 8"/>
          <p:cNvSpPr>
            <a:spLocks noGrp="1"/>
          </p:cNvSpPr>
          <p:nvPr>
            <p:ph type="sldNum" sz="quarter" idx="12"/>
          </p:nvPr>
        </p:nvSpPr>
        <p:spPr/>
        <p:txBody>
          <a:bodyPr/>
          <a:lstStyle/>
          <a:p>
            <a:fld id="{D41D9351-294D-4B02-87AE-499130531305}" type="slidenum">
              <a:rPr lang="en-US" altLang="zh-CN" smtClean="0"/>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r>
              <a:rPr lang="zh-CN" altLang="en-US"/>
              <a:t>2012/11/05</a:t>
            </a:r>
            <a:endParaRPr lang="en-US" altLang="zh-CN"/>
          </a:p>
        </p:txBody>
      </p:sp>
      <p:sp>
        <p:nvSpPr>
          <p:cNvPr id="4" name="Footer Placeholder 3"/>
          <p:cNvSpPr>
            <a:spLocks noGrp="1"/>
          </p:cNvSpPr>
          <p:nvPr>
            <p:ph type="ftr" sz="quarter" idx="11"/>
          </p:nvPr>
        </p:nvSpPr>
        <p:spPr/>
        <p:txBody>
          <a:bodyPr/>
          <a:lstStyle/>
          <a:p>
            <a:endParaRPr lang="en-US" altLang="zh-CN"/>
          </a:p>
        </p:txBody>
      </p:sp>
      <p:sp>
        <p:nvSpPr>
          <p:cNvPr id="5" name="Slide Number Placeholder 4"/>
          <p:cNvSpPr>
            <a:spLocks noGrp="1"/>
          </p:cNvSpPr>
          <p:nvPr>
            <p:ph type="sldNum" sz="quarter" idx="12"/>
          </p:nvPr>
        </p:nvSpPr>
        <p:spPr/>
        <p:txBody>
          <a:bodyPr/>
          <a:lstStyle/>
          <a:p>
            <a:fld id="{ABD76476-472B-433F-B487-1EE5D1404809}" type="slidenum">
              <a:rPr lang="en-US" altLang="zh-CN" smtClean="0"/>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zh-CN" altLang="en-US"/>
              <a:t>2012/11/05</a:t>
            </a:r>
            <a:endParaRPr lang="en-US" altLang="zh-CN"/>
          </a:p>
        </p:txBody>
      </p:sp>
      <p:sp>
        <p:nvSpPr>
          <p:cNvPr id="3" name="Footer Placeholder 2"/>
          <p:cNvSpPr>
            <a:spLocks noGrp="1"/>
          </p:cNvSpPr>
          <p:nvPr>
            <p:ph type="ftr" sz="quarter" idx="11"/>
          </p:nvPr>
        </p:nvSpPr>
        <p:spPr/>
        <p:txBody>
          <a:bodyPr/>
          <a:lstStyle/>
          <a:p>
            <a:endParaRPr lang="en-US" altLang="zh-CN"/>
          </a:p>
        </p:txBody>
      </p:sp>
      <p:sp>
        <p:nvSpPr>
          <p:cNvPr id="4" name="Slide Number Placeholder 3"/>
          <p:cNvSpPr>
            <a:spLocks noGrp="1"/>
          </p:cNvSpPr>
          <p:nvPr>
            <p:ph type="sldNum" sz="quarter" idx="12"/>
          </p:nvPr>
        </p:nvSpPr>
        <p:spPr/>
        <p:txBody>
          <a:bodyPr/>
          <a:lstStyle/>
          <a:p>
            <a:fld id="{9FDAB757-F1BA-4690-AA2A-B62D4C1B5FB1}" type="slidenum">
              <a:rPr lang="en-US" altLang="zh-CN" smtClean="0"/>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zh-CN" altLang="en-US"/>
              <a:t>单击此处编辑母版标题样式</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a:xfrm>
            <a:off x="765051" y="6375679"/>
            <a:ext cx="1233355" cy="348462"/>
          </a:xfrm>
        </p:spPr>
        <p:txBody>
          <a:bodyPr/>
          <a:lstStyle/>
          <a:p>
            <a:r>
              <a:rPr lang="zh-CN" altLang="en-US"/>
              <a:t>2012/11/05</a:t>
            </a:r>
            <a:endParaRPr lang="en-US" altLang="zh-CN"/>
          </a:p>
        </p:txBody>
      </p:sp>
      <p:sp>
        <p:nvSpPr>
          <p:cNvPr id="6" name="Footer Placeholder 5"/>
          <p:cNvSpPr>
            <a:spLocks noGrp="1"/>
          </p:cNvSpPr>
          <p:nvPr>
            <p:ph type="ftr" sz="quarter" idx="11"/>
          </p:nvPr>
        </p:nvSpPr>
        <p:spPr>
          <a:xfrm>
            <a:off x="2103620" y="6375679"/>
            <a:ext cx="3482179" cy="345796"/>
          </a:xfrm>
        </p:spPr>
        <p:txBody>
          <a:bodyPr/>
          <a:lstStyle/>
          <a:p>
            <a:endParaRPr lang="en-US" altLang="zh-CN"/>
          </a:p>
        </p:txBody>
      </p:sp>
      <p:sp>
        <p:nvSpPr>
          <p:cNvPr id="7" name="Slide Number Placeholder 6"/>
          <p:cNvSpPr>
            <a:spLocks noGrp="1"/>
          </p:cNvSpPr>
          <p:nvPr>
            <p:ph type="sldNum" sz="quarter" idx="12"/>
          </p:nvPr>
        </p:nvSpPr>
        <p:spPr>
          <a:xfrm>
            <a:off x="5691014" y="6375679"/>
            <a:ext cx="1232456" cy="345796"/>
          </a:xfrm>
        </p:spPr>
        <p:txBody>
          <a:bodyPr/>
          <a:lstStyle/>
          <a:p>
            <a:fld id="{83150105-9413-48DF-864F-9375A8FC5B3C}" type="slidenum">
              <a:rPr lang="en-US" altLang="zh-CN" smtClean="0"/>
              <a:t>‹#›</a:t>
            </a:fld>
            <a:endParaRPr lang="en-US" altLang="zh-CN"/>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836815"/>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251678" y="1371601"/>
            <a:ext cx="10178322" cy="4507992"/>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zh-CN" altLang="en-US"/>
              <a:t>2012/11/05</a:t>
            </a:r>
            <a:endParaRPr lang="en-US" altLang="zh-CN"/>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ltLang="zh-CN"/>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0ED7B3CA-8F06-4B6D-872D-FAF9C2553A85}" type="slidenum">
              <a:rPr lang="en-US" altLang="zh-CN" smtClean="0"/>
              <a:t>‹#›</a:t>
            </a:fld>
            <a:endParaRPr lang="en-US" altLang="zh-CN"/>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p:txStyles>
    <p:titleStyle>
      <a:lvl1pPr algn="l" defTabSz="914400" rtl="0" eaLnBrk="1" latinLnBrk="0" hangingPunct="1">
        <a:lnSpc>
          <a:spcPct val="90000"/>
        </a:lnSpc>
        <a:spcBef>
          <a:spcPct val="0"/>
        </a:spcBef>
        <a:buNone/>
        <a:defRPr sz="3600" kern="1200" cap="all" spc="200" baseline="0">
          <a:solidFill>
            <a:schemeClr val="tx2"/>
          </a:solidFill>
          <a:latin typeface="微软雅黑" panose="020B0503020204020204" pitchFamily="34" charset="-122"/>
          <a:ea typeface="微软雅黑" panose="020B0503020204020204" pitchFamily="34" charset="-122"/>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400" b="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2000" b="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800" b="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600" b="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b="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ctrTitle"/>
          </p:nvPr>
        </p:nvSpPr>
        <p:spPr/>
        <p:txBody>
          <a:bodyPr/>
          <a:lstStyle/>
          <a:p>
            <a:r>
              <a:rPr lang="zh-CN" altLang="en-US" sz="6000" dirty="0"/>
              <a:t>生 殖 激 素</a:t>
            </a:r>
          </a:p>
        </p:txBody>
      </p:sp>
      <p:sp>
        <p:nvSpPr>
          <p:cNvPr id="15363" name="Rectangle 3"/>
          <p:cNvSpPr>
            <a:spLocks noGrp="1" noChangeArrowheads="1"/>
          </p:cNvSpPr>
          <p:nvPr>
            <p:ph type="subTitle" idx="1"/>
          </p:nvPr>
        </p:nvSpPr>
        <p:spPr/>
        <p:txBody>
          <a:bodyPr/>
          <a:lstStyle/>
          <a:p>
            <a:endParaRPr lang="en-US" altLang="zh-CN" dirty="0"/>
          </a:p>
        </p:txBody>
      </p:sp>
      <p:sp>
        <p:nvSpPr>
          <p:cNvPr id="5" name="日期占位符 5"/>
          <p:cNvSpPr>
            <a:spLocks noGrp="1"/>
          </p:cNvSpPr>
          <p:nvPr>
            <p:ph type="dt" sz="half" idx="10"/>
          </p:nvPr>
        </p:nvSpPr>
        <p:spPr/>
        <p:txBody>
          <a:bodyPr/>
          <a:lstStyle/>
          <a:p>
            <a:r>
              <a:rPr lang="zh-CN" altLang="en-US"/>
              <a:t>2012/11/05</a:t>
            </a:r>
            <a:endParaRPr lang="en-US" altLang="zh-CN"/>
          </a:p>
        </p:txBody>
      </p:sp>
      <p:sp>
        <p:nvSpPr>
          <p:cNvPr id="4" name="灯片编号占位符 4"/>
          <p:cNvSpPr>
            <a:spLocks noGrp="1"/>
          </p:cNvSpPr>
          <p:nvPr>
            <p:ph type="sldNum" sz="quarter" idx="12"/>
          </p:nvPr>
        </p:nvSpPr>
        <p:spPr/>
        <p:txBody>
          <a:bodyPr/>
          <a:lstStyle/>
          <a:p>
            <a:fld id="{BC2249B3-78C1-4C11-9765-CF53280DE925}" type="slidenum">
              <a:rPr lang="en-US" altLang="zh-CN"/>
              <a:t>1</a:t>
            </a:fld>
            <a:endParaRPr lang="en-US" altLang="zh-C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marL="742950" indent="-742950">
              <a:buFont typeface="+mj-ea"/>
              <a:buAutoNum type="circleNumDbPlain" startAt="3"/>
            </a:pPr>
            <a:r>
              <a:rPr lang="zh-CN" altLang="en-US" dirty="0">
                <a:solidFill>
                  <a:srgbClr val="FF0000"/>
                </a:solidFill>
                <a:effectLst>
                  <a:outerShdw blurRad="38100" dist="38100" dir="2700000" algn="tl">
                    <a:srgbClr val="C0C0C0"/>
                  </a:outerShdw>
                </a:effectLst>
              </a:rPr>
              <a:t>临床应用：</a:t>
            </a:r>
            <a:endParaRPr lang="zh-CN" altLang="en-US" dirty="0"/>
          </a:p>
        </p:txBody>
      </p:sp>
      <p:sp>
        <p:nvSpPr>
          <p:cNvPr id="3" name="内容占位符 2"/>
          <p:cNvSpPr>
            <a:spLocks noGrp="1"/>
          </p:cNvSpPr>
          <p:nvPr>
            <p:ph idx="1"/>
          </p:nvPr>
        </p:nvSpPr>
        <p:spPr>
          <a:xfrm>
            <a:off x="1251585" y="1461770"/>
            <a:ext cx="10178415" cy="4786630"/>
          </a:xfrm>
        </p:spPr>
        <p:txBody>
          <a:bodyPr/>
          <a:lstStyle/>
          <a:p>
            <a:pPr>
              <a:lnSpc>
                <a:spcPct val="100000"/>
              </a:lnSpc>
              <a:buFont typeface="Wingdings" panose="05000000000000000000" pitchFamily="2" charset="2"/>
              <a:buChar char="u"/>
            </a:pPr>
            <a:r>
              <a:rPr lang="zh-CN" altLang="en-US" dirty="0"/>
              <a:t>雌激素在临床上用于诱导发情、人工刺激泌乳、治疗胎盘滞留、人工流产、治疗子宫炎等。</a:t>
            </a:r>
            <a:endParaRPr lang="en-US" altLang="zh-CN" dirty="0"/>
          </a:p>
          <a:p>
            <a:pPr>
              <a:lnSpc>
                <a:spcPct val="100000"/>
              </a:lnSpc>
              <a:buFont typeface="Wingdings" panose="05000000000000000000" pitchFamily="2" charset="2"/>
              <a:buChar char="u"/>
            </a:pPr>
            <a:r>
              <a:rPr lang="zh-CN" altLang="en-US" dirty="0"/>
              <a:t>在猪中，由于雌激素具有促黄体作用，所以用雌激素处理母猪后配合应用前列腺素，可以促进排卵诱导母猪</a:t>
            </a:r>
            <a:r>
              <a:rPr lang="zh-CN" altLang="en-US" dirty="0">
                <a:solidFill>
                  <a:srgbClr val="FF0000"/>
                </a:solidFill>
              </a:rPr>
              <a:t>同期发情</a:t>
            </a:r>
            <a:r>
              <a:rPr lang="zh-CN" altLang="en-US" dirty="0"/>
              <a:t>。</a:t>
            </a:r>
            <a:endParaRPr lang="en-US" altLang="zh-CN" dirty="0"/>
          </a:p>
          <a:p>
            <a:pPr>
              <a:lnSpc>
                <a:spcPct val="100000"/>
              </a:lnSpc>
              <a:buFont typeface="Wingdings" panose="05000000000000000000" pitchFamily="2" charset="2"/>
              <a:buChar char="u"/>
            </a:pPr>
            <a:r>
              <a:rPr lang="zh-CN" altLang="en-US" dirty="0"/>
              <a:t>在其他动物中，雌激素单独应用虽可诱导发情，但一般不排卵。因此，用雌激素催情时，必须等到下一个情期才能配种。 </a:t>
            </a:r>
            <a:endParaRPr lang="en-US" altLang="zh-CN" dirty="0"/>
          </a:p>
          <a:p>
            <a:pPr>
              <a:lnSpc>
                <a:spcPct val="100000"/>
              </a:lnSpc>
              <a:buFont typeface="Wingdings" panose="05000000000000000000" pitchFamily="2" charset="2"/>
              <a:buChar char="u"/>
            </a:pPr>
            <a:r>
              <a:rPr lang="zh-CN" altLang="en-US" dirty="0"/>
              <a:t>可用于雄性畜禽的“</a:t>
            </a:r>
            <a:r>
              <a:rPr lang="zh-CN" altLang="en-US" dirty="0">
                <a:solidFill>
                  <a:srgbClr val="FF0000"/>
                </a:solidFill>
              </a:rPr>
              <a:t>化学去势”</a:t>
            </a:r>
            <a:r>
              <a:rPr lang="zh-CN" altLang="en-US" dirty="0"/>
              <a:t>，以改进育肥性能和肉用质量。</a:t>
            </a:r>
          </a:p>
        </p:txBody>
      </p:sp>
      <p:sp>
        <p:nvSpPr>
          <p:cNvPr id="5" name="日期占位符 3"/>
          <p:cNvSpPr>
            <a:spLocks noGrp="1"/>
          </p:cNvSpPr>
          <p:nvPr>
            <p:ph type="dt" sz="half" idx="10"/>
          </p:nvPr>
        </p:nvSpPr>
        <p:spPr/>
        <p:txBody>
          <a:bodyPr/>
          <a:lstStyle/>
          <a:p>
            <a:r>
              <a:rPr lang="zh-CN" altLang="en-US"/>
              <a:t>2012/11/05</a:t>
            </a:r>
            <a:endParaRPr lang="en-US" altLang="zh-CN"/>
          </a:p>
        </p:txBody>
      </p:sp>
      <p:sp>
        <p:nvSpPr>
          <p:cNvPr id="4" name="灯片编号占位符 2"/>
          <p:cNvSpPr>
            <a:spLocks noGrp="1"/>
          </p:cNvSpPr>
          <p:nvPr>
            <p:ph type="sldNum" sz="quarter" idx="12"/>
          </p:nvPr>
        </p:nvSpPr>
        <p:spPr/>
        <p:txBody>
          <a:bodyPr/>
          <a:lstStyle/>
          <a:p>
            <a:fld id="{9BFCE975-AEC8-4831-85E8-C0FA7B0CE23F}" type="slidenum">
              <a:rPr lang="en-US" altLang="zh-CN"/>
              <a:t>10</a:t>
            </a:fld>
            <a:endParaRPr lang="en-US" altLang="zh-CN"/>
          </a:p>
        </p:txBody>
      </p:sp>
      <p:pic>
        <p:nvPicPr>
          <p:cNvPr id="6" name="图片 5"/>
          <p:cNvPicPr>
            <a:picLocks noChangeAspect="1"/>
          </p:cNvPicPr>
          <p:nvPr/>
        </p:nvPicPr>
        <p:blipFill>
          <a:blip r:embed="rId3"/>
          <a:stretch>
            <a:fillRect/>
          </a:stretch>
        </p:blipFill>
        <p:spPr>
          <a:xfrm>
            <a:off x="7582535" y="4935855"/>
            <a:ext cx="3970020" cy="131254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a:solidFill>
                  <a:srgbClr val="FF0000"/>
                </a:solidFill>
              </a:rPr>
              <a:t>猪场应远离雌激素！！！！！</a:t>
            </a:r>
          </a:p>
        </p:txBody>
      </p:sp>
      <p:sp>
        <p:nvSpPr>
          <p:cNvPr id="3" name="内容占位符 2"/>
          <p:cNvSpPr>
            <a:spLocks noGrp="1"/>
          </p:cNvSpPr>
          <p:nvPr>
            <p:ph idx="1"/>
          </p:nvPr>
        </p:nvSpPr>
        <p:spPr>
          <a:xfrm>
            <a:off x="1251585" y="1375410"/>
            <a:ext cx="10178415" cy="4872990"/>
          </a:xfrm>
        </p:spPr>
        <p:txBody>
          <a:bodyPr/>
          <a:lstStyle/>
          <a:p>
            <a:r>
              <a:rPr lang="zh-CN" altLang="en-US" b="0"/>
              <a:t>母猪在发情后的11～14天接触到雌激素及其类似物如已烯雌酚、催情散等之后，可引起配种没有配上的母猪、没有配种的母猪出现假妊娠(自然情况下母猪是不会出现假孕现象);</a:t>
            </a:r>
          </a:p>
          <a:p>
            <a:r>
              <a:rPr lang="zh-CN" altLang="en-US" b="0"/>
              <a:t>雌激素也可导致窝产仔数明显减少(每窝3～6头)。</a:t>
            </a:r>
          </a:p>
          <a:p>
            <a:endParaRPr lang="zh-CN" altLang="en-US">
              <a:solidFill>
                <a:srgbClr val="FF0000"/>
              </a:solidFill>
            </a:endParaRPr>
          </a:p>
          <a:p>
            <a:r>
              <a:rPr lang="zh-CN" altLang="en-US">
                <a:solidFill>
                  <a:srgbClr val="FF0000"/>
                </a:solidFill>
              </a:rPr>
              <a:t>"母猪场一定不要使用任何含有雌激素的药物,否则必然导致母猪假孕和产仔数下降.</a:t>
            </a:r>
          </a:p>
          <a:p>
            <a:pPr lvl="1"/>
            <a:r>
              <a:rPr lang="zh-CN" altLang="en-US">
                <a:solidFill>
                  <a:schemeClr val="tx1"/>
                </a:solidFill>
              </a:rPr>
              <a:t>妊娠信号</a:t>
            </a:r>
          </a:p>
          <a:p>
            <a:pPr lvl="1"/>
            <a:r>
              <a:rPr lang="zh-CN" altLang="en-US">
                <a:solidFill>
                  <a:schemeClr val="tx1"/>
                </a:solidFill>
              </a:rPr>
              <a:t>抑制弱胎发育</a:t>
            </a:r>
          </a:p>
        </p:txBody>
      </p:sp>
      <p:sp>
        <p:nvSpPr>
          <p:cNvPr id="4" name="日期占位符 3"/>
          <p:cNvSpPr>
            <a:spLocks noGrp="1"/>
          </p:cNvSpPr>
          <p:nvPr>
            <p:ph type="dt" sz="half" idx="10"/>
          </p:nvPr>
        </p:nvSpPr>
        <p:spPr/>
        <p:txBody>
          <a:bodyPr/>
          <a:lstStyle/>
          <a:p>
            <a:r>
              <a:rPr lang="zh-CN" altLang="en-US"/>
              <a:t>2012/11/05</a:t>
            </a:r>
            <a:endParaRPr lang="en-US" altLang="zh-CN"/>
          </a:p>
        </p:txBody>
      </p:sp>
      <p:sp>
        <p:nvSpPr>
          <p:cNvPr id="5" name="灯片编号占位符 4"/>
          <p:cNvSpPr>
            <a:spLocks noGrp="1"/>
          </p:cNvSpPr>
          <p:nvPr>
            <p:ph type="sldNum" sz="quarter" idx="12"/>
          </p:nvPr>
        </p:nvSpPr>
        <p:spPr/>
        <p:txBody>
          <a:bodyPr/>
          <a:lstStyle/>
          <a:p>
            <a:fld id="{42EF0F20-42B3-45F7-86A7-660DD5FBA883}" type="slidenum">
              <a:rPr lang="en-US" altLang="zh-CN" smtClean="0"/>
              <a:t>11</a:t>
            </a:fld>
            <a:endParaRPr lang="en-US" altLang="zh-C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日期占位符 3"/>
          <p:cNvSpPr>
            <a:spLocks noGrp="1"/>
          </p:cNvSpPr>
          <p:nvPr>
            <p:ph type="dt" sz="half" idx="10"/>
          </p:nvPr>
        </p:nvSpPr>
        <p:spPr/>
        <p:txBody>
          <a:bodyPr/>
          <a:lstStyle/>
          <a:p>
            <a:r>
              <a:rPr lang="zh-CN" altLang="en-US"/>
              <a:t>2012/11/05</a:t>
            </a:r>
            <a:endParaRPr lang="en-US" altLang="zh-CN"/>
          </a:p>
        </p:txBody>
      </p:sp>
      <p:sp>
        <p:nvSpPr>
          <p:cNvPr id="5" name="灯片编号占位符 2"/>
          <p:cNvSpPr>
            <a:spLocks noGrp="1"/>
          </p:cNvSpPr>
          <p:nvPr>
            <p:ph type="sldNum" sz="quarter" idx="12"/>
          </p:nvPr>
        </p:nvSpPr>
        <p:spPr/>
        <p:txBody>
          <a:bodyPr/>
          <a:lstStyle/>
          <a:p>
            <a:fld id="{7AA387DE-8DDB-4F40-BF57-1F4997EF307C}" type="slidenum">
              <a:rPr lang="en-US" altLang="zh-CN"/>
              <a:t>12</a:t>
            </a:fld>
            <a:endParaRPr lang="en-US" altLang="zh-CN"/>
          </a:p>
        </p:txBody>
      </p:sp>
      <p:sp>
        <p:nvSpPr>
          <p:cNvPr id="27654" name="Rectangle 6"/>
          <p:cNvSpPr>
            <a:spLocks noChangeArrowheads="1"/>
          </p:cNvSpPr>
          <p:nvPr/>
        </p:nvSpPr>
        <p:spPr bwMode="auto">
          <a:xfrm>
            <a:off x="1066800" y="1447801"/>
            <a:ext cx="10667999" cy="417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9pPr>
          </a:lstStyle>
          <a:p>
            <a:pPr marL="514350" indent="-514350" algn="just">
              <a:lnSpc>
                <a:spcPts val="4500"/>
              </a:lnSpc>
              <a:spcBef>
                <a:spcPct val="0"/>
              </a:spcBef>
              <a:buClr>
                <a:schemeClr val="accent1"/>
              </a:buClr>
              <a:buSzPct val="90000"/>
              <a:buFont typeface="+mj-ea"/>
              <a:buAutoNum type="circleNumDbPlain"/>
            </a:pPr>
            <a:r>
              <a:rPr kumimoji="1" lang="zh-CN" altLang="en-US" b="1" dirty="0">
                <a:solidFill>
                  <a:srgbClr val="FF0000"/>
                </a:solidFill>
                <a:effectLst>
                  <a:outerShdw blurRad="38100" dist="38100" dir="2700000" algn="tl">
                    <a:srgbClr val="C0C0C0"/>
                  </a:outerShdw>
                </a:effectLst>
                <a:latin typeface="微软雅黑" panose="020B0503020204020204" pitchFamily="34" charset="-122"/>
                <a:ea typeface="微软雅黑" panose="020B0503020204020204" pitchFamily="34" charset="-122"/>
              </a:rPr>
              <a:t>来源与化学结构：</a:t>
            </a:r>
            <a:r>
              <a:rPr kumimoji="1" lang="zh-CN" altLang="en-US" b="1" dirty="0">
                <a:solidFill>
                  <a:srgbClr val="000000"/>
                </a:solidFill>
                <a:latin typeface="微软雅黑" panose="020B0503020204020204" pitchFamily="34" charset="-122"/>
                <a:ea typeface="微软雅黑" panose="020B0503020204020204" pitchFamily="34" charset="-122"/>
              </a:rPr>
              <a:t>主要来自卵泡内膜细胞、颗粒细胞、黄体细胞、胎盘、睾丸、肾上腺皮质，孕激素通常以孕酮（又称黄体酮）为代表，生物活性最高。</a:t>
            </a:r>
            <a:endParaRPr kumimoji="1" lang="en-US" altLang="zh-CN" b="1" dirty="0">
              <a:solidFill>
                <a:srgbClr val="000000"/>
              </a:solidFill>
              <a:latin typeface="微软雅黑" panose="020B0503020204020204" pitchFamily="34" charset="-122"/>
              <a:ea typeface="微软雅黑" panose="020B0503020204020204" pitchFamily="34" charset="-122"/>
            </a:endParaRPr>
          </a:p>
          <a:p>
            <a:pPr marL="857250" lvl="3" algn="just">
              <a:lnSpc>
                <a:spcPts val="4500"/>
              </a:lnSpc>
              <a:spcBef>
                <a:spcPct val="0"/>
              </a:spcBef>
              <a:buClr>
                <a:schemeClr val="accent1"/>
              </a:buClr>
              <a:buSzPct val="90000"/>
              <a:buNone/>
            </a:pPr>
            <a:r>
              <a:rPr lang="zh-CN" altLang="en-US" sz="2800" b="1" dirty="0">
                <a:latin typeface="微软雅黑" panose="020B0503020204020204" pitchFamily="34" charset="-122"/>
                <a:ea typeface="微软雅黑" panose="020B0503020204020204" pitchFamily="34" charset="-122"/>
              </a:rPr>
              <a:t>孕酮属于类固穿激素，血夜中</a:t>
            </a:r>
            <a:r>
              <a:rPr lang="en-US" altLang="zh-CN" sz="2800" b="1" dirty="0">
                <a:latin typeface="微软雅黑" panose="020B0503020204020204" pitchFamily="34" charset="-122"/>
                <a:ea typeface="微软雅黑" panose="020B0503020204020204" pitchFamily="34" charset="-122"/>
              </a:rPr>
              <a:t>2/3</a:t>
            </a:r>
            <a:r>
              <a:rPr lang="zh-CN" altLang="en-US" sz="2800" b="1" dirty="0">
                <a:latin typeface="微软雅黑" panose="020B0503020204020204" pitchFamily="34" charset="-122"/>
                <a:ea typeface="微软雅黑" panose="020B0503020204020204" pitchFamily="34" charset="-122"/>
              </a:rPr>
              <a:t>孕激素与蛋白质相结合，并保持平衡。</a:t>
            </a:r>
          </a:p>
        </p:txBody>
      </p:sp>
      <p:sp>
        <p:nvSpPr>
          <p:cNvPr id="27652" name="Rectangle 4"/>
          <p:cNvSpPr>
            <a:spLocks noChangeArrowheads="1"/>
          </p:cNvSpPr>
          <p:nvPr/>
        </p:nvSpPr>
        <p:spPr bwMode="auto">
          <a:xfrm>
            <a:off x="1371600" y="310219"/>
            <a:ext cx="270668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spcBef>
                <a:spcPct val="20000"/>
              </a:spcBef>
            </a:pPr>
            <a:r>
              <a:rPr lang="en-US" altLang="zh-CN" sz="4400" b="1" dirty="0">
                <a:solidFill>
                  <a:srgbClr val="FF3300"/>
                </a:solidFill>
                <a:effectLst>
                  <a:outerShdw blurRad="38100" dist="38100" dir="2700000" algn="tl">
                    <a:srgbClr val="C0C0C0"/>
                  </a:outerShdw>
                </a:effectLst>
                <a:latin typeface="宋体" panose="02010600030101010101" pitchFamily="2" charset="-122"/>
                <a:ea typeface="ˎ̥"/>
                <a:cs typeface="ˎ̥"/>
              </a:rPr>
              <a:t>3</a:t>
            </a:r>
            <a:r>
              <a:rPr lang="zh-CN" altLang="en-US" sz="4400" b="1" dirty="0">
                <a:solidFill>
                  <a:srgbClr val="FF3300"/>
                </a:solidFill>
                <a:effectLst>
                  <a:outerShdw blurRad="38100" dist="38100" dir="2700000" algn="tl">
                    <a:srgbClr val="C0C0C0"/>
                  </a:outerShdw>
                </a:effectLst>
                <a:latin typeface="宋体" panose="02010600030101010101" pitchFamily="2" charset="-122"/>
                <a:ea typeface="ˎ̥"/>
                <a:cs typeface="ˎ̥"/>
              </a:rPr>
              <a:t>、孕激素</a:t>
            </a:r>
            <a:endParaRPr lang="zh-CN" altLang="en-US" dirty="0"/>
          </a:p>
        </p:txBody>
      </p:sp>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2400" y="4030279"/>
            <a:ext cx="4495800" cy="2690856"/>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marL="742950" indent="-742950">
              <a:buFont typeface="+mj-ea"/>
              <a:buAutoNum type="circleNumDbPlain" startAt="3"/>
            </a:pPr>
            <a:r>
              <a:rPr kumimoji="1" lang="zh-CN" altLang="en-US" dirty="0">
                <a:solidFill>
                  <a:srgbClr val="FF0000"/>
                </a:solidFill>
              </a:rPr>
              <a:t>生理作用：</a:t>
            </a:r>
            <a:r>
              <a:rPr kumimoji="1" lang="zh-CN" altLang="en-US" dirty="0">
                <a:solidFill>
                  <a:srgbClr val="000000"/>
                </a:solidFill>
              </a:rPr>
              <a:t> </a:t>
            </a:r>
            <a:endParaRPr lang="zh-CN" altLang="en-US" dirty="0"/>
          </a:p>
        </p:txBody>
      </p:sp>
      <p:sp>
        <p:nvSpPr>
          <p:cNvPr id="3" name="内容占位符 2"/>
          <p:cNvSpPr>
            <a:spLocks noGrp="1"/>
          </p:cNvSpPr>
          <p:nvPr>
            <p:ph idx="1"/>
          </p:nvPr>
        </p:nvSpPr>
        <p:spPr/>
        <p:txBody>
          <a:bodyPr/>
          <a:lstStyle/>
          <a:p>
            <a:pPr algn="just">
              <a:lnSpc>
                <a:spcPct val="140000"/>
              </a:lnSpc>
              <a:spcBef>
                <a:spcPct val="0"/>
              </a:spcBef>
              <a:buClr>
                <a:schemeClr val="accent1"/>
              </a:buClr>
              <a:buSzPct val="90000"/>
              <a:buFont typeface="Wingdings" panose="05000000000000000000" pitchFamily="2" charset="2"/>
              <a:buChar char="u"/>
            </a:pPr>
            <a:r>
              <a:rPr kumimoji="1" lang="zh-CN" altLang="en-US" dirty="0">
                <a:solidFill>
                  <a:srgbClr val="000000"/>
                </a:solidFill>
              </a:rPr>
              <a:t>促进生殖道发育，特别是子宫粘膜层的增厚。</a:t>
            </a:r>
            <a:r>
              <a:rPr kumimoji="1" lang="zh-CN" altLang="en-US" dirty="0">
                <a:solidFill>
                  <a:srgbClr val="000000"/>
                </a:solidFill>
                <a:latin typeface="楷体" panose="02010609060101010101" pitchFamily="49" charset="-122"/>
                <a:ea typeface="楷体" panose="02010609060101010101" pitchFamily="49" charset="-122"/>
              </a:rPr>
              <a:t>生殖道受到雌激素的剌激而开始发育，但只有在经过孕激素作用后，才能发育完全。 </a:t>
            </a:r>
            <a:endParaRPr kumimoji="1" lang="zh-CN" altLang="en-US" dirty="0">
              <a:latin typeface="楷体" panose="02010609060101010101" pitchFamily="49" charset="-122"/>
              <a:ea typeface="楷体" panose="02010609060101010101" pitchFamily="49" charset="-122"/>
              <a:cs typeface="ˎ̥"/>
            </a:endParaRPr>
          </a:p>
          <a:p>
            <a:pPr algn="just">
              <a:lnSpc>
                <a:spcPct val="140000"/>
              </a:lnSpc>
              <a:spcBef>
                <a:spcPct val="0"/>
              </a:spcBef>
              <a:buClr>
                <a:schemeClr val="accent1"/>
              </a:buClr>
              <a:buSzPct val="90000"/>
              <a:buFont typeface="Wingdings" panose="05000000000000000000" pitchFamily="2" charset="2"/>
              <a:buChar char="u"/>
            </a:pPr>
            <a:r>
              <a:rPr kumimoji="1" lang="zh-CN" altLang="en-US" dirty="0">
                <a:solidFill>
                  <a:srgbClr val="002060"/>
                </a:solidFill>
              </a:rPr>
              <a:t>少量</a:t>
            </a:r>
            <a:r>
              <a:rPr kumimoji="1" lang="zh-CN" altLang="en-US" dirty="0">
                <a:solidFill>
                  <a:srgbClr val="000000"/>
                </a:solidFill>
              </a:rPr>
              <a:t>孕激素能与雌激素共同作用，使母畜出现发情的外部表现：</a:t>
            </a:r>
            <a:r>
              <a:rPr kumimoji="1" lang="zh-CN" altLang="en-US" u="sng" dirty="0">
                <a:solidFill>
                  <a:srgbClr val="002060"/>
                </a:solidFill>
              </a:rPr>
              <a:t>大量</a:t>
            </a:r>
            <a:r>
              <a:rPr kumimoji="1" lang="zh-CN" altLang="en-US" u="sng" dirty="0">
                <a:solidFill>
                  <a:srgbClr val="000000"/>
                </a:solidFill>
              </a:rPr>
              <a:t>孕激素能抑制发情和排卵</a:t>
            </a:r>
            <a:r>
              <a:rPr kumimoji="1" lang="zh-CN" altLang="en-US" dirty="0">
                <a:solidFill>
                  <a:srgbClr val="000000"/>
                </a:solidFill>
              </a:rPr>
              <a:t>，对抗雌激素的作用。</a:t>
            </a:r>
            <a:endParaRPr kumimoji="1" lang="en-US" altLang="zh-CN" dirty="0">
              <a:solidFill>
                <a:srgbClr val="000000"/>
              </a:solidFill>
            </a:endParaRPr>
          </a:p>
          <a:p>
            <a:pPr algn="just">
              <a:lnSpc>
                <a:spcPct val="140000"/>
              </a:lnSpc>
              <a:spcBef>
                <a:spcPct val="0"/>
              </a:spcBef>
              <a:buClr>
                <a:schemeClr val="accent1"/>
              </a:buClr>
              <a:buSzPct val="90000"/>
              <a:buFont typeface="Wingdings" panose="05000000000000000000" pitchFamily="2" charset="2"/>
              <a:buChar char="u"/>
            </a:pPr>
            <a:r>
              <a:rPr kumimoji="1" lang="zh-CN" altLang="en-US" dirty="0">
                <a:solidFill>
                  <a:srgbClr val="000000"/>
                </a:solidFill>
              </a:rPr>
              <a:t>促使子宫颈收缩，子宫颈粘液变粘稠，以防异物侵入，有利于保胎。</a:t>
            </a:r>
            <a:endParaRPr kumimoji="1" lang="en-US" altLang="zh-CN" dirty="0">
              <a:solidFill>
                <a:srgbClr val="000000"/>
              </a:solidFill>
            </a:endParaRPr>
          </a:p>
          <a:p>
            <a:pPr algn="just">
              <a:lnSpc>
                <a:spcPct val="140000"/>
              </a:lnSpc>
              <a:spcBef>
                <a:spcPct val="0"/>
              </a:spcBef>
              <a:buClr>
                <a:schemeClr val="accent1"/>
              </a:buClr>
              <a:buSzPct val="90000"/>
              <a:buFont typeface="Wingdings" panose="05000000000000000000" pitchFamily="2" charset="2"/>
              <a:buChar char="u"/>
            </a:pPr>
            <a:r>
              <a:rPr kumimoji="1" lang="zh-CN" altLang="en-US" dirty="0">
                <a:solidFill>
                  <a:srgbClr val="000000"/>
                </a:solidFill>
              </a:rPr>
              <a:t>通过刺激子宫内膜腺体分泌和抑制子宫肌肉收缩而促进胚胎着床并维持妊娠。</a:t>
            </a:r>
            <a:endParaRPr kumimoji="1" lang="en-US" altLang="zh-CN" dirty="0">
              <a:solidFill>
                <a:srgbClr val="000000"/>
              </a:solidFill>
            </a:endParaRPr>
          </a:p>
          <a:p>
            <a:pPr algn="just">
              <a:lnSpc>
                <a:spcPct val="140000"/>
              </a:lnSpc>
              <a:spcBef>
                <a:spcPct val="0"/>
              </a:spcBef>
              <a:buClr>
                <a:schemeClr val="accent1"/>
              </a:buClr>
              <a:buSzPct val="90000"/>
              <a:buFont typeface="Wingdings" panose="05000000000000000000" pitchFamily="2" charset="2"/>
              <a:buChar char="u"/>
            </a:pPr>
            <a:r>
              <a:rPr kumimoji="1" lang="zh-CN" altLang="en-US" dirty="0">
                <a:solidFill>
                  <a:srgbClr val="000000"/>
                </a:solidFill>
              </a:rPr>
              <a:t>与孕酮协同作用，促进和维持乳腺的发育。</a:t>
            </a:r>
            <a:endParaRPr kumimoji="1" lang="en-US" altLang="zh-CN" dirty="0">
              <a:solidFill>
                <a:srgbClr val="000000"/>
              </a:solidFill>
            </a:endParaRPr>
          </a:p>
        </p:txBody>
      </p:sp>
      <p:sp>
        <p:nvSpPr>
          <p:cNvPr id="5" name="日期占位符 3"/>
          <p:cNvSpPr>
            <a:spLocks noGrp="1"/>
          </p:cNvSpPr>
          <p:nvPr>
            <p:ph type="dt" sz="half" idx="10"/>
          </p:nvPr>
        </p:nvSpPr>
        <p:spPr/>
        <p:txBody>
          <a:bodyPr/>
          <a:lstStyle/>
          <a:p>
            <a:r>
              <a:rPr lang="zh-CN" altLang="en-US"/>
              <a:t>2012/11/05</a:t>
            </a:r>
            <a:endParaRPr lang="en-US" altLang="zh-CN"/>
          </a:p>
        </p:txBody>
      </p:sp>
      <p:sp>
        <p:nvSpPr>
          <p:cNvPr id="4" name="灯片编号占位符 2"/>
          <p:cNvSpPr>
            <a:spLocks noGrp="1"/>
          </p:cNvSpPr>
          <p:nvPr>
            <p:ph type="sldNum" sz="quarter" idx="12"/>
          </p:nvPr>
        </p:nvSpPr>
        <p:spPr/>
        <p:txBody>
          <a:bodyPr/>
          <a:lstStyle/>
          <a:p>
            <a:fld id="{66A238FA-35C5-4294-9285-D17408528E1A}" type="slidenum">
              <a:rPr lang="en-US" altLang="zh-CN"/>
              <a:t>13</a:t>
            </a:fld>
            <a:endParaRPr lang="en-US" altLang="zh-CN"/>
          </a:p>
        </p:txBody>
      </p:sp>
      <p:sp>
        <p:nvSpPr>
          <p:cNvPr id="28677" name="Rectangle 5"/>
          <p:cNvSpPr>
            <a:spLocks noChangeArrowheads="1"/>
          </p:cNvSpPr>
          <p:nvPr/>
        </p:nvSpPr>
        <p:spPr bwMode="auto">
          <a:xfrm>
            <a:off x="1066800" y="685800"/>
            <a:ext cx="105918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gn="just">
              <a:lnSpc>
                <a:spcPct val="140000"/>
              </a:lnSpc>
              <a:spcBef>
                <a:spcPct val="0"/>
              </a:spcBef>
              <a:buClr>
                <a:schemeClr val="accent1"/>
              </a:buClr>
              <a:buSzPct val="90000"/>
              <a:buFont typeface="Wingdings" panose="05000000000000000000" pitchFamily="2" charset="2"/>
              <a:buChar char="u"/>
            </a:pPr>
            <a:endParaRPr lang="zh-CN" altLang="en-US" sz="2800" dirty="0">
              <a:latin typeface="微软雅黑" panose="020B0503020204020204" pitchFamily="34" charset="-122"/>
              <a:ea typeface="微软雅黑" panose="020B0503020204020204" pitchFamily="34" charset="-122"/>
            </a:endParaRPr>
          </a:p>
        </p:txBody>
      </p:sp>
      <p:pic>
        <p:nvPicPr>
          <p:cNvPr id="6" name="图片 5"/>
          <p:cNvPicPr>
            <a:picLocks noChangeAspect="1"/>
          </p:cNvPicPr>
          <p:nvPr/>
        </p:nvPicPr>
        <p:blipFill>
          <a:blip r:embed="rId2"/>
          <a:stretch>
            <a:fillRect/>
          </a:stretch>
        </p:blipFill>
        <p:spPr>
          <a:xfrm>
            <a:off x="7317105" y="4481830"/>
            <a:ext cx="4693920" cy="189357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solidFill>
                  <a:srgbClr val="FF0000"/>
                </a:solidFill>
              </a:rPr>
              <a:t>临床应用：</a:t>
            </a:r>
            <a:r>
              <a:rPr lang="zh-CN" altLang="en-US" sz="2400" dirty="0"/>
              <a:t> </a:t>
            </a:r>
            <a:endParaRPr lang="zh-CN" altLang="en-US" dirty="0"/>
          </a:p>
        </p:txBody>
      </p:sp>
      <p:sp>
        <p:nvSpPr>
          <p:cNvPr id="3" name="内容占位符 2"/>
          <p:cNvSpPr>
            <a:spLocks noGrp="1"/>
          </p:cNvSpPr>
          <p:nvPr>
            <p:ph idx="1"/>
          </p:nvPr>
        </p:nvSpPr>
        <p:spPr/>
        <p:txBody>
          <a:bodyPr>
            <a:normAutofit/>
          </a:bodyPr>
          <a:lstStyle/>
          <a:p>
            <a:pPr>
              <a:lnSpc>
                <a:spcPct val="150000"/>
              </a:lnSpc>
            </a:pPr>
            <a:r>
              <a:rPr kumimoji="1" lang="zh-CN" altLang="en-US" dirty="0">
                <a:solidFill>
                  <a:srgbClr val="000000"/>
                </a:solidFill>
              </a:rPr>
              <a:t>除孕酮外，</a:t>
            </a:r>
            <a:r>
              <a:rPr kumimoji="1" lang="zh-CN" altLang="en-US" dirty="0">
                <a:solidFill>
                  <a:srgbClr val="FF0000"/>
                </a:solidFill>
              </a:rPr>
              <a:t>天然孕激素</a:t>
            </a:r>
            <a:r>
              <a:rPr kumimoji="1" lang="zh-CN" altLang="en-US" dirty="0">
                <a:solidFill>
                  <a:srgbClr val="000000"/>
                </a:solidFill>
              </a:rPr>
              <a:t>还有孕烯醇酮、孕烷二醇、脱氧皮质酮等。</a:t>
            </a:r>
            <a:r>
              <a:rPr kumimoji="1" lang="zh-CN" altLang="en-US" dirty="0">
                <a:solidFill>
                  <a:srgbClr val="FF0000"/>
                </a:solidFill>
              </a:rPr>
              <a:t>人工合成</a:t>
            </a:r>
            <a:r>
              <a:rPr kumimoji="1" lang="zh-CN" altLang="en-US" dirty="0">
                <a:solidFill>
                  <a:srgbClr val="000000"/>
                </a:solidFill>
              </a:rPr>
              <a:t>的孕激素有甲基乙酸孕酮（简称甲孕酮）、乙酸氯地孕酮（简称氯地孕酮）、甲地孕酮、炔诺酮等。</a:t>
            </a:r>
            <a:r>
              <a:rPr lang="zh-CN" altLang="en-US" dirty="0"/>
              <a:t>       </a:t>
            </a:r>
            <a:endParaRPr lang="en-US" altLang="zh-CN" dirty="0"/>
          </a:p>
          <a:p>
            <a:pPr>
              <a:lnSpc>
                <a:spcPct val="150000"/>
              </a:lnSpc>
            </a:pPr>
            <a:r>
              <a:rPr lang="zh-CN" altLang="en-US" dirty="0"/>
              <a:t>孕激素主要用于治疗因黄体机能失调引起的习惯性流产、诱导发情和同期发情等。</a:t>
            </a:r>
          </a:p>
          <a:p>
            <a:pPr>
              <a:lnSpc>
                <a:spcPct val="150000"/>
              </a:lnSpc>
            </a:pPr>
            <a:r>
              <a:rPr lang="zh-CN" altLang="en-US" dirty="0"/>
              <a:t>孕酮一般口服无效，但已有若干具有口服效能的合成孕激素物质。</a:t>
            </a:r>
          </a:p>
        </p:txBody>
      </p:sp>
      <p:sp>
        <p:nvSpPr>
          <p:cNvPr id="5" name="日期占位符 3"/>
          <p:cNvSpPr>
            <a:spLocks noGrp="1"/>
          </p:cNvSpPr>
          <p:nvPr>
            <p:ph type="dt" sz="half" idx="10"/>
          </p:nvPr>
        </p:nvSpPr>
        <p:spPr/>
        <p:txBody>
          <a:bodyPr/>
          <a:lstStyle/>
          <a:p>
            <a:r>
              <a:rPr lang="zh-CN" altLang="en-US"/>
              <a:t>2012/11/05</a:t>
            </a:r>
            <a:endParaRPr lang="en-US" altLang="zh-CN"/>
          </a:p>
        </p:txBody>
      </p:sp>
      <p:sp>
        <p:nvSpPr>
          <p:cNvPr id="4" name="灯片编号占位符 2"/>
          <p:cNvSpPr>
            <a:spLocks noGrp="1"/>
          </p:cNvSpPr>
          <p:nvPr>
            <p:ph type="sldNum" sz="quarter" idx="12"/>
          </p:nvPr>
        </p:nvSpPr>
        <p:spPr/>
        <p:txBody>
          <a:bodyPr/>
          <a:lstStyle/>
          <a:p>
            <a:fld id="{6B16A3B4-170C-4BC3-B4DA-E9F13EDAE16A}" type="slidenum">
              <a:rPr lang="en-US" altLang="zh-CN"/>
              <a:t>14</a:t>
            </a:fld>
            <a:endParaRPr lang="en-US" altLang="zh-CN"/>
          </a:p>
        </p:txBody>
      </p:sp>
      <p:sp>
        <p:nvSpPr>
          <p:cNvPr id="11268" name="Rectangle 4"/>
          <p:cNvSpPr>
            <a:spLocks noChangeArrowheads="1"/>
          </p:cNvSpPr>
          <p:nvPr/>
        </p:nvSpPr>
        <p:spPr bwMode="auto">
          <a:xfrm>
            <a:off x="1251678" y="3583728"/>
            <a:ext cx="10330722" cy="743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nSpc>
                <a:spcPct val="150000"/>
              </a:lnSpc>
            </a:pPr>
            <a:endParaRPr lang="zh-CN" altLang="en-US" sz="3200" b="1" dirty="0">
              <a:latin typeface="微软雅黑" panose="020B0503020204020204" pitchFamily="34" charset="-122"/>
              <a:ea typeface="微软雅黑" panose="020B0503020204020204"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日期占位符 3"/>
          <p:cNvSpPr>
            <a:spLocks noGrp="1"/>
          </p:cNvSpPr>
          <p:nvPr>
            <p:ph type="dt" sz="half" idx="10"/>
          </p:nvPr>
        </p:nvSpPr>
        <p:spPr/>
        <p:txBody>
          <a:bodyPr/>
          <a:lstStyle/>
          <a:p>
            <a:r>
              <a:rPr lang="zh-CN" altLang="en-US"/>
              <a:t>2012/11/05</a:t>
            </a:r>
            <a:endParaRPr lang="en-US" altLang="zh-CN"/>
          </a:p>
        </p:txBody>
      </p:sp>
      <p:sp>
        <p:nvSpPr>
          <p:cNvPr id="5" name="灯片编号占位符 2"/>
          <p:cNvSpPr>
            <a:spLocks noGrp="1"/>
          </p:cNvSpPr>
          <p:nvPr>
            <p:ph type="sldNum" sz="quarter" idx="12"/>
          </p:nvPr>
        </p:nvSpPr>
        <p:spPr/>
        <p:txBody>
          <a:bodyPr/>
          <a:lstStyle/>
          <a:p>
            <a:fld id="{EBDA9F04-891D-4D02-A542-F6739690D415}" type="slidenum">
              <a:rPr lang="en-US" altLang="zh-CN"/>
              <a:t>15</a:t>
            </a:fld>
            <a:endParaRPr lang="en-US" altLang="zh-CN"/>
          </a:p>
        </p:txBody>
      </p:sp>
      <p:sp>
        <p:nvSpPr>
          <p:cNvPr id="12294" name="Rectangle 6"/>
          <p:cNvSpPr>
            <a:spLocks noChangeArrowheads="1"/>
          </p:cNvSpPr>
          <p:nvPr/>
        </p:nvSpPr>
        <p:spPr bwMode="auto">
          <a:xfrm>
            <a:off x="1143000" y="1752600"/>
            <a:ext cx="10515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9pPr>
          </a:lstStyle>
          <a:p>
            <a:pPr marL="514350" indent="-514350" algn="just">
              <a:lnSpc>
                <a:spcPct val="140000"/>
              </a:lnSpc>
              <a:spcBef>
                <a:spcPct val="0"/>
              </a:spcBef>
              <a:buClr>
                <a:schemeClr val="accent1"/>
              </a:buClr>
              <a:buSzPct val="90000"/>
              <a:buFont typeface="+mj-ea"/>
              <a:buAutoNum type="circleNumDbPlain"/>
            </a:pPr>
            <a:r>
              <a:rPr kumimoji="1" lang="en-US" altLang="zh-CN" b="1" dirty="0">
                <a:solidFill>
                  <a:srgbClr val="000000"/>
                </a:solidFill>
                <a:effectLst>
                  <a:outerShdw blurRad="38100" dist="38100" dir="2700000" algn="tl">
                    <a:srgbClr val="C0C0C0"/>
                  </a:outerShdw>
                </a:effectLst>
                <a:latin typeface="微软雅黑" panose="020B0503020204020204" pitchFamily="34" charset="-122"/>
                <a:ea typeface="微软雅黑" panose="020B0503020204020204" pitchFamily="34" charset="-122"/>
              </a:rPr>
              <a:t>    </a:t>
            </a:r>
            <a:r>
              <a:rPr kumimoji="1" lang="zh-CN" altLang="en-US" sz="3200" b="1" dirty="0">
                <a:solidFill>
                  <a:srgbClr val="FF0000"/>
                </a:solidFill>
                <a:effectLst>
                  <a:outerShdw blurRad="38100" dist="38100" dir="2700000" algn="tl">
                    <a:srgbClr val="C0C0C0"/>
                  </a:outerShdw>
                </a:effectLst>
                <a:latin typeface="微软雅黑" panose="020B0503020204020204" pitchFamily="34" charset="-122"/>
                <a:ea typeface="微软雅黑" panose="020B0503020204020204" pitchFamily="34" charset="-122"/>
              </a:rPr>
              <a:t>来源：</a:t>
            </a:r>
            <a:r>
              <a:rPr kumimoji="1" lang="zh-CN" altLang="en-US" sz="3200" b="1" dirty="0">
                <a:solidFill>
                  <a:srgbClr val="000000"/>
                </a:solidFill>
                <a:latin typeface="微软雅黑" panose="020B0503020204020204" pitchFamily="34" charset="-122"/>
                <a:ea typeface="微软雅黑" panose="020B0503020204020204" pitchFamily="34" charset="-122"/>
              </a:rPr>
              <a:t>又称耻骨松弛素，主要由妊娠黄体分泌，某些动物的胎盘、子宫、乳腺、前列腺等也可分泌少量松弛素。</a:t>
            </a:r>
          </a:p>
          <a:p>
            <a:pPr marL="514350" indent="-514350" algn="just">
              <a:lnSpc>
                <a:spcPct val="140000"/>
              </a:lnSpc>
              <a:spcBef>
                <a:spcPct val="0"/>
              </a:spcBef>
              <a:buClr>
                <a:schemeClr val="accent1"/>
              </a:buClr>
              <a:buSzPct val="90000"/>
              <a:buFont typeface="+mj-ea"/>
              <a:buAutoNum type="circleNumDbPlain"/>
            </a:pPr>
            <a:r>
              <a:rPr kumimoji="1" lang="zh-CN" altLang="en-US" sz="3200" b="1" dirty="0">
                <a:solidFill>
                  <a:srgbClr val="000000"/>
                </a:solidFill>
                <a:latin typeface="微软雅黑" panose="020B0503020204020204" pitchFamily="34" charset="-122"/>
                <a:ea typeface="微软雅黑" panose="020B0503020204020204" pitchFamily="34" charset="-122"/>
              </a:rPr>
              <a:t>猪、牛等动物的松弛素主来自黄体，而兔主要来自胎盘。</a:t>
            </a:r>
          </a:p>
        </p:txBody>
      </p:sp>
      <p:sp>
        <p:nvSpPr>
          <p:cNvPr id="12292" name="Rectangle 4"/>
          <p:cNvSpPr>
            <a:spLocks noChangeArrowheads="1"/>
          </p:cNvSpPr>
          <p:nvPr/>
        </p:nvSpPr>
        <p:spPr bwMode="auto">
          <a:xfrm>
            <a:off x="2209801" y="685801"/>
            <a:ext cx="5256213"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lnSpc>
                <a:spcPct val="90000"/>
              </a:lnSpc>
              <a:spcBef>
                <a:spcPct val="20000"/>
              </a:spcBef>
            </a:pPr>
            <a:r>
              <a:rPr lang="en-US" altLang="zh-CN" sz="4400" b="1">
                <a:solidFill>
                  <a:srgbClr val="FF3300"/>
                </a:solidFill>
                <a:effectLst>
                  <a:outerShdw blurRad="38100" dist="38100" dir="2700000" algn="tl">
                    <a:srgbClr val="C0C0C0"/>
                  </a:outerShdw>
                </a:effectLst>
                <a:latin typeface="宋体" panose="02010600030101010101" pitchFamily="2" charset="-122"/>
                <a:ea typeface="ˎ̥"/>
                <a:cs typeface="ˎ̥"/>
              </a:rPr>
              <a:t>4</a:t>
            </a:r>
            <a:r>
              <a:rPr lang="zh-CN" altLang="en-US" sz="4400" b="1">
                <a:solidFill>
                  <a:srgbClr val="FF3300"/>
                </a:solidFill>
                <a:effectLst>
                  <a:outerShdw blurRad="38100" dist="38100" dir="2700000" algn="tl">
                    <a:srgbClr val="C0C0C0"/>
                  </a:outerShdw>
                </a:effectLst>
                <a:latin typeface="宋体" panose="02010600030101010101" pitchFamily="2" charset="-122"/>
                <a:ea typeface="ˎ̥"/>
                <a:cs typeface="ˎ̥"/>
              </a:rPr>
              <a:t>、松弛素（</a:t>
            </a:r>
            <a:r>
              <a:rPr lang="en-US" altLang="zh-CN" sz="4400" b="1">
                <a:solidFill>
                  <a:srgbClr val="FF3300"/>
                </a:solidFill>
                <a:effectLst>
                  <a:outerShdw blurRad="38100" dist="38100" dir="2700000" algn="tl">
                    <a:srgbClr val="C0C0C0"/>
                  </a:outerShdw>
                </a:effectLst>
                <a:latin typeface="宋体" panose="02010600030101010101" pitchFamily="2" charset="-122"/>
                <a:ea typeface="ˎ̥"/>
                <a:cs typeface="ˎ̥"/>
              </a:rPr>
              <a:t>RLX</a:t>
            </a:r>
            <a:r>
              <a:rPr lang="zh-CN" altLang="en-US" sz="4400" b="1">
                <a:solidFill>
                  <a:srgbClr val="FF3300"/>
                </a:solidFill>
                <a:effectLst>
                  <a:outerShdw blurRad="38100" dist="38100" dir="2700000" algn="tl">
                    <a:srgbClr val="C0C0C0"/>
                  </a:outerShdw>
                </a:effectLst>
                <a:latin typeface="宋体" panose="02010600030101010101" pitchFamily="2" charset="-122"/>
                <a:ea typeface="ˎ̥"/>
                <a:cs typeface="ˎ̥"/>
              </a:rPr>
              <a:t>）</a:t>
            </a: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marL="742950" indent="-742950">
              <a:buFont typeface="+mj-ea"/>
              <a:buAutoNum type="circleNumDbPlain" startAt="2"/>
            </a:pPr>
            <a:r>
              <a:rPr kumimoji="1" lang="zh-CN" altLang="en-US" dirty="0">
                <a:solidFill>
                  <a:srgbClr val="FF0000"/>
                </a:solidFill>
              </a:rPr>
              <a:t>生理作用：</a:t>
            </a:r>
            <a:endParaRPr lang="zh-CN" altLang="en-US" dirty="0"/>
          </a:p>
        </p:txBody>
      </p:sp>
      <p:sp>
        <p:nvSpPr>
          <p:cNvPr id="3" name="内容占位符 2"/>
          <p:cNvSpPr>
            <a:spLocks noGrp="1"/>
          </p:cNvSpPr>
          <p:nvPr>
            <p:ph idx="1"/>
          </p:nvPr>
        </p:nvSpPr>
        <p:spPr/>
        <p:txBody>
          <a:bodyPr>
            <a:normAutofit/>
          </a:bodyPr>
          <a:lstStyle/>
          <a:p>
            <a:pPr>
              <a:lnSpc>
                <a:spcPct val="100000"/>
              </a:lnSpc>
              <a:buFont typeface="Wingdings" panose="05000000000000000000" pitchFamily="2" charset="2"/>
              <a:buChar char="u"/>
            </a:pPr>
            <a:r>
              <a:rPr kumimoji="1" lang="zh-CN" altLang="en-US" sz="2800" dirty="0"/>
              <a:t>作用于盆骨韧带和持股联合，使韧带松弛和耻骨联合扩张，打开硬产道。（雌激素预处理）</a:t>
            </a:r>
            <a:endParaRPr kumimoji="1" lang="en-US" altLang="zh-CN" sz="2800" dirty="0"/>
          </a:p>
          <a:p>
            <a:pPr>
              <a:lnSpc>
                <a:spcPct val="100000"/>
              </a:lnSpc>
              <a:buFont typeface="Wingdings" panose="05000000000000000000" pitchFamily="2" charset="2"/>
              <a:buChar char="u"/>
            </a:pPr>
            <a:r>
              <a:rPr kumimoji="1" lang="zh-CN" altLang="en-US" sz="2800" dirty="0"/>
              <a:t>作用于子宫颈，使之松软，打开软产道。（雌激素与孕激素预处理）</a:t>
            </a:r>
            <a:endParaRPr kumimoji="1" lang="en-US" altLang="zh-CN" sz="2800" dirty="0"/>
          </a:p>
          <a:p>
            <a:pPr>
              <a:lnSpc>
                <a:spcPct val="100000"/>
              </a:lnSpc>
              <a:buFont typeface="Wingdings" panose="05000000000000000000" pitchFamily="2" charset="2"/>
              <a:buChar char="u"/>
            </a:pPr>
            <a:r>
              <a:rPr kumimoji="1" lang="zh-CN" altLang="en-US" sz="2800" dirty="0"/>
              <a:t>在分娩时，松弛素水平降低，解除（脑啡肽）</a:t>
            </a:r>
            <a:r>
              <a:rPr kumimoji="1" lang="en-US" altLang="zh-CN" sz="2800" dirty="0"/>
              <a:t>EOP</a:t>
            </a:r>
            <a:r>
              <a:rPr kumimoji="1" lang="zh-CN" altLang="en-US" sz="2800" dirty="0"/>
              <a:t>对催产素释放的抑制作用，催产素释放增加，有利于分娩。</a:t>
            </a:r>
            <a:endParaRPr kumimoji="1" lang="en-US" altLang="zh-CN" sz="2800" dirty="0"/>
          </a:p>
          <a:p>
            <a:pPr>
              <a:lnSpc>
                <a:spcPct val="100000"/>
              </a:lnSpc>
              <a:buFont typeface="Wingdings" panose="05000000000000000000" pitchFamily="2" charset="2"/>
              <a:buChar char="u"/>
            </a:pPr>
            <a:r>
              <a:rPr kumimoji="1" lang="zh-CN" altLang="en-US" sz="2800" dirty="0"/>
              <a:t>作用于子宫，使子宫含水量增加。</a:t>
            </a:r>
            <a:endParaRPr kumimoji="1" lang="en-US" altLang="zh-CN" sz="2800" dirty="0"/>
          </a:p>
          <a:p>
            <a:pPr>
              <a:lnSpc>
                <a:spcPct val="100000"/>
              </a:lnSpc>
              <a:buFont typeface="Wingdings" panose="05000000000000000000" pitchFamily="2" charset="2"/>
              <a:buChar char="u"/>
            </a:pPr>
            <a:r>
              <a:rPr kumimoji="1" lang="zh-CN" altLang="en-US" sz="2800" dirty="0"/>
              <a:t>在雌激素的作用下，松弛素还可促进乳腺发育。</a:t>
            </a:r>
            <a:endParaRPr kumimoji="1" lang="en-US" altLang="zh-CN" sz="2800" dirty="0"/>
          </a:p>
        </p:txBody>
      </p:sp>
      <p:sp>
        <p:nvSpPr>
          <p:cNvPr id="5" name="日期占位符 3"/>
          <p:cNvSpPr>
            <a:spLocks noGrp="1"/>
          </p:cNvSpPr>
          <p:nvPr>
            <p:ph type="dt" sz="half" idx="10"/>
          </p:nvPr>
        </p:nvSpPr>
        <p:spPr/>
        <p:txBody>
          <a:bodyPr/>
          <a:lstStyle/>
          <a:p>
            <a:r>
              <a:rPr lang="zh-CN" altLang="en-US"/>
              <a:t>2012/11/05</a:t>
            </a:r>
            <a:endParaRPr lang="en-US" altLang="zh-CN"/>
          </a:p>
        </p:txBody>
      </p:sp>
      <p:sp>
        <p:nvSpPr>
          <p:cNvPr id="4" name="灯片编号占位符 2"/>
          <p:cNvSpPr>
            <a:spLocks noGrp="1"/>
          </p:cNvSpPr>
          <p:nvPr>
            <p:ph type="sldNum" sz="quarter" idx="12"/>
          </p:nvPr>
        </p:nvSpPr>
        <p:spPr/>
        <p:txBody>
          <a:bodyPr/>
          <a:lstStyle/>
          <a:p>
            <a:fld id="{D05F6737-E539-4968-8E44-BFD8D3A701DA}" type="slidenum">
              <a:rPr lang="en-US" altLang="zh-CN"/>
              <a:t>16</a:t>
            </a:fld>
            <a:endParaRPr lang="en-US" altLang="zh-CN"/>
          </a:p>
        </p:txBody>
      </p:sp>
      <p:sp>
        <p:nvSpPr>
          <p:cNvPr id="120834" name="Rectangle 2"/>
          <p:cNvSpPr>
            <a:spLocks noChangeArrowheads="1"/>
          </p:cNvSpPr>
          <p:nvPr/>
        </p:nvSpPr>
        <p:spPr bwMode="auto">
          <a:xfrm>
            <a:off x="1251678" y="685800"/>
            <a:ext cx="10559322"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9pPr>
          </a:lstStyle>
          <a:p>
            <a:pPr>
              <a:spcBef>
                <a:spcPct val="0"/>
              </a:spcBef>
              <a:buClr>
                <a:schemeClr val="accent1"/>
              </a:buClr>
              <a:buSzPct val="90000"/>
              <a:buFontTx/>
              <a:buNone/>
            </a:pPr>
            <a:endParaRPr kumimoji="1" lang="zh-CN" altLang="en-US" sz="3200" b="1" dirty="0">
              <a:latin typeface="微软雅黑" panose="020B0503020204020204" pitchFamily="34" charset="-122"/>
              <a:ea typeface="微软雅黑" panose="020B0503020204020204"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3"/>
          <p:cNvSpPr>
            <a:spLocks noGrp="1"/>
          </p:cNvSpPr>
          <p:nvPr>
            <p:ph type="dt" sz="half" idx="10"/>
          </p:nvPr>
        </p:nvSpPr>
        <p:spPr/>
        <p:txBody>
          <a:bodyPr/>
          <a:lstStyle/>
          <a:p>
            <a:r>
              <a:rPr lang="zh-CN" altLang="en-US"/>
              <a:t>2012/11/05</a:t>
            </a:r>
            <a:endParaRPr lang="en-US" altLang="zh-CN"/>
          </a:p>
        </p:txBody>
      </p:sp>
      <p:sp>
        <p:nvSpPr>
          <p:cNvPr id="4" name="灯片编号占位符 2"/>
          <p:cNvSpPr>
            <a:spLocks noGrp="1"/>
          </p:cNvSpPr>
          <p:nvPr>
            <p:ph type="sldNum" sz="quarter" idx="12"/>
          </p:nvPr>
        </p:nvSpPr>
        <p:spPr/>
        <p:txBody>
          <a:bodyPr/>
          <a:lstStyle/>
          <a:p>
            <a:fld id="{0F6718BD-F0C1-4C7C-9D36-5158180110AC}" type="slidenum">
              <a:rPr lang="en-US" altLang="zh-CN"/>
              <a:t>17</a:t>
            </a:fld>
            <a:endParaRPr lang="en-US" altLang="zh-CN"/>
          </a:p>
        </p:txBody>
      </p:sp>
      <p:sp>
        <p:nvSpPr>
          <p:cNvPr id="66565" name="Rectangle 5"/>
          <p:cNvSpPr>
            <a:spLocks noChangeArrowheads="1"/>
          </p:cNvSpPr>
          <p:nvPr/>
        </p:nvSpPr>
        <p:spPr bwMode="auto">
          <a:xfrm>
            <a:off x="1251678" y="1219200"/>
            <a:ext cx="10178322"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ts val="5000"/>
              </a:lnSpc>
              <a:spcBef>
                <a:spcPct val="0"/>
              </a:spcBef>
              <a:buClr>
                <a:schemeClr val="accent1"/>
              </a:buClr>
              <a:buSzPct val="90000"/>
              <a:buNone/>
            </a:pPr>
            <a:r>
              <a:rPr kumimoji="1" lang="zh-CN" altLang="en-US" sz="4400" b="1" dirty="0">
                <a:solidFill>
                  <a:srgbClr val="FF0000"/>
                </a:solidFill>
                <a:effectLst>
                  <a:outerShdw blurRad="38100" dist="38100" dir="2700000" algn="tl">
                    <a:srgbClr val="C0C0C0"/>
                  </a:outerShdw>
                </a:effectLst>
                <a:latin typeface="微软雅黑" panose="020B0503020204020204" pitchFamily="34" charset="-122"/>
                <a:ea typeface="微软雅黑" panose="020B0503020204020204" pitchFamily="34" charset="-122"/>
              </a:rPr>
              <a:t>临床应用</a:t>
            </a:r>
            <a:r>
              <a:rPr kumimoji="1" lang="zh-CN" altLang="en-US" sz="4400" b="1" dirty="0">
                <a:solidFill>
                  <a:srgbClr val="FF0000"/>
                </a:solidFill>
                <a:latin typeface="微软雅黑" panose="020B0503020204020204" pitchFamily="34" charset="-122"/>
                <a:ea typeface="微软雅黑" panose="020B0503020204020204" pitchFamily="34" charset="-122"/>
              </a:rPr>
              <a:t>：</a:t>
            </a:r>
            <a:br>
              <a:rPr kumimoji="1" lang="zh-CN" altLang="en-US" b="1" dirty="0">
                <a:solidFill>
                  <a:srgbClr val="000000"/>
                </a:solidFill>
                <a:latin typeface="微软雅黑" panose="020B0503020204020204" pitchFamily="34" charset="-122"/>
                <a:ea typeface="微软雅黑" panose="020B0503020204020204" pitchFamily="34" charset="-122"/>
              </a:rPr>
            </a:br>
            <a:r>
              <a:rPr kumimoji="1" lang="zh-CN" altLang="en-US" b="1" dirty="0">
                <a:solidFill>
                  <a:srgbClr val="000000"/>
                </a:solidFill>
                <a:latin typeface="微软雅黑" panose="020B0503020204020204" pitchFamily="34" charset="-122"/>
                <a:ea typeface="微软雅黑" panose="020B0503020204020204" pitchFamily="34" charset="-122"/>
                <a:cs typeface="ˎ̥"/>
              </a:rPr>
              <a:t>    目前国外已有三种松弛素商品制剂，即</a:t>
            </a:r>
            <a:r>
              <a:rPr kumimoji="1" lang="en-US" altLang="zh-CN" b="1" dirty="0" err="1">
                <a:solidFill>
                  <a:srgbClr val="000000"/>
                </a:solidFill>
                <a:latin typeface="微软雅黑" panose="020B0503020204020204" pitchFamily="34" charset="-122"/>
                <a:ea typeface="微软雅黑" panose="020B0503020204020204" pitchFamily="34" charset="-122"/>
                <a:cs typeface="ˎ̥"/>
              </a:rPr>
              <a:t>Releasin</a:t>
            </a:r>
            <a:r>
              <a:rPr kumimoji="1" lang="zh-CN" altLang="en-US" b="1" dirty="0">
                <a:solidFill>
                  <a:srgbClr val="000000"/>
                </a:solidFill>
                <a:latin typeface="微软雅黑" panose="020B0503020204020204" pitchFamily="34" charset="-122"/>
                <a:ea typeface="微软雅黑" panose="020B0503020204020204" pitchFamily="34" charset="-122"/>
                <a:cs typeface="ˎ̥"/>
              </a:rPr>
              <a:t>（由松弛素组成）、</a:t>
            </a:r>
            <a:r>
              <a:rPr kumimoji="1" lang="en-US" altLang="zh-CN" b="1" dirty="0" err="1">
                <a:solidFill>
                  <a:srgbClr val="000000"/>
                </a:solidFill>
                <a:latin typeface="微软雅黑" panose="020B0503020204020204" pitchFamily="34" charset="-122"/>
                <a:ea typeface="微软雅黑" panose="020B0503020204020204" pitchFamily="34" charset="-122"/>
                <a:cs typeface="ˎ̥"/>
              </a:rPr>
              <a:t>Cervilaxin</a:t>
            </a:r>
            <a:r>
              <a:rPr kumimoji="1" lang="zh-CN" altLang="en-US" b="1" dirty="0">
                <a:solidFill>
                  <a:srgbClr val="000000"/>
                </a:solidFill>
                <a:latin typeface="微软雅黑" panose="020B0503020204020204" pitchFamily="34" charset="-122"/>
                <a:ea typeface="微软雅黑" panose="020B0503020204020204" pitchFamily="34" charset="-122"/>
                <a:cs typeface="ˎ̥"/>
              </a:rPr>
              <a:t>（由</a:t>
            </a:r>
            <a:r>
              <a:rPr kumimoji="1" lang="zh-CN" altLang="en-US" b="1" dirty="0">
                <a:solidFill>
                  <a:srgbClr val="000000"/>
                </a:solidFill>
                <a:latin typeface="微软雅黑" panose="020B0503020204020204" pitchFamily="34" charset="-122"/>
                <a:ea typeface="微软雅黑" panose="020B0503020204020204" pitchFamily="34" charset="-122"/>
              </a:rPr>
              <a:t>宫颈松弛因子组成）和</a:t>
            </a:r>
            <a:r>
              <a:rPr kumimoji="1" lang="en-US" altLang="zh-CN" b="1" dirty="0" err="1">
                <a:solidFill>
                  <a:srgbClr val="000000"/>
                </a:solidFill>
                <a:latin typeface="微软雅黑" panose="020B0503020204020204" pitchFamily="34" charset="-122"/>
                <a:ea typeface="微软雅黑" panose="020B0503020204020204" pitchFamily="34" charset="-122"/>
              </a:rPr>
              <a:t>Lutrexin</a:t>
            </a:r>
            <a:r>
              <a:rPr kumimoji="1" lang="zh-CN" altLang="en-US" b="1" dirty="0">
                <a:solidFill>
                  <a:srgbClr val="000000"/>
                </a:solidFill>
                <a:latin typeface="微软雅黑" panose="020B0503020204020204" pitchFamily="34" charset="-122"/>
                <a:ea typeface="微软雅黑" panose="020B0503020204020204" pitchFamily="34" charset="-122"/>
              </a:rPr>
              <a:t>（由黄体协同因子组成）。</a:t>
            </a:r>
          </a:p>
          <a:p>
            <a:pPr>
              <a:lnSpc>
                <a:spcPts val="5000"/>
              </a:lnSpc>
              <a:spcBef>
                <a:spcPct val="0"/>
              </a:spcBef>
              <a:buClr>
                <a:schemeClr val="accent1"/>
              </a:buClr>
              <a:buSzPct val="90000"/>
              <a:buNone/>
            </a:pPr>
            <a:r>
              <a:rPr kumimoji="1" lang="zh-CN" altLang="en-US" b="1" dirty="0">
                <a:solidFill>
                  <a:srgbClr val="000000"/>
                </a:solidFill>
                <a:latin typeface="微软雅黑" panose="020B0503020204020204" pitchFamily="34" charset="-122"/>
                <a:ea typeface="微软雅黑" panose="020B0503020204020204" pitchFamily="34" charset="-122"/>
              </a:rPr>
              <a:t>临床上可用于子宫镇痛、预防流产和早产以及诱导分娩等。</a:t>
            </a:r>
            <a:r>
              <a:rPr kumimoji="1" lang="zh-CN" altLang="en-US" sz="2800" b="1" dirty="0">
                <a:solidFill>
                  <a:srgbClr val="000000"/>
                </a:solidFill>
                <a:latin typeface="微软雅黑" panose="020B0503020204020204" pitchFamily="34" charset="-122"/>
                <a:ea typeface="微软雅黑" panose="020B0503020204020204" pitchFamily="34" charset="-122"/>
              </a:rPr>
              <a:t> </a:t>
            </a:r>
            <a:endParaRPr kumimoji="1" lang="en-US" altLang="zh-CN" sz="2800" b="1" dirty="0">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日期占位符 3"/>
          <p:cNvSpPr>
            <a:spLocks noGrp="1"/>
          </p:cNvSpPr>
          <p:nvPr>
            <p:ph type="dt" sz="half" idx="10"/>
          </p:nvPr>
        </p:nvSpPr>
        <p:spPr/>
        <p:txBody>
          <a:bodyPr/>
          <a:lstStyle/>
          <a:p>
            <a:r>
              <a:rPr lang="zh-CN" altLang="en-US"/>
              <a:t>2012/11/05</a:t>
            </a:r>
            <a:endParaRPr lang="en-US" altLang="zh-CN"/>
          </a:p>
        </p:txBody>
      </p:sp>
      <p:sp>
        <p:nvSpPr>
          <p:cNvPr id="5" name="灯片编号占位符 2"/>
          <p:cNvSpPr>
            <a:spLocks noGrp="1"/>
          </p:cNvSpPr>
          <p:nvPr>
            <p:ph type="sldNum" sz="quarter" idx="12"/>
          </p:nvPr>
        </p:nvSpPr>
        <p:spPr/>
        <p:txBody>
          <a:bodyPr/>
          <a:lstStyle/>
          <a:p>
            <a:fld id="{50F3672F-D016-4D3A-89C8-D28E2892BEB7}" type="slidenum">
              <a:rPr lang="en-US" altLang="zh-CN"/>
              <a:t>18</a:t>
            </a:fld>
            <a:endParaRPr lang="en-US" altLang="zh-CN"/>
          </a:p>
        </p:txBody>
      </p:sp>
      <p:pic>
        <p:nvPicPr>
          <p:cNvPr id="116738" name="Picture 2" descr="BJ_0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4985" y="254635"/>
            <a:ext cx="8622030" cy="6466840"/>
          </a:xfrm>
          <a:prstGeom prst="rect">
            <a:avLst/>
          </a:prstGeom>
          <a:noFill/>
          <a:extLst>
            <a:ext uri="{909E8E84-426E-40DD-AFC4-6F175D3DCCD1}">
              <a14:hiddenFill xmlns:a14="http://schemas.microsoft.com/office/drawing/2010/main">
                <a:solidFill>
                  <a:srgbClr val="FFFFFF"/>
                </a:solidFill>
              </a14:hiddenFill>
            </a:ext>
          </a:extLst>
        </p:spPr>
      </p:pic>
      <p:sp>
        <p:nvSpPr>
          <p:cNvPr id="116739" name="WordArt 3" descr="白色大理石"/>
          <p:cNvSpPr>
            <a:spLocks noChangeArrowheads="1" noChangeShapeType="1" noTextEdit="1"/>
          </p:cNvSpPr>
          <p:nvPr/>
        </p:nvSpPr>
        <p:spPr bwMode="auto">
          <a:xfrm>
            <a:off x="6888164" y="549275"/>
            <a:ext cx="2879725" cy="1150938"/>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contourClr>
                <a:srgbClr val="FFCC99"/>
              </a:contourClr>
            </a:sp3d>
          </a:bodyPr>
          <a:lstStyle/>
          <a:p>
            <a:pPr algn="ctr"/>
            <a:r>
              <a:rPr lang="en-US" altLang="zh-CN" sz="3600" kern="10">
                <a:ln w="9525">
                  <a:round/>
                </a:ln>
                <a:blipFill dpi="0" rotWithShape="0">
                  <a:blip r:embed="rId3"/>
                  <a:srcRect/>
                  <a:tile tx="0" ty="0" sx="100000" sy="100000" flip="none" algn="tl"/>
                </a:blipFill>
                <a:latin typeface="宋体" panose="02010600030101010101" pitchFamily="2" charset="-122"/>
              </a:rPr>
              <a:t>Thanks!</a:t>
            </a:r>
            <a:endParaRPr lang="zh-CN" altLang="en-US" sz="3600" kern="10">
              <a:ln w="9525">
                <a:round/>
              </a:ln>
              <a:blipFill dpi="0" rotWithShape="0">
                <a:blip r:embed="rId3"/>
                <a:srcRect/>
                <a:tile tx="0" ty="0" sx="100000" sy="100000" flip="none" algn="tl"/>
              </a:blipFill>
              <a:latin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116738"/>
                                        </p:tgtEl>
                                        <p:attrNameLst>
                                          <p:attrName>style.visibility</p:attrName>
                                        </p:attrNameLst>
                                      </p:cBhvr>
                                      <p:to>
                                        <p:strVal val="visible"/>
                                      </p:to>
                                    </p:set>
                                    <p:animEffect transition="in" filter="randombar(horizontal)">
                                      <p:cBhvr>
                                        <p:cTn id="7" dur="500"/>
                                        <p:tgtEl>
                                          <p:spTgt spid="116738"/>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116739"/>
                                        </p:tgtEl>
                                        <p:attrNameLst>
                                          <p:attrName>style.visibility</p:attrName>
                                        </p:attrNameLst>
                                      </p:cBhvr>
                                      <p:to>
                                        <p:strVal val="visible"/>
                                      </p:to>
                                    </p:set>
                                    <p:animEffect transition="in" filter="blinds(horizontal)">
                                      <p:cBhvr>
                                        <p:cTn id="11" dur="2000"/>
                                        <p:tgtEl>
                                          <p:spTgt spid="1167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solidFill>
                  <a:srgbClr val="FF0000"/>
                </a:solidFill>
                <a:effectLst>
                  <a:outerShdw blurRad="38100" dist="38100" dir="2700000" algn="tl">
                    <a:srgbClr val="C0C0C0"/>
                  </a:outerShdw>
                </a:effectLst>
              </a:rPr>
              <a:t>二</a:t>
            </a:r>
            <a:r>
              <a:rPr lang="zh-CN" altLang="en-US" b="1" dirty="0">
                <a:solidFill>
                  <a:srgbClr val="FF0000"/>
                </a:solidFill>
                <a:effectLst>
                  <a:outerShdw blurRad="38100" dist="38100" dir="2700000" algn="tl">
                    <a:srgbClr val="C0C0C0"/>
                  </a:outerShdw>
                </a:effectLst>
              </a:rPr>
              <a:t>、性腺激素</a:t>
            </a:r>
            <a:endParaRPr lang="zh-CN" altLang="en-US" dirty="0"/>
          </a:p>
        </p:txBody>
      </p:sp>
      <p:sp>
        <p:nvSpPr>
          <p:cNvPr id="3" name="内容占位符 2"/>
          <p:cNvSpPr>
            <a:spLocks noGrp="1"/>
          </p:cNvSpPr>
          <p:nvPr>
            <p:ph idx="1"/>
          </p:nvPr>
        </p:nvSpPr>
        <p:spPr/>
        <p:txBody>
          <a:bodyPr/>
          <a:lstStyle/>
          <a:p>
            <a:pPr marL="457200" indent="-457200">
              <a:lnSpc>
                <a:spcPct val="150000"/>
              </a:lnSpc>
              <a:buFont typeface="+mj-ea"/>
              <a:buAutoNum type="circleNumDbPlain"/>
            </a:pPr>
            <a:r>
              <a:rPr lang="zh-CN" altLang="en-US" dirty="0">
                <a:effectLst>
                  <a:outerShdw blurRad="38100" dist="38100" dir="2700000" algn="tl">
                    <a:srgbClr val="C0C0C0"/>
                  </a:outerShdw>
                </a:effectLst>
              </a:rPr>
              <a:t>性腺激素由性腺</a:t>
            </a:r>
            <a:r>
              <a:rPr lang="en-US" altLang="zh-CN" dirty="0">
                <a:effectLst>
                  <a:outerShdw blurRad="38100" dist="38100" dir="2700000" algn="tl">
                    <a:srgbClr val="C0C0C0"/>
                  </a:outerShdw>
                </a:effectLst>
              </a:rPr>
              <a:t>——</a:t>
            </a:r>
            <a:r>
              <a:rPr lang="zh-CN" altLang="en-US" dirty="0">
                <a:effectLst>
                  <a:outerShdw blurRad="38100" dist="38100" dir="2700000" algn="tl">
                    <a:srgbClr val="C0C0C0"/>
                  </a:outerShdw>
                </a:effectLst>
              </a:rPr>
              <a:t>卵巢和睾丸分泌，结构相似，功能接近，一般为类固醇激素。</a:t>
            </a:r>
            <a:r>
              <a:rPr lang="zh-CN" altLang="en-US" dirty="0"/>
              <a:t> </a:t>
            </a:r>
            <a:endParaRPr lang="zh-CN" altLang="en-US" dirty="0">
              <a:effectLst>
                <a:outerShdw blurRad="38100" dist="38100" dir="2700000" algn="tl">
                  <a:srgbClr val="C0C0C0"/>
                </a:outerShdw>
              </a:effectLst>
            </a:endParaRPr>
          </a:p>
          <a:p>
            <a:pPr marL="457200" indent="-457200">
              <a:lnSpc>
                <a:spcPct val="150000"/>
              </a:lnSpc>
              <a:buFont typeface="+mj-ea"/>
              <a:buAutoNum type="circleNumDbPlain"/>
            </a:pPr>
            <a:r>
              <a:rPr lang="zh-CN" altLang="en-US" b="1" u="sng" dirty="0">
                <a:solidFill>
                  <a:srgbClr val="002060"/>
                </a:solidFill>
                <a:effectLst>
                  <a:outerShdw blurRad="38100" dist="38100" dir="2700000" algn="tl">
                    <a:srgbClr val="C0C0C0"/>
                  </a:outerShdw>
                </a:effectLst>
              </a:rPr>
              <a:t>主要功能是：</a:t>
            </a:r>
            <a:r>
              <a:rPr lang="zh-CN" altLang="en-US" b="1" u="sng" dirty="0">
                <a:solidFill>
                  <a:srgbClr val="002060"/>
                </a:solidFill>
              </a:rPr>
              <a:t> </a:t>
            </a:r>
            <a:endParaRPr lang="zh-CN" altLang="en-US" b="1" u="sng" dirty="0">
              <a:solidFill>
                <a:srgbClr val="002060"/>
              </a:solidFill>
              <a:effectLst>
                <a:outerShdw blurRad="38100" dist="38100" dir="2700000" algn="tl">
                  <a:srgbClr val="C0C0C0"/>
                </a:outerShdw>
              </a:effectLst>
            </a:endParaRPr>
          </a:p>
          <a:p>
            <a:pPr lvl="1">
              <a:lnSpc>
                <a:spcPct val="150000"/>
              </a:lnSpc>
            </a:pPr>
            <a:r>
              <a:rPr lang="zh-CN" altLang="en-US" dirty="0">
                <a:effectLst>
                  <a:outerShdw blurRad="38100" dist="38100" dir="2700000" algn="tl">
                    <a:srgbClr val="C0C0C0"/>
                  </a:outerShdw>
                </a:effectLst>
              </a:rPr>
              <a:t>促进第二性征发育和维持</a:t>
            </a:r>
            <a:r>
              <a:rPr lang="zh-CN" altLang="en-US" dirty="0"/>
              <a:t> </a:t>
            </a:r>
            <a:endParaRPr lang="zh-CN" altLang="en-US" dirty="0">
              <a:effectLst>
                <a:outerShdw blurRad="38100" dist="38100" dir="2700000" algn="tl">
                  <a:srgbClr val="C0C0C0"/>
                </a:outerShdw>
              </a:effectLst>
            </a:endParaRPr>
          </a:p>
          <a:p>
            <a:pPr lvl="1">
              <a:lnSpc>
                <a:spcPct val="150000"/>
              </a:lnSpc>
            </a:pPr>
            <a:r>
              <a:rPr lang="zh-CN" altLang="en-US" dirty="0">
                <a:effectLst>
                  <a:outerShdw blurRad="38100" dist="38100" dir="2700000" algn="tl">
                    <a:srgbClr val="C0C0C0"/>
                  </a:outerShdw>
                </a:effectLst>
              </a:rPr>
              <a:t>促进动物的性行为表现和发情表现</a:t>
            </a:r>
            <a:r>
              <a:rPr lang="zh-CN" altLang="en-US" dirty="0"/>
              <a:t> </a:t>
            </a:r>
            <a:endParaRPr lang="zh-CN" altLang="en-US" dirty="0">
              <a:effectLst>
                <a:outerShdw blurRad="38100" dist="38100" dir="2700000" algn="tl">
                  <a:srgbClr val="C0C0C0"/>
                </a:outerShdw>
              </a:effectLst>
            </a:endParaRPr>
          </a:p>
          <a:p>
            <a:pPr lvl="1">
              <a:lnSpc>
                <a:spcPct val="150000"/>
              </a:lnSpc>
            </a:pPr>
            <a:r>
              <a:rPr lang="zh-CN" altLang="en-US" dirty="0">
                <a:effectLst>
                  <a:outerShdw blurRad="38100" dist="38100" dir="2700000" algn="tl">
                    <a:srgbClr val="C0C0C0"/>
                  </a:outerShdw>
                </a:effectLst>
              </a:rPr>
              <a:t>促进生殖器官的周期性变化</a:t>
            </a:r>
            <a:r>
              <a:rPr lang="zh-CN" altLang="en-US" dirty="0"/>
              <a:t> </a:t>
            </a:r>
            <a:endParaRPr lang="zh-CN" altLang="en-US" dirty="0">
              <a:effectLst>
                <a:outerShdw blurRad="38100" dist="38100" dir="2700000" algn="tl">
                  <a:srgbClr val="C0C0C0"/>
                </a:outerShdw>
              </a:effectLst>
            </a:endParaRPr>
          </a:p>
          <a:p>
            <a:pPr lvl="1">
              <a:lnSpc>
                <a:spcPct val="150000"/>
              </a:lnSpc>
            </a:pPr>
            <a:r>
              <a:rPr lang="zh-CN" altLang="en-US" dirty="0">
                <a:effectLst>
                  <a:outerShdw blurRad="38100" dist="38100" dir="2700000" algn="tl">
                    <a:srgbClr val="C0C0C0"/>
                  </a:outerShdw>
                </a:effectLst>
              </a:rPr>
              <a:t>促进母畜怀孕的维持。</a:t>
            </a:r>
            <a:endParaRPr lang="zh-CN" altLang="en-US" dirty="0"/>
          </a:p>
        </p:txBody>
      </p:sp>
      <p:sp>
        <p:nvSpPr>
          <p:cNvPr id="5" name="日期占位符 3"/>
          <p:cNvSpPr>
            <a:spLocks noGrp="1"/>
          </p:cNvSpPr>
          <p:nvPr>
            <p:ph type="dt" sz="half" idx="10"/>
          </p:nvPr>
        </p:nvSpPr>
        <p:spPr/>
        <p:txBody>
          <a:bodyPr/>
          <a:lstStyle/>
          <a:p>
            <a:r>
              <a:rPr lang="zh-CN" altLang="en-US"/>
              <a:t>2012/11/05</a:t>
            </a:r>
            <a:endParaRPr lang="en-US" altLang="zh-CN"/>
          </a:p>
        </p:txBody>
      </p:sp>
      <p:sp>
        <p:nvSpPr>
          <p:cNvPr id="4" name="灯片编号占位符 2"/>
          <p:cNvSpPr>
            <a:spLocks noGrp="1"/>
          </p:cNvSpPr>
          <p:nvPr>
            <p:ph type="sldNum" sz="quarter" idx="12"/>
          </p:nvPr>
        </p:nvSpPr>
        <p:spPr/>
        <p:txBody>
          <a:bodyPr/>
          <a:lstStyle/>
          <a:p>
            <a:fld id="{BC2269F5-425F-4CBE-8D0A-4959AC8D1C27}" type="slidenum">
              <a:rPr lang="en-US" altLang="zh-CN"/>
              <a:t>2</a:t>
            </a:fld>
            <a:endParaRPr lang="en-US" altLang="zh-CN"/>
          </a:p>
        </p:txBody>
      </p:sp>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50130" y="3133725"/>
            <a:ext cx="2851600" cy="3587496"/>
          </a:xfrm>
          <a:prstGeom prst="rect">
            <a:avLst/>
          </a:prstGeom>
        </p:spPr>
      </p:pic>
      <p:pic>
        <p:nvPicPr>
          <p:cNvPr id="9" name="图片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43358" y="1997514"/>
            <a:ext cx="2858279" cy="190361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日期占位符 3"/>
          <p:cNvSpPr>
            <a:spLocks noGrp="1"/>
          </p:cNvSpPr>
          <p:nvPr>
            <p:ph type="dt" sz="half" idx="10"/>
          </p:nvPr>
        </p:nvSpPr>
        <p:spPr/>
        <p:txBody>
          <a:bodyPr/>
          <a:lstStyle/>
          <a:p>
            <a:r>
              <a:rPr lang="zh-CN" altLang="en-US"/>
              <a:t>2012/11/05</a:t>
            </a:r>
            <a:endParaRPr lang="en-US" altLang="zh-CN"/>
          </a:p>
        </p:txBody>
      </p:sp>
      <p:sp>
        <p:nvSpPr>
          <p:cNvPr id="5" name="灯片编号占位符 2"/>
          <p:cNvSpPr>
            <a:spLocks noGrp="1"/>
          </p:cNvSpPr>
          <p:nvPr>
            <p:ph type="sldNum" sz="quarter" idx="12"/>
          </p:nvPr>
        </p:nvSpPr>
        <p:spPr/>
        <p:txBody>
          <a:bodyPr/>
          <a:lstStyle/>
          <a:p>
            <a:fld id="{0E6CE9CE-B280-4C7C-BEA1-BFDCB0D6B4D5}" type="slidenum">
              <a:rPr lang="en-US" altLang="zh-CN"/>
              <a:t>3</a:t>
            </a:fld>
            <a:endParaRPr lang="en-US" altLang="zh-CN"/>
          </a:p>
        </p:txBody>
      </p:sp>
      <p:sp>
        <p:nvSpPr>
          <p:cNvPr id="58372" name="Rectangle 4"/>
          <p:cNvSpPr>
            <a:spLocks noChangeArrowheads="1"/>
          </p:cNvSpPr>
          <p:nvPr/>
        </p:nvSpPr>
        <p:spPr bwMode="auto">
          <a:xfrm>
            <a:off x="1143000" y="1371600"/>
            <a:ext cx="10178322"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bg2"/>
              </a:buClr>
              <a:buSzPct val="75000"/>
              <a:buFont typeface="Wingdings" panose="05000000000000000000" pitchFamily="2" charset="2"/>
              <a:buChar char="n"/>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9pPr>
          </a:lstStyle>
          <a:p>
            <a:pPr marL="514350" indent="-514350" algn="just">
              <a:lnSpc>
                <a:spcPct val="150000"/>
              </a:lnSpc>
              <a:spcBef>
                <a:spcPct val="0"/>
              </a:spcBef>
              <a:buClr>
                <a:schemeClr val="accent1"/>
              </a:buClr>
              <a:buSzPct val="90000"/>
              <a:buFont typeface="+mj-ea"/>
              <a:buAutoNum type="circleNumDbPlain"/>
            </a:pPr>
            <a:r>
              <a:rPr kumimoji="1" lang="zh-CN" altLang="en-US" b="1" dirty="0">
                <a:solidFill>
                  <a:srgbClr val="002060"/>
                </a:solidFill>
                <a:effectLst>
                  <a:outerShdw blurRad="38100" dist="38100" dir="2700000" algn="tl">
                    <a:srgbClr val="C0C0C0"/>
                  </a:outerShdw>
                </a:effectLst>
                <a:latin typeface="微软雅黑" panose="020B0503020204020204" pitchFamily="34" charset="-122"/>
                <a:ea typeface="微软雅黑" panose="020B0503020204020204" pitchFamily="34" charset="-122"/>
              </a:rPr>
              <a:t>来源：</a:t>
            </a:r>
            <a:r>
              <a:rPr kumimoji="1" lang="zh-CN" altLang="en-US" b="1" dirty="0">
                <a:solidFill>
                  <a:srgbClr val="000000"/>
                </a:solidFill>
                <a:latin typeface="微软雅黑" panose="020B0503020204020204" pitchFamily="34" charset="-122"/>
                <a:ea typeface="微软雅黑" panose="020B0503020204020204" pitchFamily="34" charset="-122"/>
              </a:rPr>
              <a:t>由睾丸间质细胞分泌，雌性由卵巢门细胞分泌。肾上腺皮质部也可以分泌少量的雄激素。</a:t>
            </a:r>
            <a:endParaRPr kumimoji="1" lang="en-US" altLang="zh-CN" b="1" dirty="0">
              <a:solidFill>
                <a:srgbClr val="000000"/>
              </a:solidFill>
              <a:latin typeface="微软雅黑" panose="020B0503020204020204" pitchFamily="34" charset="-122"/>
              <a:ea typeface="微软雅黑" panose="020B0503020204020204" pitchFamily="34" charset="-122"/>
            </a:endParaRPr>
          </a:p>
          <a:p>
            <a:pPr marL="514350" indent="-514350" algn="just">
              <a:lnSpc>
                <a:spcPct val="150000"/>
              </a:lnSpc>
              <a:spcBef>
                <a:spcPct val="0"/>
              </a:spcBef>
              <a:buClr>
                <a:schemeClr val="accent1"/>
              </a:buClr>
              <a:buSzPct val="90000"/>
              <a:buFont typeface="+mj-ea"/>
              <a:buAutoNum type="circleNumDbPlain"/>
            </a:pPr>
            <a:r>
              <a:rPr kumimoji="1" lang="zh-CN" altLang="en-US" b="1" dirty="0">
                <a:solidFill>
                  <a:srgbClr val="002060"/>
                </a:solidFill>
                <a:latin typeface="微软雅黑" panose="020B0503020204020204" pitchFamily="34" charset="-122"/>
                <a:ea typeface="微软雅黑" panose="020B0503020204020204" pitchFamily="34" charset="-122"/>
                <a:cs typeface="ˎ̥"/>
              </a:rPr>
              <a:t>化学结构：</a:t>
            </a:r>
            <a:r>
              <a:rPr kumimoji="1" lang="zh-CN" altLang="en-US" b="1" dirty="0">
                <a:latin typeface="微软雅黑" panose="020B0503020204020204" pitchFamily="34" charset="-122"/>
                <a:ea typeface="微软雅黑" panose="020B0503020204020204" pitchFamily="34" charset="-122"/>
                <a:cs typeface="ˎ̥"/>
              </a:rPr>
              <a:t>类固醇激素，主要的形式为睾酮，化学结构式为：环戊烷多氢菲。</a:t>
            </a:r>
          </a:p>
        </p:txBody>
      </p:sp>
      <p:sp>
        <p:nvSpPr>
          <p:cNvPr id="58370" name="Rectangle 2"/>
          <p:cNvSpPr>
            <a:spLocks noChangeArrowheads="1"/>
          </p:cNvSpPr>
          <p:nvPr/>
        </p:nvSpPr>
        <p:spPr bwMode="auto">
          <a:xfrm>
            <a:off x="1241518" y="403086"/>
            <a:ext cx="3267075"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lnSpc>
                <a:spcPct val="80000"/>
              </a:lnSpc>
              <a:spcBef>
                <a:spcPct val="20000"/>
              </a:spcBef>
            </a:pPr>
            <a:r>
              <a:rPr lang="en-US" altLang="zh-CN" sz="4400" b="1" dirty="0">
                <a:solidFill>
                  <a:srgbClr val="FF3300"/>
                </a:solidFill>
                <a:effectLst>
                  <a:outerShdw blurRad="38100" dist="38100" dir="2700000" algn="tl">
                    <a:srgbClr val="C0C0C0"/>
                  </a:outerShdw>
                </a:effectLst>
                <a:latin typeface="宋体" panose="02010600030101010101" pitchFamily="2" charset="-122"/>
                <a:ea typeface="ˎ̥"/>
                <a:cs typeface="ˎ̥"/>
              </a:rPr>
              <a:t>1</a:t>
            </a:r>
            <a:r>
              <a:rPr lang="zh-CN" altLang="en-US" sz="4400" b="1" dirty="0">
                <a:solidFill>
                  <a:srgbClr val="FF3300"/>
                </a:solidFill>
                <a:effectLst>
                  <a:outerShdw blurRad="38100" dist="38100" dir="2700000" algn="tl">
                    <a:srgbClr val="C0C0C0"/>
                  </a:outerShdw>
                </a:effectLst>
                <a:latin typeface="宋体" panose="02010600030101010101" pitchFamily="2" charset="-122"/>
                <a:ea typeface="ˎ̥"/>
                <a:cs typeface="ˎ̥"/>
              </a:rPr>
              <a:t>、雄性激素</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marL="742950" indent="-742950">
              <a:buFont typeface="+mj-ea"/>
              <a:buAutoNum type="circleNumDbPlain" startAt="3"/>
            </a:pPr>
            <a:r>
              <a:rPr kumimoji="1" lang="zh-CN" altLang="en-US" b="1" dirty="0">
                <a:solidFill>
                  <a:srgbClr val="002060"/>
                </a:solidFill>
                <a:effectLst>
                  <a:outerShdw blurRad="38100" dist="38100" dir="2700000" algn="tl">
                    <a:srgbClr val="C0C0C0"/>
                  </a:outerShdw>
                </a:effectLst>
              </a:rPr>
              <a:t>生理作用： </a:t>
            </a:r>
            <a:endParaRPr lang="zh-CN" altLang="en-US" dirty="0"/>
          </a:p>
        </p:txBody>
      </p:sp>
      <p:sp>
        <p:nvSpPr>
          <p:cNvPr id="3" name="内容占位符 2"/>
          <p:cNvSpPr>
            <a:spLocks noGrp="1"/>
          </p:cNvSpPr>
          <p:nvPr>
            <p:ph idx="1"/>
          </p:nvPr>
        </p:nvSpPr>
        <p:spPr>
          <a:xfrm>
            <a:off x="1044939" y="1165788"/>
            <a:ext cx="10591800" cy="5054879"/>
          </a:xfrm>
        </p:spPr>
        <p:txBody>
          <a:bodyPr>
            <a:normAutofit/>
          </a:bodyPr>
          <a:lstStyle/>
          <a:p>
            <a:pPr marL="514350" indent="-514350" algn="just">
              <a:lnSpc>
                <a:spcPct val="150000"/>
              </a:lnSpc>
              <a:spcBef>
                <a:spcPct val="0"/>
              </a:spcBef>
              <a:buClr>
                <a:schemeClr val="accent1"/>
              </a:buClr>
              <a:buSzPct val="90000"/>
              <a:buFont typeface="+mj-lt"/>
              <a:buAutoNum type="romanUcPeriod"/>
            </a:pPr>
            <a:r>
              <a:rPr lang="zh-CN" altLang="en-US" dirty="0">
                <a:solidFill>
                  <a:srgbClr val="C00000"/>
                </a:solidFill>
              </a:rPr>
              <a:t>对雄性动物的作用：</a:t>
            </a:r>
            <a:endParaRPr lang="en-US" altLang="zh-CN" dirty="0">
              <a:solidFill>
                <a:srgbClr val="C00000"/>
              </a:solidFill>
            </a:endParaRPr>
          </a:p>
          <a:p>
            <a:pPr lvl="1" algn="just">
              <a:lnSpc>
                <a:spcPct val="150000"/>
              </a:lnSpc>
              <a:spcBef>
                <a:spcPct val="0"/>
              </a:spcBef>
              <a:buClr>
                <a:schemeClr val="accent1"/>
              </a:buClr>
              <a:buSzPct val="90000"/>
              <a:buFont typeface="Wingdings" panose="05000000000000000000" pitchFamily="2" charset="2"/>
              <a:buChar char="u"/>
            </a:pPr>
            <a:r>
              <a:rPr lang="zh-CN" altLang="en-US" dirty="0"/>
              <a:t>维持幼年动物生殖器官和副性腺以及第二性征的发育。</a:t>
            </a:r>
            <a:endParaRPr lang="en-US" altLang="zh-CN" dirty="0"/>
          </a:p>
          <a:p>
            <a:pPr lvl="1" algn="just">
              <a:lnSpc>
                <a:spcPct val="150000"/>
              </a:lnSpc>
              <a:spcBef>
                <a:spcPct val="0"/>
              </a:spcBef>
              <a:buClr>
                <a:schemeClr val="accent1"/>
              </a:buClr>
              <a:buSzPct val="90000"/>
              <a:buFont typeface="Wingdings" panose="05000000000000000000" pitchFamily="2" charset="2"/>
              <a:buChar char="u"/>
            </a:pPr>
            <a:r>
              <a:rPr lang="zh-CN" altLang="en-US" dirty="0"/>
              <a:t>刺激精细管发育，促进精子生成，延长附睾中精子的寿命。维持雄性性欲，好斗性。 </a:t>
            </a:r>
            <a:endParaRPr lang="en-US" altLang="zh-CN" dirty="0"/>
          </a:p>
          <a:p>
            <a:pPr marL="514350" indent="-514350" algn="just">
              <a:lnSpc>
                <a:spcPct val="150000"/>
              </a:lnSpc>
              <a:spcBef>
                <a:spcPct val="0"/>
              </a:spcBef>
              <a:buClr>
                <a:schemeClr val="accent1"/>
              </a:buClr>
              <a:buSzPct val="90000"/>
              <a:buFont typeface="+mj-lt"/>
              <a:buAutoNum type="romanUcPeriod"/>
            </a:pPr>
            <a:r>
              <a:rPr lang="zh-CN" altLang="en-US" dirty="0">
                <a:solidFill>
                  <a:srgbClr val="C00000"/>
                </a:solidFill>
              </a:rPr>
              <a:t>对雌性动物的作用：</a:t>
            </a:r>
            <a:endParaRPr lang="en-US" altLang="zh-CN" dirty="0">
              <a:solidFill>
                <a:srgbClr val="C00000"/>
              </a:solidFill>
            </a:endParaRPr>
          </a:p>
          <a:p>
            <a:pPr lvl="1" algn="just">
              <a:lnSpc>
                <a:spcPct val="150000"/>
              </a:lnSpc>
              <a:spcBef>
                <a:spcPct val="0"/>
              </a:spcBef>
              <a:buClr>
                <a:schemeClr val="accent1"/>
              </a:buClr>
              <a:buSzPct val="90000"/>
              <a:buFont typeface="Wingdings" panose="05000000000000000000" pitchFamily="2" charset="2"/>
              <a:buChar char="u"/>
            </a:pPr>
            <a:r>
              <a:rPr lang="zh-CN" altLang="en-US" dirty="0"/>
              <a:t>对雌激素有颉颃作用，可抑制雌激素引起的阴道上皮角质化。</a:t>
            </a:r>
            <a:endParaRPr lang="en-US" altLang="zh-CN" dirty="0"/>
          </a:p>
          <a:p>
            <a:pPr lvl="1" algn="just">
              <a:lnSpc>
                <a:spcPct val="150000"/>
              </a:lnSpc>
              <a:spcBef>
                <a:spcPct val="0"/>
              </a:spcBef>
              <a:buClr>
                <a:schemeClr val="accent1"/>
              </a:buClr>
              <a:buSzPct val="90000"/>
              <a:buFont typeface="Wingdings" panose="05000000000000000000" pitchFamily="2" charset="2"/>
              <a:buChar char="u"/>
            </a:pPr>
            <a:r>
              <a:rPr lang="zh-CN" altLang="en-US" dirty="0"/>
              <a:t>对于幼年动物，雄激素可引起雌性动物雄性化；</a:t>
            </a:r>
          </a:p>
          <a:p>
            <a:pPr lvl="1" algn="just">
              <a:lnSpc>
                <a:spcPct val="150000"/>
              </a:lnSpc>
              <a:spcBef>
                <a:spcPct val="0"/>
              </a:spcBef>
              <a:buClr>
                <a:schemeClr val="accent1"/>
              </a:buClr>
              <a:buSzPct val="90000"/>
              <a:buFont typeface="Wingdings" panose="05000000000000000000" pitchFamily="2" charset="2"/>
              <a:buChar char="u"/>
            </a:pPr>
            <a:r>
              <a:rPr lang="zh-CN" altLang="en-US" dirty="0"/>
              <a:t>雄激素对维持雌性动物的性欲和第二性征的发育具有重要作用。</a:t>
            </a:r>
          </a:p>
          <a:p>
            <a:pPr lvl="1" algn="just">
              <a:lnSpc>
                <a:spcPct val="150000"/>
              </a:lnSpc>
              <a:spcBef>
                <a:spcPct val="0"/>
              </a:spcBef>
              <a:buClr>
                <a:schemeClr val="accent1"/>
              </a:buClr>
              <a:buSzPct val="90000"/>
              <a:buFont typeface="Wingdings" panose="05000000000000000000" pitchFamily="2" charset="2"/>
              <a:buChar char="u"/>
            </a:pPr>
            <a:r>
              <a:rPr lang="zh-CN" altLang="en-US" dirty="0"/>
              <a:t>此外，雄激素还通过为雌激素生物合成提供原料，提高雌激素的生物活性。 </a:t>
            </a:r>
            <a:endParaRPr lang="en-US" altLang="zh-CN" dirty="0"/>
          </a:p>
          <a:p>
            <a:pPr marL="514350" indent="-514350" algn="just">
              <a:lnSpc>
                <a:spcPct val="150000"/>
              </a:lnSpc>
              <a:spcBef>
                <a:spcPct val="0"/>
              </a:spcBef>
              <a:buClr>
                <a:schemeClr val="accent1"/>
              </a:buClr>
              <a:buSzPct val="90000"/>
              <a:buFont typeface="+mj-lt"/>
              <a:buAutoNum type="romanUcPeriod"/>
            </a:pPr>
            <a:r>
              <a:rPr lang="zh-CN" altLang="en-US" b="1" dirty="0">
                <a:solidFill>
                  <a:srgbClr val="002060"/>
                </a:solidFill>
              </a:rPr>
              <a:t>大剂量雄激素对雄性和雌性动物促性腺激素的分泌都有负反馈调节作用，可抑制促性腺激素的分泌。</a:t>
            </a:r>
            <a:endParaRPr lang="zh-CN" altLang="en-US" dirty="0">
              <a:solidFill>
                <a:srgbClr val="002060"/>
              </a:solidFill>
            </a:endParaRPr>
          </a:p>
        </p:txBody>
      </p:sp>
      <p:sp>
        <p:nvSpPr>
          <p:cNvPr id="5" name="日期占位符 3"/>
          <p:cNvSpPr>
            <a:spLocks noGrp="1"/>
          </p:cNvSpPr>
          <p:nvPr>
            <p:ph type="dt" sz="half" idx="10"/>
          </p:nvPr>
        </p:nvSpPr>
        <p:spPr/>
        <p:txBody>
          <a:bodyPr/>
          <a:lstStyle/>
          <a:p>
            <a:r>
              <a:rPr lang="zh-CN" altLang="en-US"/>
              <a:t>2012/11/05</a:t>
            </a:r>
            <a:endParaRPr lang="en-US" altLang="zh-CN"/>
          </a:p>
        </p:txBody>
      </p:sp>
      <p:sp>
        <p:nvSpPr>
          <p:cNvPr id="4" name="灯片编号占位符 2"/>
          <p:cNvSpPr>
            <a:spLocks noGrp="1"/>
          </p:cNvSpPr>
          <p:nvPr>
            <p:ph type="sldNum" sz="quarter" idx="12"/>
          </p:nvPr>
        </p:nvSpPr>
        <p:spPr/>
        <p:txBody>
          <a:bodyPr/>
          <a:lstStyle/>
          <a:p>
            <a:fld id="{FF73FB46-0772-48B3-A522-5A1D1222CEE2}" type="slidenum">
              <a:rPr lang="en-US" altLang="zh-CN"/>
              <a:t>4</a:t>
            </a:fld>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marL="742950" indent="-742950">
              <a:buFont typeface="+mj-ea"/>
              <a:buAutoNum type="circleNumDbPlain" startAt="4"/>
            </a:pPr>
            <a:r>
              <a:rPr lang="zh-CN" altLang="en-US" dirty="0">
                <a:solidFill>
                  <a:srgbClr val="002060"/>
                </a:solidFill>
                <a:effectLst>
                  <a:outerShdw blurRad="38100" dist="38100" dir="2700000" algn="tl">
                    <a:srgbClr val="C0C0C0"/>
                  </a:outerShdw>
                </a:effectLst>
              </a:rPr>
              <a:t>应用： </a:t>
            </a:r>
            <a:endParaRPr lang="zh-CN" altLang="en-US" dirty="0">
              <a:solidFill>
                <a:srgbClr val="002060"/>
              </a:solidFill>
            </a:endParaRPr>
          </a:p>
        </p:txBody>
      </p:sp>
      <p:sp>
        <p:nvSpPr>
          <p:cNvPr id="3" name="内容占位符 2"/>
          <p:cNvSpPr>
            <a:spLocks noGrp="1"/>
          </p:cNvSpPr>
          <p:nvPr>
            <p:ph idx="1"/>
          </p:nvPr>
        </p:nvSpPr>
        <p:spPr/>
        <p:txBody>
          <a:bodyPr>
            <a:normAutofit/>
          </a:bodyPr>
          <a:lstStyle/>
          <a:p>
            <a:pPr marL="571500" indent="-571500">
              <a:lnSpc>
                <a:spcPct val="130000"/>
              </a:lnSpc>
              <a:buFont typeface="+mj-lt"/>
              <a:buAutoNum type="romanUcPeriod"/>
            </a:pPr>
            <a:r>
              <a:rPr lang="zh-CN" altLang="en-US" sz="2800" dirty="0"/>
              <a:t>主要用于治疗公畜性欲不强（如阳萎）和性机能减退症。</a:t>
            </a:r>
          </a:p>
          <a:p>
            <a:pPr marL="571500" indent="-571500">
              <a:lnSpc>
                <a:spcPct val="130000"/>
              </a:lnSpc>
              <a:buFont typeface="+mj-lt"/>
              <a:buAutoNum type="romanUcPeriod"/>
            </a:pPr>
            <a:r>
              <a:rPr lang="zh-CN" altLang="en-US" sz="2800" dirty="0"/>
              <a:t>母畜或去势公畜用雄激素处理后，可用作试情动物。</a:t>
            </a:r>
          </a:p>
          <a:p>
            <a:pPr marL="571500" indent="-571500">
              <a:lnSpc>
                <a:spcPct val="130000"/>
              </a:lnSpc>
              <a:buFont typeface="+mj-lt"/>
              <a:buAutoNum type="romanUcPeriod"/>
            </a:pPr>
            <a:r>
              <a:rPr lang="zh-CN" altLang="en-US" sz="2800" dirty="0"/>
              <a:t>常用的药物为</a:t>
            </a:r>
            <a:r>
              <a:rPr lang="zh-CN" altLang="en-US" sz="2800" dirty="0">
                <a:solidFill>
                  <a:srgbClr val="FF0000"/>
                </a:solidFill>
              </a:rPr>
              <a:t>丙酸睾酮</a:t>
            </a:r>
            <a:r>
              <a:rPr lang="zh-CN" altLang="en-US" sz="2800" dirty="0"/>
              <a:t>，皮下或肌肉注射均可。</a:t>
            </a:r>
          </a:p>
        </p:txBody>
      </p:sp>
      <p:sp>
        <p:nvSpPr>
          <p:cNvPr id="5" name="日期占位符 3"/>
          <p:cNvSpPr>
            <a:spLocks noGrp="1"/>
          </p:cNvSpPr>
          <p:nvPr>
            <p:ph type="dt" sz="half" idx="10"/>
          </p:nvPr>
        </p:nvSpPr>
        <p:spPr/>
        <p:txBody>
          <a:bodyPr/>
          <a:lstStyle/>
          <a:p>
            <a:r>
              <a:rPr lang="zh-CN" altLang="en-US"/>
              <a:t>2012/11/05</a:t>
            </a:r>
            <a:endParaRPr lang="en-US" altLang="zh-CN"/>
          </a:p>
        </p:txBody>
      </p:sp>
      <p:sp>
        <p:nvSpPr>
          <p:cNvPr id="4" name="灯片编号占位符 2"/>
          <p:cNvSpPr>
            <a:spLocks noGrp="1"/>
          </p:cNvSpPr>
          <p:nvPr>
            <p:ph type="sldNum" sz="quarter" idx="12"/>
          </p:nvPr>
        </p:nvSpPr>
        <p:spPr/>
        <p:txBody>
          <a:bodyPr/>
          <a:lstStyle/>
          <a:p>
            <a:fld id="{D02796E4-E86B-4AB9-BB86-D3B58191ABF8}" type="slidenum">
              <a:rPr lang="en-US" altLang="zh-CN"/>
              <a:t>5</a:t>
            </a:fld>
            <a:endParaRPr lang="en-US" altLang="zh-CN"/>
          </a:p>
        </p:txBody>
      </p:sp>
      <p:pic>
        <p:nvPicPr>
          <p:cNvPr id="7" name="图片 6"/>
          <p:cNvPicPr>
            <a:picLocks noChangeAspect="1"/>
          </p:cNvPicPr>
          <p:nvPr/>
        </p:nvPicPr>
        <p:blipFill rotWithShape="1">
          <a:blip r:embed="rId2">
            <a:extLst>
              <a:ext uri="{28A0092B-C50C-407E-A947-70E740481C1C}">
                <a14:useLocalDpi xmlns:a14="http://schemas.microsoft.com/office/drawing/2010/main" val="0"/>
              </a:ext>
            </a:extLst>
          </a:blip>
          <a:srcRect l="4500" t="18000" r="4000" b="5839"/>
          <a:stretch>
            <a:fillRect/>
          </a:stretch>
        </p:blipFill>
        <p:spPr>
          <a:xfrm>
            <a:off x="3454400" y="3692663"/>
            <a:ext cx="4648200" cy="290169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日期占位符 3"/>
          <p:cNvSpPr>
            <a:spLocks noGrp="1"/>
          </p:cNvSpPr>
          <p:nvPr>
            <p:ph type="dt" sz="half" idx="10"/>
          </p:nvPr>
        </p:nvSpPr>
        <p:spPr/>
        <p:txBody>
          <a:bodyPr/>
          <a:lstStyle/>
          <a:p>
            <a:r>
              <a:rPr lang="zh-CN" altLang="en-US"/>
              <a:t>2012/11/05</a:t>
            </a:r>
            <a:endParaRPr lang="en-US" altLang="zh-CN"/>
          </a:p>
        </p:txBody>
      </p:sp>
      <p:sp>
        <p:nvSpPr>
          <p:cNvPr id="5" name="灯片编号占位符 2"/>
          <p:cNvSpPr>
            <a:spLocks noGrp="1"/>
          </p:cNvSpPr>
          <p:nvPr>
            <p:ph type="sldNum" sz="quarter" idx="12"/>
          </p:nvPr>
        </p:nvSpPr>
        <p:spPr/>
        <p:txBody>
          <a:bodyPr/>
          <a:lstStyle/>
          <a:p>
            <a:fld id="{BF8009B6-E635-41F2-B59E-E9618FC73E40}" type="slidenum">
              <a:rPr lang="en-US" altLang="zh-CN"/>
              <a:t>6</a:t>
            </a:fld>
            <a:endParaRPr lang="en-US" altLang="zh-CN"/>
          </a:p>
        </p:txBody>
      </p:sp>
      <p:sp>
        <p:nvSpPr>
          <p:cNvPr id="55300" name="Rectangle 4"/>
          <p:cNvSpPr>
            <a:spLocks noChangeArrowheads="1"/>
          </p:cNvSpPr>
          <p:nvPr/>
        </p:nvSpPr>
        <p:spPr bwMode="auto">
          <a:xfrm>
            <a:off x="762000" y="1082675"/>
            <a:ext cx="108966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28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4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5pPr>
            <a:lvl6pPr marL="25146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6pPr>
            <a:lvl7pPr marL="29718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7pPr>
            <a:lvl8pPr marL="34290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8pPr>
            <a:lvl9pPr marL="3886200" indent="-228600" fontAlgn="base">
              <a:spcBef>
                <a:spcPct val="20000"/>
              </a:spcBef>
              <a:spcAft>
                <a:spcPct val="0"/>
              </a:spcAft>
              <a:buClr>
                <a:schemeClr val="bg2"/>
              </a:buClr>
              <a:buFont typeface="Wingdings" panose="05000000000000000000" pitchFamily="2" charset="2"/>
              <a:buChar char="§"/>
              <a:defRPr>
                <a:solidFill>
                  <a:schemeClr val="tx1"/>
                </a:solidFill>
                <a:latin typeface="Arial" panose="020B0604020202020204" pitchFamily="34" charset="0"/>
                <a:ea typeface="宋体" panose="02010600030101010101" pitchFamily="2" charset="-122"/>
              </a:defRPr>
            </a:lvl9pPr>
          </a:lstStyle>
          <a:p>
            <a:pPr marL="457200" indent="-457200" algn="just">
              <a:lnSpc>
                <a:spcPct val="140000"/>
              </a:lnSpc>
              <a:buClr>
                <a:schemeClr val="accent1"/>
              </a:buClr>
              <a:buSzPct val="90000"/>
              <a:buFont typeface="+mj-ea"/>
              <a:buAutoNum type="circleNumDbPlain"/>
            </a:pPr>
            <a:r>
              <a:rPr kumimoji="1" lang="zh-CN" altLang="en-US" sz="2400" b="1" dirty="0">
                <a:solidFill>
                  <a:srgbClr val="002060"/>
                </a:solidFill>
                <a:effectLst>
                  <a:outerShdw blurRad="38100" dist="38100" dir="2700000" algn="tl">
                    <a:srgbClr val="C0C0C0"/>
                  </a:outerShdw>
                </a:effectLst>
                <a:latin typeface="微软雅黑" panose="020B0503020204020204" pitchFamily="34" charset="-122"/>
                <a:ea typeface="微软雅黑" panose="020B0503020204020204" pitchFamily="34" charset="-122"/>
              </a:rPr>
              <a:t>来源与种类： </a:t>
            </a:r>
            <a:endParaRPr kumimoji="1" lang="zh-CN" altLang="en-US" sz="2400" b="1" dirty="0">
              <a:solidFill>
                <a:srgbClr val="002060"/>
              </a:solidFill>
              <a:latin typeface="微软雅黑" panose="020B0503020204020204" pitchFamily="34" charset="-122"/>
              <a:ea typeface="微软雅黑" panose="020B0503020204020204" pitchFamily="34" charset="-122"/>
              <a:cs typeface="ˎ̥"/>
            </a:endParaRPr>
          </a:p>
          <a:p>
            <a:pPr lvl="1" algn="just">
              <a:lnSpc>
                <a:spcPct val="140000"/>
              </a:lnSpc>
              <a:buClr>
                <a:schemeClr val="accent1"/>
              </a:buClr>
              <a:buSzPct val="90000"/>
              <a:buFont typeface="Wingdings" panose="05000000000000000000" pitchFamily="2" charset="2"/>
              <a:buChar char="u"/>
            </a:pPr>
            <a:r>
              <a:rPr kumimoji="1" lang="zh-CN" altLang="en-US" b="1" dirty="0">
                <a:solidFill>
                  <a:srgbClr val="000000"/>
                </a:solidFill>
                <a:latin typeface="微软雅黑" panose="020B0503020204020204" pitchFamily="34" charset="-122"/>
                <a:ea typeface="微软雅黑" panose="020B0503020204020204" pitchFamily="34" charset="-122"/>
              </a:rPr>
              <a:t>雌激素主要来源于卵泡内膜细胞和卵泡颗粒细胞、肾上腺皮质 、胎盘和雄性动物睾丸 。 </a:t>
            </a:r>
            <a:endParaRPr kumimoji="1" lang="zh-CN" altLang="en-US" b="1" dirty="0">
              <a:latin typeface="微软雅黑" panose="020B0503020204020204" pitchFamily="34" charset="-122"/>
              <a:ea typeface="微软雅黑" panose="020B0503020204020204" pitchFamily="34" charset="-122"/>
              <a:cs typeface="ˎ̥"/>
            </a:endParaRPr>
          </a:p>
          <a:p>
            <a:pPr lvl="1" algn="just">
              <a:lnSpc>
                <a:spcPct val="140000"/>
              </a:lnSpc>
              <a:buClr>
                <a:schemeClr val="accent1"/>
              </a:buClr>
              <a:buSzPct val="90000"/>
              <a:buFont typeface="Wingdings" panose="05000000000000000000" pitchFamily="2" charset="2"/>
              <a:buChar char="u"/>
            </a:pPr>
            <a:r>
              <a:rPr kumimoji="1" lang="zh-CN" altLang="en-US" dirty="0">
                <a:solidFill>
                  <a:srgbClr val="000000"/>
                </a:solidFill>
                <a:latin typeface="微软雅黑" panose="020B0503020204020204" pitchFamily="34" charset="-122"/>
                <a:ea typeface="微软雅黑" panose="020B0503020204020204" pitchFamily="34" charset="-122"/>
              </a:rPr>
              <a:t>动物体内的雌激素主要有雌二醇、雌酮、雌三醇等。 </a:t>
            </a:r>
            <a:endParaRPr kumimoji="1" lang="zh-CN" altLang="en-US" dirty="0">
              <a:latin typeface="微软雅黑" panose="020B0503020204020204" pitchFamily="34" charset="-122"/>
              <a:ea typeface="微软雅黑" panose="020B0503020204020204" pitchFamily="34" charset="-122"/>
              <a:cs typeface="ˎ̥"/>
            </a:endParaRPr>
          </a:p>
          <a:p>
            <a:pPr lvl="1" algn="just">
              <a:lnSpc>
                <a:spcPct val="140000"/>
              </a:lnSpc>
              <a:buClr>
                <a:schemeClr val="accent1"/>
              </a:buClr>
              <a:buSzPct val="90000"/>
              <a:buFont typeface="Wingdings" panose="05000000000000000000" pitchFamily="2" charset="2"/>
              <a:buChar char="u"/>
            </a:pPr>
            <a:r>
              <a:rPr kumimoji="1" lang="zh-CN" altLang="en-US" dirty="0">
                <a:solidFill>
                  <a:srgbClr val="000000"/>
                </a:solidFill>
                <a:latin typeface="微软雅黑" panose="020B0503020204020204" pitchFamily="34" charset="-122"/>
                <a:ea typeface="微软雅黑" panose="020B0503020204020204" pitchFamily="34" charset="-122"/>
              </a:rPr>
              <a:t>人工合成的雌激素主要有己烯雌酚、苯甲酸雌二醇、己雌酚等。 </a:t>
            </a:r>
            <a:endParaRPr lang="zh-CN" altLang="en-US" dirty="0">
              <a:latin typeface="微软雅黑" panose="020B0503020204020204" pitchFamily="34" charset="-122"/>
              <a:ea typeface="微软雅黑" panose="020B0503020204020204" pitchFamily="34" charset="-122"/>
            </a:endParaRPr>
          </a:p>
        </p:txBody>
      </p:sp>
      <p:sp>
        <p:nvSpPr>
          <p:cNvPr id="55298" name="Rectangle 2"/>
          <p:cNvSpPr>
            <a:spLocks noChangeArrowheads="1"/>
          </p:cNvSpPr>
          <p:nvPr/>
        </p:nvSpPr>
        <p:spPr bwMode="auto">
          <a:xfrm>
            <a:off x="1981200" y="308101"/>
            <a:ext cx="270668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spcBef>
                <a:spcPct val="20000"/>
              </a:spcBef>
            </a:pPr>
            <a:r>
              <a:rPr lang="en-US" altLang="zh-CN" sz="4400" b="1" dirty="0">
                <a:solidFill>
                  <a:srgbClr val="FF3300"/>
                </a:solidFill>
                <a:effectLst>
                  <a:outerShdw blurRad="38100" dist="38100" dir="2700000" algn="tl">
                    <a:srgbClr val="C0C0C0"/>
                  </a:outerShdw>
                </a:effectLst>
                <a:latin typeface="宋体" panose="02010600030101010101" pitchFamily="2" charset="-122"/>
                <a:ea typeface="ˎ̥"/>
                <a:cs typeface="ˎ̥"/>
              </a:rPr>
              <a:t>2</a:t>
            </a:r>
            <a:r>
              <a:rPr lang="zh-CN" altLang="en-US" sz="4400" b="1" dirty="0">
                <a:solidFill>
                  <a:srgbClr val="FF3300"/>
                </a:solidFill>
                <a:effectLst>
                  <a:outerShdw blurRad="38100" dist="38100" dir="2700000" algn="tl">
                    <a:srgbClr val="C0C0C0"/>
                  </a:outerShdw>
                </a:effectLst>
                <a:latin typeface="宋体" panose="02010600030101010101" pitchFamily="2" charset="-122"/>
                <a:ea typeface="ˎ̥"/>
                <a:cs typeface="ˎ̥"/>
              </a:rPr>
              <a:t>、雌激素</a:t>
            </a:r>
            <a:endParaRPr lang="zh-CN" altLang="en-US" dirty="0"/>
          </a:p>
        </p:txBody>
      </p:sp>
      <p:pic>
        <p:nvPicPr>
          <p:cNvPr id="3" name="图片 2"/>
          <p:cNvPicPr>
            <a:picLocks noChangeAspect="1"/>
          </p:cNvPicPr>
          <p:nvPr/>
        </p:nvPicPr>
        <p:blipFill rotWithShape="1">
          <a:blip r:embed="rId2">
            <a:extLst>
              <a:ext uri="{28A0092B-C50C-407E-A947-70E740481C1C}">
                <a14:useLocalDpi xmlns:a14="http://schemas.microsoft.com/office/drawing/2010/main" val="0"/>
              </a:ext>
            </a:extLst>
          </a:blip>
          <a:srcRect l="3333" t="9485" r="3333" b="14625"/>
          <a:stretch>
            <a:fillRect/>
          </a:stretch>
        </p:blipFill>
        <p:spPr>
          <a:xfrm>
            <a:off x="3276414" y="4205301"/>
            <a:ext cx="5334001" cy="230649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90600" y="133859"/>
            <a:ext cx="10515600" cy="596022"/>
          </a:xfrm>
        </p:spPr>
        <p:txBody>
          <a:bodyPr>
            <a:normAutofit fontScale="90000"/>
          </a:bodyPr>
          <a:lstStyle/>
          <a:p>
            <a:pPr marL="742950" indent="-742950">
              <a:buFont typeface="+mj-ea"/>
              <a:buAutoNum type="circleNumDbPlain" startAt="3"/>
            </a:pPr>
            <a:r>
              <a:rPr kumimoji="1" lang="zh-CN" altLang="en-US" dirty="0">
                <a:solidFill>
                  <a:srgbClr val="FF0000"/>
                </a:solidFill>
                <a:effectLst>
                  <a:outerShdw blurRad="38100" dist="38100" dir="2700000" algn="tl">
                    <a:srgbClr val="C0C0C0"/>
                  </a:outerShdw>
                </a:effectLst>
              </a:rPr>
              <a:t>雌激素生理作用</a:t>
            </a:r>
            <a:r>
              <a:rPr kumimoji="1" lang="en-US" altLang="zh-CN" dirty="0">
                <a:solidFill>
                  <a:srgbClr val="FF0000"/>
                </a:solidFill>
                <a:effectLst>
                  <a:outerShdw blurRad="38100" dist="38100" dir="2700000" algn="tl">
                    <a:srgbClr val="C0C0C0"/>
                  </a:outerShdw>
                </a:effectLst>
              </a:rPr>
              <a:t>:</a:t>
            </a:r>
            <a:r>
              <a:rPr lang="zh-CN" altLang="en-US" sz="2700" dirty="0">
                <a:solidFill>
                  <a:srgbClr val="002060"/>
                </a:solidFill>
              </a:rPr>
              <a:t>雌性动物</a:t>
            </a:r>
            <a:r>
              <a:rPr lang="zh-CN" altLang="en-US" sz="2700" dirty="0"/>
              <a:t>各生长阶段都有一定的生理效应</a:t>
            </a:r>
            <a:br>
              <a:rPr lang="en-US" altLang="zh-CN" dirty="0"/>
            </a:br>
            <a:endParaRPr lang="zh-CN" altLang="en-US" dirty="0"/>
          </a:p>
        </p:txBody>
      </p:sp>
      <p:graphicFrame>
        <p:nvGraphicFramePr>
          <p:cNvPr id="6" name="内容占位符 5"/>
          <p:cNvGraphicFramePr>
            <a:graphicFrameLocks noGrp="1"/>
          </p:cNvGraphicFramePr>
          <p:nvPr>
            <p:ph idx="1"/>
          </p:nvPr>
        </p:nvGraphicFramePr>
        <p:xfrm>
          <a:off x="1251678" y="1136904"/>
          <a:ext cx="10178322" cy="53387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日期占位符 3"/>
          <p:cNvSpPr>
            <a:spLocks noGrp="1"/>
          </p:cNvSpPr>
          <p:nvPr>
            <p:ph type="dt" sz="half" idx="10"/>
          </p:nvPr>
        </p:nvSpPr>
        <p:spPr/>
        <p:txBody>
          <a:bodyPr/>
          <a:lstStyle/>
          <a:p>
            <a:r>
              <a:rPr lang="zh-CN" altLang="en-US"/>
              <a:t>2012/11/05</a:t>
            </a:r>
            <a:endParaRPr lang="en-US" altLang="zh-CN"/>
          </a:p>
        </p:txBody>
      </p:sp>
      <p:sp>
        <p:nvSpPr>
          <p:cNvPr id="5" name="灯片编号占位符 4"/>
          <p:cNvSpPr>
            <a:spLocks noGrp="1"/>
          </p:cNvSpPr>
          <p:nvPr>
            <p:ph type="sldNum" sz="quarter" idx="12"/>
          </p:nvPr>
        </p:nvSpPr>
        <p:spPr/>
        <p:txBody>
          <a:bodyPr/>
          <a:lstStyle/>
          <a:p>
            <a:fld id="{42EF0F20-42B3-45F7-86A7-660DD5FBA883}" type="slidenum">
              <a:rPr lang="en-US" altLang="zh-CN" smtClean="0"/>
              <a:t>7</a:t>
            </a:fld>
            <a:endParaRPr lang="en-US" altLang="zh-CN"/>
          </a:p>
        </p:txBody>
      </p:sp>
      <p:sp>
        <p:nvSpPr>
          <p:cNvPr id="7" name="文本框 6"/>
          <p:cNvSpPr txBox="1"/>
          <p:nvPr/>
        </p:nvSpPr>
        <p:spPr>
          <a:xfrm>
            <a:off x="7620000" y="4902028"/>
            <a:ext cx="4343400" cy="1895647"/>
          </a:xfrm>
          <a:prstGeom prst="rect">
            <a:avLst/>
          </a:prstGeom>
          <a:noFill/>
        </p:spPr>
        <p:txBody>
          <a:bodyPr wrap="square" rtlCol="0">
            <a:spAutoFit/>
          </a:bodyPr>
          <a:lstStyle/>
          <a:p>
            <a:pPr marL="400050" lvl="0" indent="-400050">
              <a:lnSpc>
                <a:spcPct val="150000"/>
              </a:lnSpc>
              <a:buFont typeface="+mj-lt"/>
              <a:buAutoNum type="romanUcPeriod"/>
            </a:pPr>
            <a:r>
              <a:rPr lang="zh-CN" altLang="en-US" sz="1600" b="1" dirty="0">
                <a:solidFill>
                  <a:srgbClr val="002060"/>
                </a:solidFill>
              </a:rPr>
              <a:t>刺激卵泡发育</a:t>
            </a:r>
            <a:endParaRPr lang="zh-CN" altLang="en-US" sz="1600" dirty="0">
              <a:solidFill>
                <a:srgbClr val="002060"/>
              </a:solidFill>
            </a:endParaRPr>
          </a:p>
          <a:p>
            <a:pPr marL="400050" lvl="0" indent="-400050">
              <a:lnSpc>
                <a:spcPct val="150000"/>
              </a:lnSpc>
              <a:buFont typeface="+mj-lt"/>
              <a:buAutoNum type="romanUcPeriod"/>
            </a:pPr>
            <a:r>
              <a:rPr lang="zh-CN" altLang="en-US" sz="1600" b="1" dirty="0">
                <a:solidFill>
                  <a:srgbClr val="002060"/>
                </a:solidFill>
              </a:rPr>
              <a:t>作用与中枢神经系统，诱导发情行为</a:t>
            </a:r>
            <a:endParaRPr lang="zh-CN" altLang="en-US" sz="1600" dirty="0">
              <a:solidFill>
                <a:srgbClr val="002060"/>
              </a:solidFill>
            </a:endParaRPr>
          </a:p>
          <a:p>
            <a:pPr marL="400050" lvl="0" indent="-400050">
              <a:lnSpc>
                <a:spcPct val="150000"/>
              </a:lnSpc>
              <a:buFont typeface="+mj-lt"/>
              <a:buAutoNum type="romanUcPeriod"/>
            </a:pPr>
            <a:r>
              <a:rPr lang="zh-CN" altLang="en-US" sz="1600" b="1" dirty="0">
                <a:solidFill>
                  <a:srgbClr val="002060"/>
                </a:solidFill>
              </a:rPr>
              <a:t>刺激子宫和阴道腺上皮增生、角质化，并分泌稀薄粘液，为交配活动做准备。</a:t>
            </a:r>
            <a:endParaRPr lang="zh-CN" altLang="en-US" sz="1600" dirty="0">
              <a:solidFill>
                <a:srgbClr val="002060"/>
              </a:solidFill>
            </a:endParaRPr>
          </a:p>
          <a:p>
            <a:pPr marL="400050" indent="-400050">
              <a:lnSpc>
                <a:spcPct val="150000"/>
              </a:lnSpc>
              <a:buFont typeface="+mj-lt"/>
              <a:buAutoNum type="romanUcPeriod"/>
            </a:pPr>
            <a:endParaRPr lang="zh-CN" alt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4" name="日期占位符 3"/>
          <p:cNvSpPr>
            <a:spLocks noGrp="1"/>
          </p:cNvSpPr>
          <p:nvPr>
            <p:ph type="dt" sz="half" idx="10"/>
          </p:nvPr>
        </p:nvSpPr>
        <p:spPr/>
        <p:txBody>
          <a:bodyPr/>
          <a:lstStyle/>
          <a:p>
            <a:r>
              <a:rPr lang="zh-CN" altLang="en-US"/>
              <a:t>2012/11/05</a:t>
            </a:r>
            <a:endParaRPr lang="en-US" altLang="zh-CN"/>
          </a:p>
        </p:txBody>
      </p:sp>
      <p:sp>
        <p:nvSpPr>
          <p:cNvPr id="5" name="灯片编号占位符 4"/>
          <p:cNvSpPr>
            <a:spLocks noGrp="1"/>
          </p:cNvSpPr>
          <p:nvPr>
            <p:ph type="sldNum" sz="quarter" idx="12"/>
          </p:nvPr>
        </p:nvSpPr>
        <p:spPr/>
        <p:txBody>
          <a:bodyPr/>
          <a:lstStyle/>
          <a:p>
            <a:fld id="{42EF0F20-42B3-45F7-86A7-660DD5FBA883}" type="slidenum">
              <a:rPr lang="en-US" altLang="zh-CN" smtClean="0"/>
              <a:t>8</a:t>
            </a:fld>
            <a:endParaRPr lang="en-US" altLang="zh-CN"/>
          </a:p>
        </p:txBody>
      </p:sp>
      <p:pic>
        <p:nvPicPr>
          <p:cNvPr id="6" name="内容占位符 5"/>
          <p:cNvPicPr>
            <a:picLocks noGrp="1" noChangeAspect="1"/>
          </p:cNvPicPr>
          <p:nvPr>
            <p:ph idx="1"/>
          </p:nvPr>
        </p:nvPicPr>
        <p:blipFill>
          <a:blip r:embed="rId2"/>
          <a:stretch>
            <a:fillRect/>
          </a:stretch>
        </p:blipFill>
        <p:spPr>
          <a:xfrm>
            <a:off x="1137920" y="1205865"/>
            <a:ext cx="10405110" cy="406971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nSpc>
                <a:spcPct val="150000"/>
              </a:lnSpc>
            </a:pPr>
            <a:r>
              <a:rPr lang="zh-CN" altLang="en-US" dirty="0">
                <a:solidFill>
                  <a:srgbClr val="002060"/>
                </a:solidFill>
              </a:rPr>
              <a:t>雌激素对</a:t>
            </a:r>
            <a:r>
              <a:rPr lang="zh-CN" altLang="en-US" dirty="0">
                <a:solidFill>
                  <a:srgbClr val="FF0000"/>
                </a:solidFill>
              </a:rPr>
              <a:t>雄性动物</a:t>
            </a:r>
            <a:r>
              <a:rPr lang="zh-CN" altLang="en-US" dirty="0"/>
              <a:t>的生殖活动主要表现为抑制效应</a:t>
            </a:r>
            <a:endParaRPr lang="en-US" altLang="zh-CN" dirty="0"/>
          </a:p>
          <a:p>
            <a:pPr lvl="1">
              <a:lnSpc>
                <a:spcPct val="150000"/>
              </a:lnSpc>
            </a:pPr>
            <a:r>
              <a:rPr lang="zh-CN" altLang="en-US" dirty="0"/>
              <a:t>大剂量的雌激素可引起雄性胚胎雌性化，对抑制其第二性征和性行为发育</a:t>
            </a:r>
            <a:endParaRPr lang="en-US" altLang="zh-CN" dirty="0"/>
          </a:p>
          <a:p>
            <a:pPr lvl="1">
              <a:lnSpc>
                <a:spcPct val="150000"/>
              </a:lnSpc>
            </a:pPr>
            <a:r>
              <a:rPr lang="zh-CN" altLang="en-US" dirty="0"/>
              <a:t>大剂量雌激素降低成年雄性动物精液品质，促进乳腺发育并出现雌性行为特征。</a:t>
            </a:r>
            <a:endParaRPr lang="en-US" altLang="zh-CN" dirty="0"/>
          </a:p>
          <a:p>
            <a:pPr lvl="1">
              <a:lnSpc>
                <a:spcPct val="150000"/>
              </a:lnSpc>
            </a:pPr>
            <a:r>
              <a:rPr lang="zh-CN" altLang="en-US" dirty="0"/>
              <a:t>引起睾丸和副性腺器官萎缩，精子生产减少，雄性特征消失</a:t>
            </a:r>
          </a:p>
        </p:txBody>
      </p:sp>
      <p:sp>
        <p:nvSpPr>
          <p:cNvPr id="4" name="日期占位符 3"/>
          <p:cNvSpPr>
            <a:spLocks noGrp="1"/>
          </p:cNvSpPr>
          <p:nvPr>
            <p:ph type="dt" sz="half" idx="10"/>
          </p:nvPr>
        </p:nvSpPr>
        <p:spPr/>
        <p:txBody>
          <a:bodyPr/>
          <a:lstStyle/>
          <a:p>
            <a:r>
              <a:rPr lang="zh-CN" altLang="en-US"/>
              <a:t>2012/11/05</a:t>
            </a:r>
            <a:endParaRPr lang="en-US" altLang="zh-CN"/>
          </a:p>
        </p:txBody>
      </p:sp>
      <p:sp>
        <p:nvSpPr>
          <p:cNvPr id="5" name="灯片编号占位符 4"/>
          <p:cNvSpPr>
            <a:spLocks noGrp="1"/>
          </p:cNvSpPr>
          <p:nvPr>
            <p:ph type="sldNum" sz="quarter" idx="12"/>
          </p:nvPr>
        </p:nvSpPr>
        <p:spPr/>
        <p:txBody>
          <a:bodyPr/>
          <a:lstStyle/>
          <a:p>
            <a:fld id="{42EF0F20-42B3-45F7-86A7-660DD5FBA883}" type="slidenum">
              <a:rPr lang="en-US" altLang="zh-CN" smtClean="0"/>
              <a:t>9</a:t>
            </a:fld>
            <a:endParaRPr lang="en-US" altLang="zh-CN"/>
          </a:p>
        </p:txBody>
      </p:sp>
      <p:sp>
        <p:nvSpPr>
          <p:cNvPr id="6" name="标题 1"/>
          <p:cNvSpPr>
            <a:spLocks noGrp="1"/>
          </p:cNvSpPr>
          <p:nvPr>
            <p:ph type="title"/>
          </p:nvPr>
        </p:nvSpPr>
        <p:spPr>
          <a:xfrm>
            <a:off x="1250950" y="382588"/>
            <a:ext cx="10179050" cy="595312"/>
          </a:xfrm>
        </p:spPr>
        <p:txBody>
          <a:bodyPr/>
          <a:lstStyle/>
          <a:p>
            <a:pPr marL="742950" indent="-742950">
              <a:buFont typeface="+mj-ea"/>
              <a:buAutoNum type="circleNumDbPlain" startAt="3"/>
            </a:pPr>
            <a:r>
              <a:rPr kumimoji="1" lang="zh-CN" altLang="en-US" dirty="0">
                <a:solidFill>
                  <a:srgbClr val="FF0000"/>
                </a:solidFill>
                <a:effectLst>
                  <a:outerShdw blurRad="38100" dist="38100" dir="2700000" algn="tl">
                    <a:srgbClr val="C0C0C0"/>
                  </a:outerShdw>
                </a:effectLst>
              </a:rPr>
              <a:t>雌激素生理作用</a:t>
            </a:r>
            <a:r>
              <a:rPr kumimoji="1" lang="en-US" altLang="zh-CN" dirty="0">
                <a:solidFill>
                  <a:srgbClr val="FF0000"/>
                </a:solidFill>
                <a:effectLst>
                  <a:outerShdw blurRad="38100" dist="38100" dir="2700000" algn="tl">
                    <a:srgbClr val="C0C0C0"/>
                  </a:outerShdw>
                </a:effectLst>
              </a:rPr>
              <a:t>:</a:t>
            </a:r>
            <a:r>
              <a:rPr kumimoji="1" lang="en-US" altLang="zh-CN" dirty="0">
                <a:solidFill>
                  <a:srgbClr val="000000"/>
                </a:solidFill>
                <a:effectLst>
                  <a:outerShdw blurRad="38100" dist="38100" dir="2700000" algn="tl">
                    <a:srgbClr val="C0C0C0"/>
                  </a:outerShdw>
                </a:effectLst>
              </a:rPr>
              <a:t> </a:t>
            </a:r>
            <a:endParaRPr lang="zh-CN" altLang="en-US" dirty="0"/>
          </a:p>
        </p:txBody>
      </p:sp>
      <p:pic>
        <p:nvPicPr>
          <p:cNvPr id="2" name="图片 1"/>
          <p:cNvPicPr>
            <a:picLocks noChangeAspect="1"/>
          </p:cNvPicPr>
          <p:nvPr/>
        </p:nvPicPr>
        <p:blipFill>
          <a:blip r:embed="rId2"/>
          <a:stretch>
            <a:fillRect/>
          </a:stretch>
        </p:blipFill>
        <p:spPr>
          <a:xfrm>
            <a:off x="3423285" y="3590290"/>
            <a:ext cx="5556885" cy="3131185"/>
          </a:xfrm>
          <a:prstGeom prst="rect">
            <a:avLst/>
          </a:prstGeom>
        </p:spPr>
      </p:pic>
    </p:spTree>
  </p:cSld>
  <p:clrMapOvr>
    <a:masterClrMapping/>
  </p:clrMapOvr>
</p:sld>
</file>

<file path=ppt/theme/theme1.xml><?xml version="1.0" encoding="utf-8"?>
<a:theme xmlns:a="http://schemas.openxmlformats.org/drawingml/2006/main" name="徽章">
  <a:themeElements>
    <a:clrScheme name="徽章">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徽章">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徽章">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TM10001106[[fn=徽章]]</Template>
  <TotalTime>1</TotalTime>
  <Words>1309</Words>
  <Application>Microsoft Office PowerPoint</Application>
  <PresentationFormat>宽屏</PresentationFormat>
  <Paragraphs>121</Paragraphs>
  <Slides>18</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18</vt:i4>
      </vt:variant>
    </vt:vector>
  </HeadingPairs>
  <TitlesOfParts>
    <vt:vector size="26" baseType="lpstr">
      <vt:lpstr>等线</vt:lpstr>
      <vt:lpstr>楷体</vt:lpstr>
      <vt:lpstr>宋体</vt:lpstr>
      <vt:lpstr>微软雅黑</vt:lpstr>
      <vt:lpstr>Arial</vt:lpstr>
      <vt:lpstr>Gill Sans MT</vt:lpstr>
      <vt:lpstr>Wingdings</vt:lpstr>
      <vt:lpstr>徽章</vt:lpstr>
      <vt:lpstr>生 殖 激 素</vt:lpstr>
      <vt:lpstr>二、性腺激素</vt:lpstr>
      <vt:lpstr>PowerPoint 演示文稿</vt:lpstr>
      <vt:lpstr>生理作用： </vt:lpstr>
      <vt:lpstr>应用： </vt:lpstr>
      <vt:lpstr>PowerPoint 演示文稿</vt:lpstr>
      <vt:lpstr>雌激素生理作用:雌性动物各生长阶段都有一定的生理效应 </vt:lpstr>
      <vt:lpstr>PowerPoint 演示文稿</vt:lpstr>
      <vt:lpstr>雌激素生理作用: </vt:lpstr>
      <vt:lpstr>临床应用：</vt:lpstr>
      <vt:lpstr>猪场应远离雌激素！！！！！</vt:lpstr>
      <vt:lpstr>PowerPoint 演示文稿</vt:lpstr>
      <vt:lpstr>生理作用： </vt:lpstr>
      <vt:lpstr>临床应用： </vt:lpstr>
      <vt:lpstr>PowerPoint 演示文稿</vt:lpstr>
      <vt:lpstr>生理作用：</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李 玉丹</cp:lastModifiedBy>
  <cp:revision>157</cp:revision>
  <cp:lastPrinted>2113-01-01T00:00:00Z</cp:lastPrinted>
  <dcterms:created xsi:type="dcterms:W3CDTF">2012-08-28T14:20:00Z</dcterms:created>
  <dcterms:modified xsi:type="dcterms:W3CDTF">2020-11-22T15:13:14Z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2052-11.1.0.9584</vt:lpwstr>
  </property>
</Properties>
</file>