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565" r:id="rId3"/>
    <p:sldId id="566" r:id="rId4"/>
    <p:sldId id="567" r:id="rId5"/>
    <p:sldId id="568" r:id="rId6"/>
    <p:sldId id="575" r:id="rId7"/>
    <p:sldId id="569" r:id="rId8"/>
    <p:sldId id="579" r:id="rId9"/>
    <p:sldId id="580" r:id="rId10"/>
    <p:sldId id="57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1201420" y="1107440"/>
            <a:ext cx="9144000" cy="6299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10665" b="1" dirty="0">
                <a:solidFill>
                  <a:srgbClr val="3F3F3F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模块二   家畜解剖生理认知</a:t>
            </a:r>
            <a:endParaRPr lang="zh-CN" altLang="en-US" sz="10665" b="1" dirty="0">
              <a:latin typeface="Tahoma" panose="020B0604030504040204" pitchFamily="34" charset="0"/>
              <a:ea typeface="宋体" panose="02010600030101010101" pitchFamily="2" charset="-122"/>
              <a:sym typeface="黑体" panose="02010609060101010101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 b="1" dirty="0">
                <a:solidFill>
                  <a:srgbClr val="3F3F3F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                           </a:t>
            </a:r>
            <a:endParaRPr lang="zh-CN" altLang="en-US" sz="28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1524000" y="2893695"/>
            <a:ext cx="9144000" cy="23641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>
                <a:solidFill>
                  <a:schemeClr val="accent1">
                    <a:lumMod val="10000"/>
                  </a:schemeClr>
                </a:solidFill>
                <a:effectLst/>
              </a:rPr>
              <a:t>项目</a:t>
            </a:r>
            <a:r>
              <a:rPr lang="zh-CN" altLang="en-US" sz="2800" b="1" dirty="0">
                <a:solidFill>
                  <a:srgbClr val="3F3F3F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十    </a:t>
            </a:r>
            <a:r>
              <a:rPr lang="zh-CN" altLang="en-US" sz="2800" b="1" dirty="0">
                <a:solidFill>
                  <a:srgbClr val="3F3F3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内分泌认识</a:t>
            </a:r>
            <a:endParaRPr lang="zh-CN" altLang="en-US" sz="28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 b="1">
              <a:solidFill>
                <a:schemeClr val="accent1">
                  <a:lumMod val="10000"/>
                </a:schemeClr>
              </a:solidFill>
              <a:effectLst/>
            </a:endParaRPr>
          </a:p>
          <a:p>
            <a:endParaRPr lang="zh-CN" altLang="en-US" sz="2800" b="1">
              <a:solidFill>
                <a:schemeClr val="accent1">
                  <a:lumMod val="10000"/>
                </a:schemeClr>
              </a:solidFill>
              <a:effectLst/>
            </a:endParaRPr>
          </a:p>
          <a:p>
            <a:endParaRPr lang="zh-CN" altLang="en-US" sz="2800" b="1">
              <a:solidFill>
                <a:schemeClr val="accent1">
                  <a:lumMod val="10000"/>
                </a:schemeClr>
              </a:solidFill>
              <a:effectLst/>
            </a:endParaRPr>
          </a:p>
          <a:p>
            <a:r>
              <a:rPr lang="zh-CN" altLang="en-US" sz="2800" b="1">
                <a:solidFill>
                  <a:schemeClr val="accent1">
                    <a:lumMod val="10000"/>
                  </a:schemeClr>
                </a:solidFill>
                <a:effectLst/>
              </a:rPr>
              <a:t>任务一       内分泌认识</a:t>
            </a:r>
            <a:endParaRPr lang="zh-CN" altLang="en-US" sz="2800" b="1">
              <a:solidFill>
                <a:schemeClr val="accent1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1201420" y="1107440"/>
            <a:ext cx="9144000" cy="6299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algn="l"/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355725" y="2707640"/>
            <a:ext cx="814197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en-US" sz="2800" b="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理解激素的概念</a:t>
            </a:r>
            <a:r>
              <a:rPr 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;</a:t>
            </a:r>
            <a:endParaRPr 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800" b="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熟识</a:t>
            </a:r>
            <a:r>
              <a:rPr lang="zh-CN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各内分泌腺分泌的激素及其作用</a:t>
            </a:r>
            <a:r>
              <a:rPr 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;</a:t>
            </a:r>
            <a:r>
              <a:rPr lang="en-US" sz="2800" b="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3.</a:t>
            </a:r>
            <a:r>
              <a:rPr lang="zh-CN" sz="2800" b="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掌握猪、禽体内内分泌腺的形态、位置、结构</a:t>
            </a:r>
            <a:r>
              <a:rPr lang="en-US" sz="2800" b="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en-US" sz="2800" b="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771525" y="1463040"/>
            <a:ext cx="11097260" cy="5692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 algn="l"/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一、内分泌概述。</a:t>
            </a: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indent="0" algn="l"/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indent="0" algn="l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（一）腺体分类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外分泌腺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：有导管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如汗腺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，分泌物借导管输送。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内分泌腺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：无导管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如甲状腺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，分泌物直入血液或淋巴。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（二）激素。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1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概念：由内分泌腺分泌对机体新陈代谢、生长发育及生殖具有调节作用的物质。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2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激素的作用特点和特性：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作用特点：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促进或抑制作用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（</a:t>
            </a:r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）作用特性：高效性、特异性、灭活性、差异性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457200" indent="0" algn="ctr" fontAlgn="auto">
              <a:lnSpc>
                <a:spcPct val="150000"/>
              </a:lnSpc>
              <a:buFont typeface="Wingdings" panose="05000000000000000000" charset="0"/>
              <a:buNone/>
            </a:pP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左大括号 3"/>
          <p:cNvSpPr/>
          <p:nvPr/>
        </p:nvSpPr>
        <p:spPr>
          <a:xfrm>
            <a:off x="1764030" y="2926080"/>
            <a:ext cx="173355" cy="675005"/>
          </a:xfrm>
          <a:prstGeom prst="leftBrace">
            <a:avLst>
              <a:gd name="adj1" fmla="val 14024"/>
              <a:gd name="adj2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70" name="文本框 9369"/>
          <p:cNvSpPr txBox="1"/>
          <p:nvPr/>
        </p:nvSpPr>
        <p:spPr>
          <a:xfrm>
            <a:off x="1198245" y="558165"/>
            <a:ext cx="4419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  <a:buClr>
                <a:srgbClr val="000000"/>
              </a:buClr>
            </a:pPr>
            <a:r>
              <a:rPr lang="zh-CN" altLang="en-US" sz="3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二、内分泌器官</a:t>
            </a:r>
            <a:endParaRPr lang="zh-CN" altLang="en-US" sz="3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3130" y="1073150"/>
            <a:ext cx="362331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28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（一）脑</a:t>
            </a:r>
            <a:r>
              <a:rPr lang="zh-CN" altLang="en-US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垂</a:t>
            </a:r>
            <a:r>
              <a:rPr lang="zh-CN" altLang="en-US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ˎ̥"/>
                <a:sym typeface="+mn-ea"/>
              </a:rPr>
              <a:t> </a:t>
            </a:r>
            <a:r>
              <a:rPr lang="zh-CN" altLang="en-US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体</a:t>
            </a:r>
            <a:r>
              <a:rPr lang="zh-CN" altLang="en-US" sz="4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ˎ̥"/>
                <a:sym typeface="+mn-ea"/>
              </a:rPr>
              <a:t> </a:t>
            </a:r>
            <a:endParaRPr lang="zh-CN" altLang="en-US" sz="4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ˎ̥"/>
              <a:sym typeface="+mn-ea"/>
            </a:endParaRPr>
          </a:p>
        </p:txBody>
      </p:sp>
      <p:sp>
        <p:nvSpPr>
          <p:cNvPr id="1073743008" name="文本框 1073743007"/>
          <p:cNvSpPr txBox="1"/>
          <p:nvPr/>
        </p:nvSpPr>
        <p:spPr>
          <a:xfrm>
            <a:off x="957580" y="1736725"/>
            <a:ext cx="10545445" cy="4785995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r>
              <a:rPr lang="en-US" altLang="zh-CN" sz="280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位于脑底部，呈上下稍扁的红褐色腺体，分腺垂体和神经垂体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zh-CN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       1.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腺垂体  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  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  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促性腺激素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--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促卵泡激素和促黄生成素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催乳素：促乳腺发育及泌乳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pPr marL="889000" indent="-889000"/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生长激素：促生长，过多“巨大症”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pPr marL="889000" indent="-889000"/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              过少“矮小症”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pPr marL="889000" indent="-889000"/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</a:t>
            </a:r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7413" name="图片 17412" descr="P001255-1"/>
          <p:cNvPicPr>
            <a:picLocks noChangeAspect="1"/>
          </p:cNvPicPr>
          <p:nvPr/>
        </p:nvPicPr>
        <p:blipFill>
          <a:blip r:embed="rId1">
            <a:lum bright="-6000" contrast="12000"/>
          </a:blip>
          <a:srcRect l="5321" t="9000" r="43791" b="40654"/>
          <a:stretch>
            <a:fillRect/>
          </a:stretch>
        </p:blipFill>
        <p:spPr>
          <a:xfrm>
            <a:off x="7485380" y="2277110"/>
            <a:ext cx="3543300" cy="3208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73743043" name="左大括号 1073743042"/>
          <p:cNvSpPr/>
          <p:nvPr/>
        </p:nvSpPr>
        <p:spPr>
          <a:xfrm>
            <a:off x="1470660" y="3116580"/>
            <a:ext cx="76200" cy="1550670"/>
          </a:xfrm>
          <a:prstGeom prst="leftBrace">
            <a:avLst>
              <a:gd name="adj1" fmla="val 14024"/>
              <a:gd name="adj2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67435" y="5100320"/>
            <a:ext cx="584708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889000" indent="-889000" algn="l" fontAlgn="base"/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sym typeface="+mn-ea"/>
              </a:rPr>
              <a:t>2.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神经垂体      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抗利尿激素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889000" indent="-889000" algn="l" fontAlgn="base"/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pPr marL="889000" indent="-889000" algn="l" fontAlgn="base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                 </a:t>
            </a:r>
            <a:r>
              <a:rPr lang="zh-CN" alt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催产素：催产和产后止血。</a:t>
            </a:r>
            <a:endParaRPr lang="zh-CN" altLang="en-US" sz="2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sym typeface="+mn-ea"/>
            </a:endParaRPr>
          </a:p>
        </p:txBody>
      </p:sp>
      <p:sp>
        <p:nvSpPr>
          <p:cNvPr id="5" name="左大括号 4"/>
          <p:cNvSpPr/>
          <p:nvPr/>
        </p:nvSpPr>
        <p:spPr>
          <a:xfrm>
            <a:off x="2880360" y="5280660"/>
            <a:ext cx="76200" cy="887095"/>
          </a:xfrm>
          <a:prstGeom prst="leftBrace">
            <a:avLst>
              <a:gd name="adj1" fmla="val 14024"/>
              <a:gd name="adj2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01980" y="1003935"/>
            <a:ext cx="11139805" cy="58775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889000" indent="-889000" algn="l" fontAlgn="base"/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（二）肾上腺   是红褐色腺体，位于肾前内侧，分皮质部和髓质部</a:t>
            </a:r>
            <a:endParaRPr lang="zh-CN" altLang="en-US" sz="28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pPr marL="889000" indent="-889000" algn="l" fontAlgn="base"/>
            <a:endParaRPr lang="en-US" altLang="zh-CN" sz="2800">
              <a:solidFill>
                <a:schemeClr val="bg2">
                  <a:lumMod val="50000"/>
                </a:schemeClr>
              </a:solidFill>
            </a:endParaRPr>
          </a:p>
          <a:p>
            <a:pPr marL="889000" indent="-889000" algn="l" fontAlgn="base"/>
            <a:r>
              <a:rPr lang="en-US" altLang="zh-CN" sz="280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</a:rPr>
              <a:t>皮质激素</a:t>
            </a:r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  <a:p>
            <a:pPr marL="889000" indent="-889000" algn="l" fontAlgn="base"/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  <a:p>
            <a:pPr marL="889000" indent="-889000" algn="l" fontAlgn="base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（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sym typeface="+mn-ea"/>
              </a:rPr>
              <a:t>1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）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盐皮质激素：调节水盐代谢，“保钠排钾”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pPr marL="889000" indent="-889000" algn="l" fontAlgn="base"/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pPr marL="889000" indent="-889000" algn="l" fontAlgn="base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（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sym typeface="+mn-ea"/>
              </a:rPr>
              <a:t>2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）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糖皮质激素：抗过敏、 抗炎、抗休克、抗中毒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pPr marL="889000" indent="-889000" algn="l" fontAlgn="base"/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pPr marL="889000" indent="-889000" algn="l" fontAlgn="base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（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sym typeface="+mn-ea"/>
              </a:rPr>
              <a:t>3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）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性激素：包括雄性激素和雌性激素。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pPr marL="889000" indent="-889000" algn="l" fontAlgn="base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pPr marL="889000" indent="-889000" algn="l" fontAlgn="base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  <a:sym typeface="+mn-ea"/>
              </a:rPr>
              <a:t>2.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髓质激素：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肾上腺素和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去甲肾上腺素：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pPr marL="889000" indent="-889000" algn="l" fontAlgn="base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pPr marL="889000" indent="-889000" algn="l" fontAlgn="base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     作用：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强心，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黑体" panose="02010609060101010101" pitchFamily="49" charset="-122"/>
              </a:rPr>
              <a:t>升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压、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黑体" panose="02010609060101010101" pitchFamily="49" charset="-122"/>
              </a:rPr>
              <a:t>升血糖，前者强心作用较强，后者升压作用较好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pPr marL="889000" indent="-889000" algn="l" fontAlgn="base"/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pPr marL="889000" indent="-889000" algn="l" fontAlgn="base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</a:t>
            </a:r>
            <a:endParaRPr lang="zh-CN" altLang="en-US" sz="2400"/>
          </a:p>
        </p:txBody>
      </p:sp>
      <p:pic>
        <p:nvPicPr>
          <p:cNvPr id="14342" name="图片 14341" descr="P001255-1"/>
          <p:cNvPicPr>
            <a:picLocks noChangeAspect="1"/>
          </p:cNvPicPr>
          <p:nvPr/>
        </p:nvPicPr>
        <p:blipFill>
          <a:blip r:embed="rId1">
            <a:lum bright="-6000" contrast="6000"/>
          </a:blip>
          <a:srcRect l="55522" t="50294" r="3973" b="4143"/>
          <a:stretch>
            <a:fillRect/>
          </a:stretch>
        </p:blipFill>
        <p:spPr>
          <a:xfrm>
            <a:off x="8555355" y="1654810"/>
            <a:ext cx="3169920" cy="2825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9584690" y="4874260"/>
            <a:ext cx="8686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rgbClr val="FF0000"/>
                </a:solidFill>
                <a:sym typeface="+mn-ea"/>
              </a:rPr>
              <a:t>肾上腺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 flipH="1" flipV="1">
            <a:off x="9792335" y="1859280"/>
            <a:ext cx="271780" cy="3093085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10093960" y="2447925"/>
            <a:ext cx="845820" cy="241427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" name="文本框 106"/>
          <p:cNvSpPr txBox="1"/>
          <p:nvPr/>
        </p:nvSpPr>
        <p:spPr>
          <a:xfrm>
            <a:off x="874395" y="1356995"/>
            <a:ext cx="1073848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（三）胰岛  胰脏内分泌腺部分</a:t>
            </a: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/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altLang="en-US" sz="2400" b="0" u="none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胰岛素：降血糖。</a:t>
            </a: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>
              <a:buFont typeface="Wingdings" panose="05000000000000000000" charset="0"/>
              <a:buChar char="Ø"/>
            </a:pP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2400" b="0" u="none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胰高血糖素：升血糖。</a:t>
            </a:r>
            <a:endParaRPr lang="zh-CN" altLang="en-US" sz="2400" b="0" u="none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/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/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（四）性腺。</a:t>
            </a: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/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en-US" altLang="zh-CN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睾丸分泌的激素（雄性激素）</a:t>
            </a: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>
              <a:buFont typeface="Wingdings" panose="05000000000000000000" charset="0"/>
              <a:buChar char="l"/>
            </a:pPr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促进雄性生殖器官的发育成熟</a:t>
            </a: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>
              <a:buFont typeface="Wingdings" panose="05000000000000000000" charset="0"/>
              <a:buChar char="l"/>
            </a:pP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>
              <a:buFont typeface="Wingdings" panose="05000000000000000000" charset="0"/>
              <a:buChar char="l"/>
            </a:pPr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促进精子生成及雄性行为</a:t>
            </a: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>
              <a:buFont typeface="Wingdings" panose="05000000000000000000" charset="0"/>
              <a:buChar char="l"/>
            </a:pP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>
              <a:buFont typeface="Wingdings" panose="05000000000000000000" charset="0"/>
              <a:buChar char="l"/>
            </a:pPr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促进出现并维持雄性副性特征（骨粗、肉厚、多毛、气燥）</a:t>
            </a: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/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57698" name="图片 2" descr="鸡解剖图8.jpg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99375" y="1442085"/>
            <a:ext cx="3495040" cy="20561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2" descr="鸡解剖图8.jpg"/>
          <p:cNvPicPr>
            <a:picLocks noGrp="1" noChangeAspect="1"/>
          </p:cNvPicPr>
          <p:nvPr/>
        </p:nvPicPr>
        <p:blipFill>
          <a:blip r:embed="rId1"/>
          <a:srcRect l="52959" t="88049" r="39928" b="1382"/>
          <a:stretch>
            <a:fillRect/>
          </a:stretch>
        </p:blipFill>
        <p:spPr>
          <a:xfrm>
            <a:off x="7871460" y="2574925"/>
            <a:ext cx="450215" cy="5099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07" name="图片 38916" descr="睾丸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0820" y="3576320"/>
            <a:ext cx="3303270" cy="20440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0132060" y="5266690"/>
            <a:ext cx="1554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 fontAlgn="base"/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公畜性腺睾丸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17575" y="1708150"/>
            <a:ext cx="773049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fontAlgn="base"/>
            <a:r>
              <a:rPr lang="en-US" altLang="zh-CN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卵巢分泌的激素</a:t>
            </a: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l" fontAlgn="base"/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457200" indent="-457200" algn="l" fontAlgn="base">
              <a:buFont typeface="Wingdings" panose="05000000000000000000" charset="0"/>
              <a:buChar char="l"/>
            </a:pP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雌激素：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促进雌性生殖器官的发育及成熟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28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l" fontAlgn="base">
              <a:buFont typeface="Wingdings" panose="05000000000000000000" charset="0"/>
              <a:buNone/>
            </a:pP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</a:t>
            </a:r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母畜的发情和排卵</a:t>
            </a:r>
            <a:endParaRPr lang="zh-CN" altLang="en-US" sz="2800" b="0" u="none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algn="l" fontAlgn="base">
              <a:buFont typeface="Wingdings" panose="05000000000000000000" charset="0"/>
              <a:buNone/>
            </a:pP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</a:t>
            </a:r>
            <a:r>
              <a:rPr lang="zh-CN" altLang="en-US" sz="28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激发出现并维持雌性的副性特征</a:t>
            </a:r>
            <a:endParaRPr lang="zh-CN" altLang="en-US" sz="28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457200" indent="-457200" algn="l" fontAlgn="base">
              <a:buFont typeface="Wingdings" panose="05000000000000000000" charset="0"/>
              <a:buChar char="l"/>
            </a:pP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457200" indent="-457200" algn="l" fontAlgn="base">
              <a:buFont typeface="Wingdings" panose="05000000000000000000" charset="0"/>
              <a:buChar char="l"/>
            </a:pP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孕激素：保胎</a:t>
            </a:r>
            <a:endParaRPr lang="zh-CN" altLang="en-US" sz="28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457200" indent="-457200" algn="l" fontAlgn="base">
              <a:buFont typeface="Wingdings" panose="05000000000000000000" charset="0"/>
              <a:buChar char="l"/>
            </a:pP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457200" indent="-457200" algn="l" fontAlgn="base">
              <a:buFont typeface="Wingdings" panose="05000000000000000000" charset="0"/>
              <a:buChar char="l"/>
            </a:pP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松弛素：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松弛骨盆韧带及扩张产道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endParaRPr lang="zh-CN" altLang="en-US"/>
          </a:p>
        </p:txBody>
      </p:sp>
      <p:pic>
        <p:nvPicPr>
          <p:cNvPr id="8196" name="图片 819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32445" y="2180590"/>
            <a:ext cx="3545205" cy="28816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9319895" y="5387975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 fontAlgn="base"/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母畜卵巢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cxnSp>
        <p:nvCxnSpPr>
          <p:cNvPr id="4" name="直接箭头连接符 3"/>
          <p:cNvCxnSpPr>
            <a:stCxn id="3" idx="0"/>
          </p:cNvCxnSpPr>
          <p:nvPr/>
        </p:nvCxnSpPr>
        <p:spPr>
          <a:xfrm flipV="1">
            <a:off x="9868535" y="3624580"/>
            <a:ext cx="934720" cy="176339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>
            <a:stCxn id="3" idx="0"/>
          </p:cNvCxnSpPr>
          <p:nvPr/>
        </p:nvCxnSpPr>
        <p:spPr>
          <a:xfrm flipH="1" flipV="1">
            <a:off x="9158605" y="3307715"/>
            <a:ext cx="709930" cy="208026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" name="文本框 106"/>
          <p:cNvSpPr txBox="1"/>
          <p:nvPr/>
        </p:nvSpPr>
        <p:spPr>
          <a:xfrm>
            <a:off x="788670" y="1515745"/>
            <a:ext cx="10381615" cy="49542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zh-CN" altLang="en-US" sz="28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（五）甲状腺和甲状旁腺</a:t>
            </a:r>
            <a:endParaRPr lang="zh-CN" altLang="en-US" sz="28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/>
            <a:endParaRPr lang="en-US" altLang="zh-CN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/>
            <a:r>
              <a:rPr lang="en-US" altLang="zh-CN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甲状腺  成对、椭圆形暗红色，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位于胸腔入口处气管两侧，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分泌甲状腺素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功能：促进新陈代谢和生长发育</a:t>
            </a: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r>
              <a:rPr lang="en-US" altLang="zh-CN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甲状旁腺  位于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甲状腺后，呈黄色或淡褐色，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 分泌甲状旁腺素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endParaRPr lang="en-US" altLang="zh-CN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r>
              <a:rPr lang="zh-CN" altLang="en-US" sz="24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功能：调节血钙水平</a:t>
            </a:r>
            <a:endParaRPr lang="zh-CN" altLang="en-US" sz="24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44740" y="3177540"/>
            <a:ext cx="4360545" cy="25095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" name="文本框 106"/>
          <p:cNvSpPr txBox="1"/>
          <p:nvPr/>
        </p:nvSpPr>
        <p:spPr>
          <a:xfrm>
            <a:off x="1090930" y="685800"/>
            <a:ext cx="10381615" cy="5754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en-US" altLang="zh-CN" sz="32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</a:t>
            </a:r>
            <a:r>
              <a:rPr lang="zh-CN" altLang="en-US" sz="32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复习思考题</a:t>
            </a:r>
            <a:endParaRPr lang="zh-CN" altLang="en-US" sz="32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zh-CN" altLang="en-US" sz="28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一、填空题</a:t>
            </a:r>
            <a:endParaRPr lang="zh-CN" altLang="en-US" sz="28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en-US" altLang="zh-CN" sz="28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1.</a:t>
            </a:r>
            <a:r>
              <a:rPr lang="zh-CN" altLang="en-US" sz="28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促性腺激素有________和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________。</a:t>
            </a: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en-US" altLang="zh-CN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2.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催产素的主要功能是________、________和________。</a:t>
            </a: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en-US" altLang="zh-CN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3.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孕激素具有________作用。</a:t>
            </a: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en-US" altLang="zh-CN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4.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肾上腺素的主要作用是________、________和________</a:t>
            </a: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zh-CN" altLang="en-US" sz="28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二、简述题</a:t>
            </a:r>
            <a:endParaRPr lang="zh-CN" altLang="en-US" sz="28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en-US" altLang="zh-CN" sz="28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1.</a:t>
            </a:r>
            <a:r>
              <a:rPr lang="zh-CN" altLang="en-US" sz="28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糖皮质激素有何主要作用？</a:t>
            </a:r>
            <a:endParaRPr lang="zh-CN" altLang="en-US" sz="28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 fontAlgn="auto">
              <a:lnSpc>
                <a:spcPct val="150000"/>
              </a:lnSpc>
            </a:pPr>
            <a:r>
              <a:rPr lang="en-US" altLang="zh-CN" sz="28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2.</a:t>
            </a:r>
            <a:r>
              <a:rPr lang="zh-CN" altLang="en-US" sz="2800" b="0" u="none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简述雌激素的主要功能。</a:t>
            </a:r>
            <a:endParaRPr lang="zh-CN" altLang="en-US" sz="2800" b="0" u="none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1322</Words>
  <Application>WPS 演示</Application>
  <PresentationFormat>宽屏</PresentationFormat>
  <Paragraphs>117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Tahoma</vt:lpstr>
      <vt:lpstr>黑体</vt:lpstr>
      <vt:lpstr>Wingdings</vt:lpstr>
      <vt:lpstr>Times New Roman</vt:lpstr>
      <vt:lpstr>ˎ̥</vt:lpstr>
      <vt:lpstr>Segoe Print</vt:lpstr>
      <vt:lpstr>微软雅黑</vt:lpstr>
      <vt:lpstr>Arial Unicode MS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24</cp:revision>
  <dcterms:created xsi:type="dcterms:W3CDTF">2015-05-05T08:02:00Z</dcterms:created>
  <dcterms:modified xsi:type="dcterms:W3CDTF">2020-11-21T15:21:43Z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