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>
              <a:solidFill>
                <a:srgbClr val="575F6D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8637">
                    <a:lumMod val="75000"/>
                  </a:srgb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rgbClr val="FE8637">
                  <a:lumMod val="75000"/>
                </a:srgb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solidFill>
                <a:prstClr val="blac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9147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57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625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>
              <a:solidFill>
                <a:srgbClr val="575F6D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8637">
                    <a:lumMod val="75000"/>
                  </a:srgb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rgbClr val="FE8637">
                  <a:lumMod val="75000"/>
                </a:srgb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solidFill>
                <a:prstClr val="blac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FFF39D"/>
                </a:solidFill>
              </a:rPr>
              <a:pPr/>
              <a:t>2020/11/17</a:t>
            </a:fld>
            <a:endParaRPr lang="zh-CN" altLang="en-US">
              <a:solidFill>
                <a:srgbClr val="FFF39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>
              <a:solidFill>
                <a:srgbClr val="FFF39D"/>
              </a:solidFill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947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968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9406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71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43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44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7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11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08692" y="908720"/>
            <a:ext cx="6279731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5400" dirty="0" smtClean="0"/>
              <a:t>    </a:t>
            </a:r>
            <a:br>
              <a:rPr lang="en-US" altLang="zh-CN" sz="5400" dirty="0" smtClean="0"/>
            </a:br>
            <a:r>
              <a:rPr lang="en-US" altLang="zh-CN" sz="5400" dirty="0"/>
              <a:t/>
            </a:r>
            <a:br>
              <a:rPr lang="en-US" altLang="zh-CN" sz="5400" dirty="0"/>
            </a:br>
            <a:r>
              <a:rPr lang="zh-CN" altLang="en-US" sz="5400" dirty="0" smtClean="0"/>
              <a:t>任务</a:t>
            </a:r>
            <a:r>
              <a:rPr lang="en-US" altLang="zh-CN" sz="5400" dirty="0" smtClean="0"/>
              <a:t>6</a:t>
            </a:r>
            <a:br>
              <a:rPr lang="en-US" altLang="zh-CN" sz="5400" dirty="0" smtClean="0"/>
            </a:br>
            <a:r>
              <a:rPr lang="zh-CN" altLang="zh-CN" sz="5400" dirty="0" smtClean="0"/>
              <a:t>犬猫</a:t>
            </a:r>
            <a:r>
              <a:rPr lang="zh-CN" altLang="en-US" sz="5400" dirty="0" smtClean="0"/>
              <a:t>的导尿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2757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sz="36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导尿</a:t>
            </a:r>
            <a:r>
              <a:rPr lang="zh-CN" altLang="zh-CN" sz="36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法</a:t>
            </a:r>
            <a:endParaRPr lang="zh-CN" altLang="en-US" sz="3600" b="1" dirty="0">
              <a:solidFill>
                <a:srgbClr val="00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 fontScale="92500" lnSpcReduction="10000"/>
          </a:bodyPr>
          <a:lstStyle/>
          <a:p>
            <a:r>
              <a:rPr lang="zh-CN" altLang="zh-CN" b="1" dirty="0"/>
              <a:t>导尿指用人工的方法诱导动物或用导尿管将尿液排除。临床上常用导尿法收集尿液化验、排尿，也可进行膀胱冲洗或给药</a:t>
            </a:r>
            <a:r>
              <a:rPr lang="zh-CN" altLang="zh-CN" dirty="0"/>
              <a:t>。</a:t>
            </a: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1</a:t>
            </a:r>
            <a:r>
              <a:rPr lang="zh-CN" altLang="zh-CN" b="1" dirty="0" smtClean="0">
                <a:solidFill>
                  <a:srgbClr val="0000FF"/>
                </a:solidFill>
              </a:rPr>
              <a:t>、</a:t>
            </a:r>
            <a:r>
              <a:rPr lang="zh-CN" altLang="zh-CN" b="1" dirty="0">
                <a:solidFill>
                  <a:srgbClr val="0000FF"/>
                </a:solidFill>
              </a:rPr>
              <a:t>公犬导尿法</a:t>
            </a:r>
            <a:endParaRPr lang="zh-CN" altLang="zh-CN" dirty="0">
              <a:solidFill>
                <a:srgbClr val="0000FF"/>
              </a:solidFill>
            </a:endParaRPr>
          </a:p>
          <a:p>
            <a:r>
              <a:rPr lang="zh-CN" altLang="zh-CN" b="1" dirty="0"/>
              <a:t>犬施以侧卧保定，上后肢前方转位，暴露腹底部，长腿犬也可站立保定。助手一手将阴茎包皮向后退缩，一手在阴囊前方将阴茎向前推，露出龟头，用低刺激消毒液（</a:t>
            </a:r>
            <a:r>
              <a:rPr lang="en-US" altLang="zh-CN" b="1" dirty="0"/>
              <a:t>0.1%</a:t>
            </a:r>
            <a:r>
              <a:rPr lang="zh-CN" altLang="zh-CN" b="1" dirty="0"/>
              <a:t>新洁尔灭）清洗尿道外口，并将导尿管前端涂以少量润滑剂。导尿管、注射器和其它用具应煮沸消毒，操作者应外科洗手消毒。操作者一手固定阴茎龟头，一手持导尿管从尿道口内插入尿道或用止血钳夹持导尿管徐徐推进。导尿管通过坐骨弓尿道弯曲部时，可用手指按压会阴部皮肤以便导尿管通过，缓慢插至膀胱，即有尿液排出，其外端置于盛尿器内以收集尿液，或</a:t>
            </a:r>
            <a:r>
              <a:rPr lang="en-US" altLang="zh-CN" b="1" dirty="0"/>
              <a:t>                              </a:t>
            </a:r>
            <a:endParaRPr lang="zh-CN" altLang="zh-CN" b="1" dirty="0"/>
          </a:p>
          <a:p>
            <a:r>
              <a:rPr lang="zh-CN" altLang="zh-CN" b="1" dirty="0"/>
              <a:t>连接</a:t>
            </a:r>
            <a:r>
              <a:rPr lang="en-US" altLang="zh-CN" b="1" dirty="0"/>
              <a:t>20mL</a:t>
            </a:r>
            <a:r>
              <a:rPr lang="zh-CN" altLang="zh-CN" b="1" dirty="0"/>
              <a:t>注射器抽吸。抽吸完毕，注入抗菌素溶液于膀胱内，拔出导尿管。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00801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00FF"/>
                </a:solidFill>
              </a:rPr>
              <a:t>2</a:t>
            </a:r>
            <a:r>
              <a:rPr lang="zh-CN" altLang="zh-CN" b="1" dirty="0" smtClean="0">
                <a:solidFill>
                  <a:srgbClr val="0000FF"/>
                </a:solidFill>
              </a:rPr>
              <a:t>、</a:t>
            </a:r>
            <a:r>
              <a:rPr lang="zh-CN" altLang="zh-CN" b="1" dirty="0">
                <a:solidFill>
                  <a:srgbClr val="0000FF"/>
                </a:solidFill>
              </a:rPr>
              <a:t>公猫导尿法</a:t>
            </a:r>
            <a:endParaRPr lang="zh-CN" altLang="zh-CN" dirty="0">
              <a:solidFill>
                <a:srgbClr val="0000FF"/>
              </a:solidFill>
            </a:endParaRPr>
          </a:p>
          <a:p>
            <a:r>
              <a:rPr lang="zh-CN" altLang="zh-CN" b="1" dirty="0"/>
              <a:t>先肌肉注射氯胺酮使猫镇静；动物仰卧保定，两后肢前方转位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r>
              <a:rPr lang="zh-CN" altLang="zh-CN" b="1" dirty="0" smtClean="0"/>
              <a:t>尿道外口</a:t>
            </a:r>
            <a:r>
              <a:rPr lang="zh-CN" altLang="zh-CN" b="1" dirty="0"/>
              <a:t>清洗消毒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r>
              <a:rPr lang="zh-CN" altLang="zh-CN" b="1" dirty="0" smtClean="0"/>
              <a:t>操作</a:t>
            </a:r>
            <a:r>
              <a:rPr lang="zh-CN" altLang="zh-CN" b="1" dirty="0"/>
              <a:t>者将阴茎鞘向后推，拉出阴茎，在尿道外口周围喷洒</a:t>
            </a:r>
            <a:r>
              <a:rPr lang="en-US" altLang="zh-CN" b="1" dirty="0"/>
              <a:t>1%</a:t>
            </a:r>
            <a:r>
              <a:rPr lang="zh-CN" altLang="zh-CN" b="1" dirty="0"/>
              <a:t>盐酸地卡因溶液。选择适宜的灭菌导尿管，其顶端涂以润滑剂，经尿道外口插入，渐渐向膀胱内推进。导尿管应与脊柱平行插入，用力要均匀，不可硬行通过尿道。如尿道内有尿石阻塞，可先向尿道内注射生理盐水或稀醋酸</a:t>
            </a:r>
            <a:r>
              <a:rPr lang="en-US" altLang="zh-CN" b="1" dirty="0"/>
              <a:t>3~5mL</a:t>
            </a:r>
            <a:r>
              <a:rPr lang="zh-CN" altLang="zh-CN" b="1" dirty="0"/>
              <a:t>，冲洗尿道内凝结物，确保导尿管通过。导尿管一旦进入膀胱，即有尿液流出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r>
              <a:rPr lang="zh-CN" altLang="zh-CN" b="1" dirty="0" smtClean="0"/>
              <a:t>导尿</a:t>
            </a:r>
            <a:r>
              <a:rPr lang="zh-CN" altLang="zh-CN" b="1" dirty="0"/>
              <a:t>完毕向膀胱内注入抗菌素溶液，然后拔出导尿管。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93456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 </a:t>
            </a:r>
            <a:r>
              <a:rPr lang="en-US" altLang="zh-CN" dirty="0" smtClean="0"/>
              <a:t>      </a:t>
            </a:r>
            <a:r>
              <a:rPr lang="zh-CN" altLang="zh-CN" dirty="0" smtClean="0"/>
              <a:t>公</a:t>
            </a:r>
            <a:r>
              <a:rPr lang="zh-CN" altLang="zh-CN" dirty="0"/>
              <a:t>犬导尿</a:t>
            </a:r>
            <a:r>
              <a:rPr lang="zh-CN" altLang="zh-CN" dirty="0" smtClean="0"/>
              <a:t>法</a:t>
            </a:r>
            <a:r>
              <a:rPr lang="en-US" altLang="zh-CN" dirty="0" smtClean="0"/>
              <a:t>                      </a:t>
            </a:r>
            <a:r>
              <a:rPr lang="zh-CN" altLang="zh-CN" dirty="0" smtClean="0"/>
              <a:t>公</a:t>
            </a:r>
            <a:r>
              <a:rPr lang="zh-CN" altLang="zh-CN" dirty="0"/>
              <a:t>猫导尿法</a:t>
            </a:r>
            <a:endParaRPr lang="zh-CN" altLang="en-US" dirty="0"/>
          </a:p>
        </p:txBody>
      </p:sp>
      <p:pic>
        <p:nvPicPr>
          <p:cNvPr id="4" name="图片 3" descr="公犬导尿法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71844"/>
            <a:ext cx="3960440" cy="3729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 descr="公猫导尿法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309" y="1633529"/>
            <a:ext cx="3818115" cy="3667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17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003232" cy="534920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 smtClean="0">
                <a:solidFill>
                  <a:srgbClr val="0000FF"/>
                </a:solidFill>
              </a:rPr>
              <a:t>3</a:t>
            </a:r>
            <a:r>
              <a:rPr lang="zh-CN" altLang="zh-CN" b="1" dirty="0" smtClean="0">
                <a:solidFill>
                  <a:srgbClr val="0000FF"/>
                </a:solidFill>
              </a:rPr>
              <a:t>、</a:t>
            </a:r>
            <a:r>
              <a:rPr lang="zh-CN" altLang="zh-CN" b="1" dirty="0">
                <a:solidFill>
                  <a:srgbClr val="0000FF"/>
                </a:solidFill>
              </a:rPr>
              <a:t>母犬导尿法</a:t>
            </a:r>
            <a:endParaRPr lang="zh-CN" altLang="zh-CN" dirty="0">
              <a:solidFill>
                <a:srgbClr val="0000FF"/>
              </a:solidFill>
            </a:endParaRPr>
          </a:p>
          <a:p>
            <a:r>
              <a:rPr lang="zh-CN" altLang="zh-CN" b="1" dirty="0"/>
              <a:t>术前准好导尿管（可用人用橡胶导尿管）、注射器、润滑剂、照明光源、</a:t>
            </a:r>
            <a:r>
              <a:rPr lang="en-US" altLang="zh-CN" b="1" dirty="0"/>
              <a:t>0.1%</a:t>
            </a:r>
            <a:r>
              <a:rPr lang="zh-CN" altLang="zh-CN" b="1" dirty="0"/>
              <a:t>新洁尔灭溶液、</a:t>
            </a:r>
            <a:r>
              <a:rPr lang="en-US" altLang="zh-CN" b="1" dirty="0"/>
              <a:t>2%</a:t>
            </a:r>
            <a:r>
              <a:rPr lang="zh-CN" altLang="zh-CN" b="1" dirty="0"/>
              <a:t>盐酸利多卡因、收集尿液的容器。</a:t>
            </a:r>
          </a:p>
          <a:p>
            <a:r>
              <a:rPr lang="zh-CN" altLang="zh-CN" b="1" dirty="0"/>
              <a:t>犬以站立保定，先用</a:t>
            </a:r>
            <a:r>
              <a:rPr lang="en-US" altLang="zh-CN" b="1" dirty="0"/>
              <a:t>0.1%</a:t>
            </a:r>
            <a:r>
              <a:rPr lang="zh-CN" altLang="zh-CN" b="1" dirty="0"/>
              <a:t>新洁尔灭溶液清清洗阴门，然后用</a:t>
            </a:r>
            <a:r>
              <a:rPr lang="en-US" altLang="zh-CN" b="1" dirty="0"/>
              <a:t>2%</a:t>
            </a:r>
            <a:r>
              <a:rPr lang="zh-CN" altLang="zh-CN" b="1" dirty="0"/>
              <a:t>盐酸利多卡因溶液滴入阴道内进行表面麻醉。操作者戴灭菌乳胶手套，将导尿管顶端涂以润滑剂。一手食指伸入阴道，沿尿生殖前庭底壁向前触摸尿道结节（其后方为尿道外口），另一手持导尿管插入阴门内，在前食指的引导下，向前下方缓缓插入尿道外口直至膀胱内。</a:t>
            </a:r>
          </a:p>
          <a:p>
            <a:r>
              <a:rPr lang="zh-CN" altLang="zh-CN" b="1" dirty="0"/>
              <a:t>对于去势母犬，采用上述导尿法，其导尿管较难插入尿道外口。故动物应仰卧保定，两后肢前方转位。用附有光源的阴道开口器或鼻孔开张器打开阴道，观察尿道结节和尿道外口，再插入导尿管。接注射器抽吸或自动放出尿液。导尿完毕向膀胱内注入抗菌素药液，然后拔出导尿管，解除保定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87063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0000FF"/>
                </a:solidFill>
              </a:rPr>
              <a:t>4</a:t>
            </a:r>
            <a:r>
              <a:rPr lang="zh-CN" altLang="zh-CN" b="1" dirty="0" smtClean="0">
                <a:solidFill>
                  <a:srgbClr val="0000FF"/>
                </a:solidFill>
              </a:rPr>
              <a:t>、</a:t>
            </a:r>
            <a:r>
              <a:rPr lang="zh-CN" altLang="zh-CN" b="1" dirty="0">
                <a:solidFill>
                  <a:srgbClr val="0000FF"/>
                </a:solidFill>
              </a:rPr>
              <a:t>母猫导尿法</a:t>
            </a:r>
            <a:endParaRPr lang="zh-CN" altLang="zh-CN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b="1" dirty="0"/>
              <a:t>母猫的保定与麻醉同母犬</a:t>
            </a:r>
            <a:r>
              <a:rPr lang="zh-CN" altLang="zh-CN" b="1" dirty="0" smtClean="0"/>
              <a:t>。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zh-CN" b="1" dirty="0" smtClean="0"/>
              <a:t>导尿</a:t>
            </a:r>
            <a:r>
              <a:rPr lang="zh-CN" altLang="zh-CN" b="1" dirty="0"/>
              <a:t>前，先用</a:t>
            </a:r>
            <a:r>
              <a:rPr lang="en-US" altLang="zh-CN" b="1" dirty="0"/>
              <a:t>0.1%</a:t>
            </a:r>
            <a:r>
              <a:rPr lang="zh-CN" altLang="zh-CN" b="1" dirty="0"/>
              <a:t>新洁尔灭溶液清清洗阴门，然后用</a:t>
            </a:r>
            <a:r>
              <a:rPr lang="en-US" altLang="zh-CN" b="1" dirty="0"/>
              <a:t>1%</a:t>
            </a:r>
            <a:r>
              <a:rPr lang="zh-CN" altLang="zh-CN" b="1" dirty="0"/>
              <a:t>盐酸地卡因溶液喷洒尿生殖前庭和阴道黏膜。将猫尾拉向一侧，助手捏住并向后拉。操作者一手持导尿管，沿阴道底壁前伸，另一手食指伸入阴道触摸尿道结节，引导导尿管插入尿道外口。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660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0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CCE8C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全屏显示(4:3)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凸显</vt:lpstr>
      <vt:lpstr>      任务6 犬猫的导尿</vt:lpstr>
      <vt:lpstr>导尿法</vt:lpstr>
      <vt:lpstr>PowerPoint 演示文稿</vt:lpstr>
      <vt:lpstr>       公犬导尿法                      公猫导尿法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任务6 犬猫的导尿</dc:title>
  <dc:creator>丁晓</dc:creator>
  <cp:lastModifiedBy>丁晓</cp:lastModifiedBy>
  <cp:revision>1</cp:revision>
  <dcterms:created xsi:type="dcterms:W3CDTF">2020-11-17T09:08:32Z</dcterms:created>
  <dcterms:modified xsi:type="dcterms:W3CDTF">2020-11-17T09:09:11Z</dcterms:modified>
</cp:coreProperties>
</file>