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822" r:id="rId2"/>
    <p:sldId id="810" r:id="rId3"/>
    <p:sldId id="854" r:id="rId4"/>
    <p:sldId id="855" r:id="rId5"/>
    <p:sldId id="811" r:id="rId6"/>
    <p:sldId id="856" r:id="rId7"/>
    <p:sldId id="857" r:id="rId8"/>
    <p:sldId id="858" r:id="rId9"/>
    <p:sldId id="859" r:id="rId10"/>
    <p:sldId id="860" r:id="rId11"/>
    <p:sldId id="400" r:id="rId12"/>
    <p:sldId id="861" r:id="rId13"/>
    <p:sldId id="863" r:id="rId14"/>
    <p:sldId id="865" r:id="rId15"/>
    <p:sldId id="864" r:id="rId16"/>
    <p:sldId id="866" r:id="rId17"/>
    <p:sldId id="867" r:id="rId18"/>
    <p:sldId id="868" r:id="rId19"/>
    <p:sldId id="58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81119F"/>
    <a:srgbClr val="C02BE9"/>
    <a:srgbClr val="F71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00567-6DC7-4879-AD3E-F0A3DB3A8981}" type="doc">
      <dgm:prSet loTypeId="urn:microsoft.com/office/officeart/2005/8/layout/vList6" loCatId="list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63DBFC7F-4FD3-4C97-8AD3-C239E1BEC201}">
      <dgm:prSet phldrT="[文本]" custT="1"/>
      <dgm:spPr/>
      <dgm:t>
        <a:bodyPr/>
        <a:lstStyle/>
        <a:p>
          <a:r>
            <a:rPr lang="zh-CN" altLang="en-US" sz="3600" dirty="0"/>
            <a:t>两维持</a:t>
          </a:r>
        </a:p>
      </dgm:t>
    </dgm:pt>
    <dgm:pt modelId="{DED2BF13-F7C0-48A8-8E9D-7038C506BB44}" type="parTrans" cxnId="{38C8D710-F03D-430F-97FA-EA95338CAF93}">
      <dgm:prSet/>
      <dgm:spPr/>
      <dgm:t>
        <a:bodyPr/>
        <a:lstStyle/>
        <a:p>
          <a:endParaRPr lang="zh-CN" altLang="en-US"/>
        </a:p>
      </dgm:t>
    </dgm:pt>
    <dgm:pt modelId="{B3794D1F-F14B-4E3F-8942-087077B2A108}" type="sibTrans" cxnId="{38C8D710-F03D-430F-97FA-EA95338CAF93}">
      <dgm:prSet/>
      <dgm:spPr/>
      <dgm:t>
        <a:bodyPr/>
        <a:lstStyle/>
        <a:p>
          <a:endParaRPr lang="zh-CN" altLang="en-US"/>
        </a:p>
      </dgm:t>
    </dgm:pt>
    <dgm:pt modelId="{B73E2B1E-0A9F-41CF-943F-21F8A773B5CD}">
      <dgm:prSet phldrT="[文本]" custT="1"/>
      <dgm:spPr/>
      <dgm:t>
        <a:bodyPr/>
        <a:lstStyle/>
        <a:p>
          <a:r>
            <a:rPr lang="zh-CN" altLang="en-US" sz="1800" dirty="0">
              <a:solidFill>
                <a:srgbClr val="000000"/>
              </a:solidFill>
              <a:effectLst/>
              <a:latin typeface="+mn-ea"/>
            </a:rPr>
            <a:t>原圈饲养即断奶后仍把仔猪留在产房过度一周后再转入保育舍；</a:t>
          </a:r>
          <a:endParaRPr lang="zh-CN" altLang="en-US" sz="1800" dirty="0"/>
        </a:p>
      </dgm:t>
    </dgm:pt>
    <dgm:pt modelId="{EA676FC2-A2BE-4E15-B37E-563D739193F8}" type="parTrans" cxnId="{23B63F58-6B9E-46D2-86FB-591C74D6155E}">
      <dgm:prSet/>
      <dgm:spPr/>
      <dgm:t>
        <a:bodyPr/>
        <a:lstStyle/>
        <a:p>
          <a:endParaRPr lang="zh-CN" altLang="en-US"/>
        </a:p>
      </dgm:t>
    </dgm:pt>
    <dgm:pt modelId="{A84DF390-13F4-4FF6-9F36-01836947DD46}" type="sibTrans" cxnId="{23B63F58-6B9E-46D2-86FB-591C74D6155E}">
      <dgm:prSet/>
      <dgm:spPr/>
      <dgm:t>
        <a:bodyPr/>
        <a:lstStyle/>
        <a:p>
          <a:endParaRPr lang="zh-CN" altLang="en-US"/>
        </a:p>
      </dgm:t>
    </dgm:pt>
    <dgm:pt modelId="{6D954432-929F-49C9-86F6-FF76BE9C7A82}">
      <dgm:prSet phldrT="[文本]" custT="1"/>
      <dgm:spPr/>
      <dgm:t>
        <a:bodyPr/>
        <a:lstStyle/>
        <a:p>
          <a:r>
            <a:rPr lang="zh-CN" altLang="en-US" sz="3600" dirty="0"/>
            <a:t>三过渡</a:t>
          </a:r>
        </a:p>
      </dgm:t>
    </dgm:pt>
    <dgm:pt modelId="{3ADE6855-B426-40AD-89AE-850ED659B535}" type="parTrans" cxnId="{DC7B18ED-4468-46C1-9B35-C61E5C81E450}">
      <dgm:prSet/>
      <dgm:spPr/>
      <dgm:t>
        <a:bodyPr/>
        <a:lstStyle/>
        <a:p>
          <a:endParaRPr lang="zh-CN" altLang="en-US"/>
        </a:p>
      </dgm:t>
    </dgm:pt>
    <dgm:pt modelId="{55FBFDA3-354A-4E1C-ADA2-1F40E873160F}" type="sibTrans" cxnId="{DC7B18ED-4468-46C1-9B35-C61E5C81E450}">
      <dgm:prSet/>
      <dgm:spPr/>
      <dgm:t>
        <a:bodyPr/>
        <a:lstStyle/>
        <a:p>
          <a:endParaRPr lang="zh-CN" altLang="en-US"/>
        </a:p>
      </dgm:t>
    </dgm:pt>
    <dgm:pt modelId="{7B4330E1-2681-4720-990C-F31AF3E5A6C9}">
      <dgm:prSet phldrT="[文本]"/>
      <dgm:spPr/>
      <dgm:t>
        <a:bodyPr/>
        <a:lstStyle/>
        <a:p>
          <a:r>
            <a:rPr lang="zh-CN" dirty="0"/>
            <a:t>做到</a:t>
          </a:r>
          <a:r>
            <a:rPr lang="zh-CN" dirty="0">
              <a:solidFill>
                <a:srgbClr val="FF0000"/>
              </a:solidFill>
            </a:rPr>
            <a:t>饲料、饲养制度和生活环境逐渐过渡</a:t>
          </a:r>
          <a:r>
            <a:rPr lang="zh-CN" dirty="0"/>
            <a:t>。</a:t>
          </a:r>
          <a:endParaRPr lang="zh-CN" altLang="en-US" dirty="0"/>
        </a:p>
      </dgm:t>
    </dgm:pt>
    <dgm:pt modelId="{D647BD8C-92A4-498F-9B79-0C87FF5CB272}" type="parTrans" cxnId="{0FD59BDF-427A-4E36-82A8-E0CF657F2097}">
      <dgm:prSet/>
      <dgm:spPr/>
      <dgm:t>
        <a:bodyPr/>
        <a:lstStyle/>
        <a:p>
          <a:endParaRPr lang="zh-CN" altLang="en-US"/>
        </a:p>
      </dgm:t>
    </dgm:pt>
    <dgm:pt modelId="{E6B48D3E-CC6A-4A45-A6A1-0830F6E1C4AE}" type="sibTrans" cxnId="{0FD59BDF-427A-4E36-82A8-E0CF657F2097}">
      <dgm:prSet/>
      <dgm:spPr/>
      <dgm:t>
        <a:bodyPr/>
        <a:lstStyle/>
        <a:p>
          <a:endParaRPr lang="zh-CN" altLang="en-US"/>
        </a:p>
      </dgm:t>
    </dgm:pt>
    <dgm:pt modelId="{54380AE5-BC69-4D45-ABA0-972B1914F195}">
      <dgm:prSet phldrT="[文本]" custT="1"/>
      <dgm:spPr/>
      <dgm:t>
        <a:bodyPr/>
        <a:lstStyle/>
        <a:p>
          <a:r>
            <a:rPr lang="zh-CN" altLang="en-US" sz="1800" dirty="0">
              <a:solidFill>
                <a:srgbClr val="000000"/>
              </a:solidFill>
              <a:effectLst/>
              <a:latin typeface="+mn-ea"/>
            </a:rPr>
            <a:t>为降低断奶对仔猪的应激，应保留原饲喂习惯且不可立即更换饲料</a:t>
          </a:r>
          <a:r>
            <a:rPr lang="zh-CN" altLang="en-US" sz="1700" dirty="0">
              <a:solidFill>
                <a:srgbClr val="000000"/>
              </a:solidFill>
              <a:effectLst/>
              <a:latin typeface="+mn-ea"/>
            </a:rPr>
            <a:t>。</a:t>
          </a:r>
          <a:endParaRPr lang="zh-CN" altLang="en-US" sz="1700" dirty="0"/>
        </a:p>
      </dgm:t>
    </dgm:pt>
    <dgm:pt modelId="{E56B86D0-A98A-472F-81CC-13E58A45EF3B}" type="parTrans" cxnId="{57E6A77B-F36C-45B7-ACA9-5FB689D6B7C1}">
      <dgm:prSet/>
      <dgm:spPr/>
      <dgm:t>
        <a:bodyPr/>
        <a:lstStyle/>
        <a:p>
          <a:endParaRPr lang="zh-CN" altLang="en-US"/>
        </a:p>
      </dgm:t>
    </dgm:pt>
    <dgm:pt modelId="{6F47E9A4-0246-46B8-BDCC-4BDDBDD691B7}" type="sibTrans" cxnId="{57E6A77B-F36C-45B7-ACA9-5FB689D6B7C1}">
      <dgm:prSet/>
      <dgm:spPr/>
      <dgm:t>
        <a:bodyPr/>
        <a:lstStyle/>
        <a:p>
          <a:endParaRPr lang="zh-CN" altLang="en-US"/>
        </a:p>
      </dgm:t>
    </dgm:pt>
    <dgm:pt modelId="{1539D8EA-65F6-4897-858E-ACF57A3D47D5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2BC7A96D-B58D-420B-8FF9-D19ED3F4FB2A}" type="parTrans" cxnId="{081867BB-06A9-4B8B-B201-6758970FC9AF}">
      <dgm:prSet/>
      <dgm:spPr/>
      <dgm:t>
        <a:bodyPr/>
        <a:lstStyle/>
        <a:p>
          <a:endParaRPr lang="zh-CN" altLang="en-US"/>
        </a:p>
      </dgm:t>
    </dgm:pt>
    <dgm:pt modelId="{2BFF90C6-A418-414C-9692-D1A403D978BF}" type="sibTrans" cxnId="{081867BB-06A9-4B8B-B201-6758970FC9AF}">
      <dgm:prSet/>
      <dgm:spPr/>
      <dgm:t>
        <a:bodyPr/>
        <a:lstStyle/>
        <a:p>
          <a:endParaRPr lang="zh-CN" altLang="en-US"/>
        </a:p>
      </dgm:t>
    </dgm:pt>
    <dgm:pt modelId="{1D5AF1AD-5C9C-466F-9DCA-7169A8CE271E}">
      <dgm:prSet phldrT="[文本]"/>
      <dgm:spPr/>
      <dgm:t>
        <a:bodyPr/>
        <a:lstStyle/>
        <a:p>
          <a:r>
            <a:rPr lang="zh-CN" altLang="zh-CN" dirty="0">
              <a:solidFill>
                <a:srgbClr val="000000"/>
              </a:solidFill>
              <a:effectLst/>
              <a:latin typeface="+mn-ea"/>
              <a:cs typeface="宋体" panose="02010600030101010101" pitchFamily="2" charset="-122"/>
            </a:rPr>
            <a:t>为了能让其更好地适应饲料，断奶后应保持断奶前的饲料并持续一周甚至更长时间，</a:t>
          </a:r>
          <a:r>
            <a:rPr lang="zh-CN" altLang="zh-CN" dirty="0"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rPr>
            <a:t>保留原饲喂时间和饲喂次数</a:t>
          </a:r>
          <a:r>
            <a:rPr lang="zh-CN" altLang="zh-CN" dirty="0">
              <a:solidFill>
                <a:srgbClr val="000000"/>
              </a:solidFill>
              <a:effectLst/>
              <a:latin typeface="+mn-ea"/>
              <a:cs typeface="宋体" panose="02010600030101010101" pitchFamily="2" charset="-122"/>
            </a:rPr>
            <a:t>，待仔猪稳定后再逐步更换保育料。</a:t>
          </a:r>
          <a:endParaRPr lang="zh-CN" altLang="en-US" dirty="0"/>
        </a:p>
      </dgm:t>
    </dgm:pt>
    <dgm:pt modelId="{A9EDC1A0-525F-46E2-9D43-0A115A36C53F}" type="parTrans" cxnId="{5793718C-757B-4106-BE81-280A65A07334}">
      <dgm:prSet/>
      <dgm:spPr/>
      <dgm:t>
        <a:bodyPr/>
        <a:lstStyle/>
        <a:p>
          <a:endParaRPr lang="zh-CN" altLang="en-US"/>
        </a:p>
      </dgm:t>
    </dgm:pt>
    <dgm:pt modelId="{51BD9A60-1444-472E-B23E-6392ED18E0A7}" type="sibTrans" cxnId="{5793718C-757B-4106-BE81-280A65A07334}">
      <dgm:prSet/>
      <dgm:spPr/>
      <dgm:t>
        <a:bodyPr/>
        <a:lstStyle/>
        <a:p>
          <a:endParaRPr lang="zh-CN" altLang="en-US"/>
        </a:p>
      </dgm:t>
    </dgm:pt>
    <dgm:pt modelId="{CFC64F5E-6163-4DE5-AB66-1164F586F579}" type="pres">
      <dgm:prSet presAssocID="{F0900567-6DC7-4879-AD3E-F0A3DB3A89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C19F4F-B636-489A-9FC6-70AF3F187EAF}" type="pres">
      <dgm:prSet presAssocID="{63DBFC7F-4FD3-4C97-8AD3-C239E1BEC201}" presName="linNode" presStyleCnt="0"/>
      <dgm:spPr/>
    </dgm:pt>
    <dgm:pt modelId="{CDC8C6F6-7259-470A-A8F0-8A04A45800B8}" type="pres">
      <dgm:prSet presAssocID="{63DBFC7F-4FD3-4C97-8AD3-C239E1BEC201}" presName="parentShp" presStyleLbl="node1" presStyleIdx="0" presStyleCnt="2" custScaleX="405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7C0D62-4ECB-4978-86C9-C39078F78AE8}" type="pres">
      <dgm:prSet presAssocID="{63DBFC7F-4FD3-4C97-8AD3-C239E1BEC20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044EB0-D3B5-45A6-B53C-56E73B2D86B1}" type="pres">
      <dgm:prSet presAssocID="{B3794D1F-F14B-4E3F-8942-087077B2A108}" presName="spacing" presStyleCnt="0"/>
      <dgm:spPr/>
    </dgm:pt>
    <dgm:pt modelId="{71420415-4979-4C93-BA46-F771F0A6B12D}" type="pres">
      <dgm:prSet presAssocID="{6D954432-929F-49C9-86F6-FF76BE9C7A82}" presName="linNode" presStyleCnt="0"/>
      <dgm:spPr/>
    </dgm:pt>
    <dgm:pt modelId="{A3B77914-6981-4AB3-A6D6-4AAECB73D622}" type="pres">
      <dgm:prSet presAssocID="{6D954432-929F-49C9-86F6-FF76BE9C7A82}" presName="parentShp" presStyleLbl="node1" presStyleIdx="1" presStyleCnt="2" custScaleX="417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117644-941C-4641-A3E1-6B2F5D45CC29}" type="pres">
      <dgm:prSet presAssocID="{6D954432-929F-49C9-86F6-FF76BE9C7A8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D59BDF-427A-4E36-82A8-E0CF657F2097}" srcId="{6D954432-929F-49C9-86F6-FF76BE9C7A82}" destId="{7B4330E1-2681-4720-990C-F31AF3E5A6C9}" srcOrd="0" destOrd="0" parTransId="{D647BD8C-92A4-498F-9B79-0C87FF5CB272}" sibTransId="{E6B48D3E-CC6A-4A45-A6A1-0830F6E1C4AE}"/>
    <dgm:cxn modelId="{3F28A2A0-2AC5-481F-944D-C793C87EDF6C}" type="presOf" srcId="{6D954432-929F-49C9-86F6-FF76BE9C7A82}" destId="{A3B77914-6981-4AB3-A6D6-4AAECB73D622}" srcOrd="0" destOrd="0" presId="urn:microsoft.com/office/officeart/2005/8/layout/vList6"/>
    <dgm:cxn modelId="{2EE88E22-4376-41D5-A28C-21FC6DE857B9}" type="presOf" srcId="{54380AE5-BC69-4D45-ABA0-972B1914F195}" destId="{417C0D62-4ECB-4978-86C9-C39078F78AE8}" srcOrd="0" destOrd="2" presId="urn:microsoft.com/office/officeart/2005/8/layout/vList6"/>
    <dgm:cxn modelId="{4884F4F5-6A7B-4DBA-8966-C42483A3EB65}" type="presOf" srcId="{B73E2B1E-0A9F-41CF-943F-21F8A773B5CD}" destId="{417C0D62-4ECB-4978-86C9-C39078F78AE8}" srcOrd="0" destOrd="1" presId="urn:microsoft.com/office/officeart/2005/8/layout/vList6"/>
    <dgm:cxn modelId="{57E6A77B-F36C-45B7-ACA9-5FB689D6B7C1}" srcId="{63DBFC7F-4FD3-4C97-8AD3-C239E1BEC201}" destId="{54380AE5-BC69-4D45-ABA0-972B1914F195}" srcOrd="2" destOrd="0" parTransId="{E56B86D0-A98A-472F-81CC-13E58A45EF3B}" sibTransId="{6F47E9A4-0246-46B8-BDCC-4BDDBDD691B7}"/>
    <dgm:cxn modelId="{081867BB-06A9-4B8B-B201-6758970FC9AF}" srcId="{63DBFC7F-4FD3-4C97-8AD3-C239E1BEC201}" destId="{1539D8EA-65F6-4897-858E-ACF57A3D47D5}" srcOrd="0" destOrd="0" parTransId="{2BC7A96D-B58D-420B-8FF9-D19ED3F4FB2A}" sibTransId="{2BFF90C6-A418-414C-9692-D1A403D978BF}"/>
    <dgm:cxn modelId="{F5A40BB7-AB2C-4FBA-9E5C-23CB2E708F53}" type="presOf" srcId="{F0900567-6DC7-4879-AD3E-F0A3DB3A8981}" destId="{CFC64F5E-6163-4DE5-AB66-1164F586F579}" srcOrd="0" destOrd="0" presId="urn:microsoft.com/office/officeart/2005/8/layout/vList6"/>
    <dgm:cxn modelId="{5793718C-757B-4106-BE81-280A65A07334}" srcId="{6D954432-929F-49C9-86F6-FF76BE9C7A82}" destId="{1D5AF1AD-5C9C-466F-9DCA-7169A8CE271E}" srcOrd="1" destOrd="0" parTransId="{A9EDC1A0-525F-46E2-9D43-0A115A36C53F}" sibTransId="{51BD9A60-1444-472E-B23E-6392ED18E0A7}"/>
    <dgm:cxn modelId="{F399A660-E7EB-481D-94A2-DF0FB8BCC60D}" type="presOf" srcId="{1D5AF1AD-5C9C-466F-9DCA-7169A8CE271E}" destId="{C1117644-941C-4641-A3E1-6B2F5D45CC29}" srcOrd="0" destOrd="1" presId="urn:microsoft.com/office/officeart/2005/8/layout/vList6"/>
    <dgm:cxn modelId="{23B63F58-6B9E-46D2-86FB-591C74D6155E}" srcId="{63DBFC7F-4FD3-4C97-8AD3-C239E1BEC201}" destId="{B73E2B1E-0A9F-41CF-943F-21F8A773B5CD}" srcOrd="1" destOrd="0" parTransId="{EA676FC2-A2BE-4E15-B37E-563D739193F8}" sibTransId="{A84DF390-13F4-4FF6-9F36-01836947DD46}"/>
    <dgm:cxn modelId="{38C8D710-F03D-430F-97FA-EA95338CAF93}" srcId="{F0900567-6DC7-4879-AD3E-F0A3DB3A8981}" destId="{63DBFC7F-4FD3-4C97-8AD3-C239E1BEC201}" srcOrd="0" destOrd="0" parTransId="{DED2BF13-F7C0-48A8-8E9D-7038C506BB44}" sibTransId="{B3794D1F-F14B-4E3F-8942-087077B2A108}"/>
    <dgm:cxn modelId="{9D06A178-2F4D-4563-861B-798580A09F75}" type="presOf" srcId="{7B4330E1-2681-4720-990C-F31AF3E5A6C9}" destId="{C1117644-941C-4641-A3E1-6B2F5D45CC29}" srcOrd="0" destOrd="0" presId="urn:microsoft.com/office/officeart/2005/8/layout/vList6"/>
    <dgm:cxn modelId="{DC7B18ED-4468-46C1-9B35-C61E5C81E450}" srcId="{F0900567-6DC7-4879-AD3E-F0A3DB3A8981}" destId="{6D954432-929F-49C9-86F6-FF76BE9C7A82}" srcOrd="1" destOrd="0" parTransId="{3ADE6855-B426-40AD-89AE-850ED659B535}" sibTransId="{55FBFDA3-354A-4E1C-ADA2-1F40E873160F}"/>
    <dgm:cxn modelId="{D2B17D66-5E2D-4E31-BD12-3BFE96A8833F}" type="presOf" srcId="{1539D8EA-65F6-4897-858E-ACF57A3D47D5}" destId="{417C0D62-4ECB-4978-86C9-C39078F78AE8}" srcOrd="0" destOrd="0" presId="urn:microsoft.com/office/officeart/2005/8/layout/vList6"/>
    <dgm:cxn modelId="{E224E610-580B-4585-8E68-BA57672C83A4}" type="presOf" srcId="{63DBFC7F-4FD3-4C97-8AD3-C239E1BEC201}" destId="{CDC8C6F6-7259-470A-A8F0-8A04A45800B8}" srcOrd="0" destOrd="0" presId="urn:microsoft.com/office/officeart/2005/8/layout/vList6"/>
    <dgm:cxn modelId="{9259BA0A-40F9-4770-8032-5EEA96A0C3AD}" type="presParOf" srcId="{CFC64F5E-6163-4DE5-AB66-1164F586F579}" destId="{BFC19F4F-B636-489A-9FC6-70AF3F187EAF}" srcOrd="0" destOrd="0" presId="urn:microsoft.com/office/officeart/2005/8/layout/vList6"/>
    <dgm:cxn modelId="{3E8F8646-429E-4021-AD35-A59FC70D5C40}" type="presParOf" srcId="{BFC19F4F-B636-489A-9FC6-70AF3F187EAF}" destId="{CDC8C6F6-7259-470A-A8F0-8A04A45800B8}" srcOrd="0" destOrd="0" presId="urn:microsoft.com/office/officeart/2005/8/layout/vList6"/>
    <dgm:cxn modelId="{B657C175-6A56-43BF-A706-192B1DD3B215}" type="presParOf" srcId="{BFC19F4F-B636-489A-9FC6-70AF3F187EAF}" destId="{417C0D62-4ECB-4978-86C9-C39078F78AE8}" srcOrd="1" destOrd="0" presId="urn:microsoft.com/office/officeart/2005/8/layout/vList6"/>
    <dgm:cxn modelId="{444DE20E-F1E9-4825-AE03-B4D48B347D2F}" type="presParOf" srcId="{CFC64F5E-6163-4DE5-AB66-1164F586F579}" destId="{09044EB0-D3B5-45A6-B53C-56E73B2D86B1}" srcOrd="1" destOrd="0" presId="urn:microsoft.com/office/officeart/2005/8/layout/vList6"/>
    <dgm:cxn modelId="{D65FB805-535A-4347-9C2B-5A17C4498442}" type="presParOf" srcId="{CFC64F5E-6163-4DE5-AB66-1164F586F579}" destId="{71420415-4979-4C93-BA46-F771F0A6B12D}" srcOrd="2" destOrd="0" presId="urn:microsoft.com/office/officeart/2005/8/layout/vList6"/>
    <dgm:cxn modelId="{9CFE98AB-57E4-4ABC-8200-7B975D82EC14}" type="presParOf" srcId="{71420415-4979-4C93-BA46-F771F0A6B12D}" destId="{A3B77914-6981-4AB3-A6D6-4AAECB73D622}" srcOrd="0" destOrd="0" presId="urn:microsoft.com/office/officeart/2005/8/layout/vList6"/>
    <dgm:cxn modelId="{973D3EF2-6A89-4996-95D0-9E737AC4DB05}" type="presParOf" srcId="{71420415-4979-4C93-BA46-F771F0A6B12D}" destId="{C1117644-941C-4641-A3E1-6B2F5D45CC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C0D62-4ECB-4978-86C9-C39078F78AE8}">
      <dsp:nvSpPr>
        <dsp:cNvPr id="0" name=""/>
        <dsp:cNvSpPr/>
      </dsp:nvSpPr>
      <dsp:spPr>
        <a:xfrm>
          <a:off x="3341949" y="432"/>
          <a:ext cx="7135326" cy="1687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>
              <a:solidFill>
                <a:srgbClr val="000000"/>
              </a:solidFill>
              <a:effectLst/>
              <a:latin typeface="+mn-ea"/>
            </a:rPr>
            <a:t>原圈饲养即断奶后仍把仔猪留在产房过度一周后再转入保育舍；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>
              <a:solidFill>
                <a:srgbClr val="000000"/>
              </a:solidFill>
              <a:effectLst/>
              <a:latin typeface="+mn-ea"/>
            </a:rPr>
            <a:t>为降低断奶对仔猪的应激，应保留原饲喂习惯且不可立即更换饲料</a:t>
          </a:r>
          <a:r>
            <a:rPr lang="zh-CN" altLang="en-US" sz="1700" kern="1200" dirty="0">
              <a:solidFill>
                <a:srgbClr val="000000"/>
              </a:solidFill>
              <a:effectLst/>
              <a:latin typeface="+mn-ea"/>
            </a:rPr>
            <a:t>。</a:t>
          </a:r>
          <a:endParaRPr lang="zh-CN" altLang="en-US" sz="1700" kern="1200" dirty="0"/>
        </a:p>
      </dsp:txBody>
      <dsp:txXfrm>
        <a:off x="3341949" y="211384"/>
        <a:ext cx="6502469" cy="1265715"/>
      </dsp:txXfrm>
    </dsp:sp>
    <dsp:sp modelId="{CDC8C6F6-7259-470A-A8F0-8A04A45800B8}">
      <dsp:nvSpPr>
        <dsp:cNvPr id="0" name=""/>
        <dsp:cNvSpPr/>
      </dsp:nvSpPr>
      <dsp:spPr>
        <a:xfrm>
          <a:off x="1414935" y="432"/>
          <a:ext cx="1927013" cy="16876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/>
            <a:t>两维持</a:t>
          </a:r>
        </a:p>
      </dsp:txBody>
      <dsp:txXfrm>
        <a:off x="1497318" y="82815"/>
        <a:ext cx="1762247" cy="1522853"/>
      </dsp:txXfrm>
    </dsp:sp>
    <dsp:sp modelId="{C1117644-941C-4641-A3E1-6B2F5D45CC29}">
      <dsp:nvSpPr>
        <dsp:cNvPr id="0" name=""/>
        <dsp:cNvSpPr/>
      </dsp:nvSpPr>
      <dsp:spPr>
        <a:xfrm>
          <a:off x="3371727" y="1856813"/>
          <a:ext cx="7135326" cy="1687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900" kern="1200" dirty="0"/>
            <a:t>做到</a:t>
          </a:r>
          <a:r>
            <a:rPr lang="zh-CN" sz="1900" kern="1200" dirty="0">
              <a:solidFill>
                <a:srgbClr val="FF0000"/>
              </a:solidFill>
            </a:rPr>
            <a:t>饲料、饲养制度和生活环境逐渐过渡</a:t>
          </a:r>
          <a:r>
            <a:rPr lang="zh-CN" sz="1900" kern="1200" dirty="0"/>
            <a:t>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900" kern="1200" dirty="0">
              <a:solidFill>
                <a:srgbClr val="000000"/>
              </a:solidFill>
              <a:effectLst/>
              <a:latin typeface="+mn-ea"/>
              <a:cs typeface="宋体" panose="02010600030101010101" pitchFamily="2" charset="-122"/>
            </a:rPr>
            <a:t>为了能让其更好地适应饲料，断奶后应保持断奶前的饲料并持续一周甚至更长时间，</a:t>
          </a:r>
          <a:r>
            <a:rPr lang="zh-CN" altLang="zh-CN" sz="1900" kern="1200" dirty="0"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rPr>
            <a:t>保留原饲喂时间和饲喂次数</a:t>
          </a:r>
          <a:r>
            <a:rPr lang="zh-CN" altLang="zh-CN" sz="1900" kern="1200" dirty="0">
              <a:solidFill>
                <a:srgbClr val="000000"/>
              </a:solidFill>
              <a:effectLst/>
              <a:latin typeface="+mn-ea"/>
              <a:cs typeface="宋体" panose="02010600030101010101" pitchFamily="2" charset="-122"/>
            </a:rPr>
            <a:t>，待仔猪稳定后再逐步更换保育料。</a:t>
          </a:r>
          <a:endParaRPr lang="zh-CN" altLang="en-US" sz="1900" kern="1200" dirty="0"/>
        </a:p>
      </dsp:txBody>
      <dsp:txXfrm>
        <a:off x="3371727" y="2067765"/>
        <a:ext cx="6502469" cy="1265715"/>
      </dsp:txXfrm>
    </dsp:sp>
    <dsp:sp modelId="{A3B77914-6981-4AB3-A6D6-4AAECB73D622}">
      <dsp:nvSpPr>
        <dsp:cNvPr id="0" name=""/>
        <dsp:cNvSpPr/>
      </dsp:nvSpPr>
      <dsp:spPr>
        <a:xfrm>
          <a:off x="1385157" y="1856813"/>
          <a:ext cx="1986570" cy="168761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/>
            <a:t>三过渡</a:t>
          </a:r>
        </a:p>
      </dsp:txBody>
      <dsp:txXfrm>
        <a:off x="1467540" y="1939196"/>
        <a:ext cx="1821804" cy="152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6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61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345" y="31750"/>
            <a:ext cx="6854456" cy="685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4" y="166830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158441" y="4140548"/>
            <a:ext cx="336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zh-CN" altLang="en-US" sz="4800" kern="0" dirty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保育猪管理</a:t>
            </a:r>
            <a:endParaRPr lang="en-US" altLang="zh-CN" sz="4800" kern="0" dirty="0">
              <a:solidFill>
                <a:srgbClr val="AE5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9424" y="2634841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任务二</a:t>
            </a:r>
          </a:p>
        </p:txBody>
      </p:sp>
      <p:sp>
        <p:nvSpPr>
          <p:cNvPr id="11" name="箭头: 五边形 7"/>
          <p:cNvSpPr/>
          <p:nvPr/>
        </p:nvSpPr>
        <p:spPr>
          <a:xfrm>
            <a:off x="4882417" y="355732"/>
            <a:ext cx="5752257" cy="118659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a typeface="【苹果】迟暮朝朝醉晚灯" panose="02000500000000000000" pitchFamily="2" charset="-122"/>
              </a:rPr>
              <a:t>项目六 保育猪饲养管理</a:t>
            </a:r>
            <a:endParaRPr lang="zh-CN" altLang="en-US" sz="4000" b="1" dirty="0">
              <a:solidFill>
                <a:schemeClr val="bg1"/>
              </a:solidFill>
              <a:ea typeface="【苹果】迟暮朝朝醉晚灯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8200" y="1979932"/>
          <a:ext cx="9553575" cy="4674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137"/>
                <a:gridCol w="3820432"/>
                <a:gridCol w="4068006"/>
              </a:tblGrid>
              <a:tr h="495933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</a:rPr>
                        <a:t>项目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</a:rPr>
                        <a:t>健康猪只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不健康猪只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0178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</a:rPr>
                        <a:t>皮肤与毛色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皮肤光滑圆润，肌肉丰满；毛色光亮润泽。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皮肤粗糙，无弹性，有肿胀、溃疡、红斑、烂斑；毛色无光泽、粗硬杂乱缺乏弹性。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0178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动作与姿势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活泼好动，反应灵敏，尾巴摇摆，贪食好睡，睡觉多侧睡。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精神萎靡，动作呆滞，卧地不起，拒绝饮食，行走摇晃，头尾下垂，犬坐势。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zh-CN" sz="1800" kern="0">
                          <a:effectLst/>
                        </a:rPr>
                        <a:t>体况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体况良好，壮大，腹部</a:t>
                      </a:r>
                      <a:r>
                        <a:rPr lang="zh-CN" sz="1800" kern="0" dirty="0">
                          <a:effectLst/>
                        </a:rPr>
                        <a:t>圆鼓。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体况偏</a:t>
                      </a:r>
                      <a:r>
                        <a:rPr lang="zh-CN" sz="1800" kern="0" dirty="0">
                          <a:effectLst/>
                        </a:rPr>
                        <a:t>瘦，腹部缩瘪。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鼻盘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潮湿有汗球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干燥无汗珠，鼻孔内有大量粘液溢出。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眼睛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眼睛明亮有神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眼睛昏暗、发红、眼屎过多。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呼吸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呼吸为腹式呼吸，呼吸均匀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腹式或胸腹式呼吸过快或过慢，张口呼吸。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听声音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叫声宏亮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叫声嘶哑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01780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看尾部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>
                          <a:effectLst/>
                        </a:rPr>
                        <a:t>肛门干净无粪便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800" kern="100" dirty="0">
                          <a:effectLst/>
                        </a:rPr>
                        <a:t>肛门及其周围，甚至尾巴粘有稀粪或肛门内直肠脱出或尾下垂不动弹。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66987" y="13337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400" b="1" kern="100" dirty="0">
                <a:solidFill>
                  <a:srgbClr val="000000"/>
                </a:solidFill>
                <a:effectLst/>
                <a:latin typeface="+mn-ea"/>
              </a:rPr>
              <a:t>健康猪只与发病猪只对照表</a:t>
            </a:r>
            <a:endParaRPr lang="zh-CN" altLang="zh-CN" sz="2400" b="1" kern="100" dirty="0">
              <a:effectLst/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278605"/>
            <a:ext cx="4387212" cy="33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33245"/>
            <a:ext cx="4505326" cy="33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657600"/>
            <a:ext cx="4505326" cy="2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571750" y="4735570"/>
            <a:ext cx="67198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/>
              <a:t>日常管理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810750" cy="278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</a:t>
            </a:r>
            <a:r>
              <a:rPr lang="zh-CN" altLang="zh-CN" sz="2800" b="1" kern="0" spc="-75" dirty="0">
                <a:effectLst/>
                <a:latin typeface="+mn-ea"/>
                <a:cs typeface="宋体" panose="02010600030101010101" pitchFamily="2" charset="-122"/>
              </a:rPr>
              <a:t>四）饲喂管理</a:t>
            </a:r>
            <a:endParaRPr lang="zh-CN" altLang="zh-CN" sz="2800" b="1" kern="100" dirty="0"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+mn-ea"/>
              </a:rPr>
              <a:t>   1</a:t>
            </a:r>
            <a:r>
              <a:rPr lang="zh-CN" altLang="zh-CN" sz="2000" kern="100" dirty="0">
                <a:effectLst/>
                <a:latin typeface="+mn-ea"/>
              </a:rPr>
              <a:t>．按照猪场日常工作程序操作，保育阶段一般每天饲喂</a:t>
            </a:r>
            <a:r>
              <a:rPr lang="en-US" altLang="zh-CN" sz="2000" kern="100" dirty="0">
                <a:effectLst/>
                <a:latin typeface="+mn-ea"/>
              </a:rPr>
              <a:t>3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000" kern="100" dirty="0">
                <a:effectLst/>
                <a:latin typeface="+mn-ea"/>
              </a:rPr>
              <a:t>5</a:t>
            </a:r>
            <a:r>
              <a:rPr lang="zh-CN" altLang="zh-CN" sz="2000" kern="100" dirty="0">
                <a:effectLst/>
                <a:latin typeface="+mn-ea"/>
              </a:rPr>
              <a:t>次，每天空槽</a:t>
            </a:r>
            <a:r>
              <a:rPr lang="en-US" altLang="zh-CN" sz="2000" kern="100" dirty="0">
                <a:effectLst/>
                <a:latin typeface="+mn-ea"/>
              </a:rPr>
              <a:t>1</a:t>
            </a:r>
            <a:r>
              <a:rPr lang="zh-CN" altLang="zh-CN" sz="2000" kern="100" dirty="0">
                <a:effectLst/>
                <a:latin typeface="+mn-ea"/>
              </a:rPr>
              <a:t>次，定时定量，少量多次。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+mn-ea"/>
              </a:rPr>
              <a:t>   2</a:t>
            </a:r>
            <a:r>
              <a:rPr lang="zh-CN" altLang="zh-CN" sz="2000" kern="100" dirty="0">
                <a:effectLst/>
                <a:latin typeface="+mn-ea"/>
              </a:rPr>
              <a:t>．每次饲喂前，清除食槽剩余饲料和杂物，清洁食槽，用抹布擦拭并晾干。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effectLst/>
                <a:latin typeface="+mn-ea"/>
              </a:rPr>
              <a:t>   3</a:t>
            </a:r>
            <a:r>
              <a:rPr lang="zh-CN" altLang="zh-CN" sz="2000" kern="100" dirty="0">
                <a:effectLst/>
                <a:latin typeface="+mn-ea"/>
              </a:rPr>
              <a:t>．新料进仓前，必须把上批剩余饲料清理出仓，方能入库。</a:t>
            </a:r>
            <a:endParaRPr lang="en-US" altLang="zh-CN" sz="2000" kern="100" dirty="0"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kern="100" dirty="0">
                <a:latin typeface="+mn-ea"/>
              </a:rPr>
              <a:t>   4 .  </a:t>
            </a:r>
            <a:r>
              <a:rPr lang="zh-CN" altLang="en-US" sz="2000" kern="100" dirty="0">
                <a:latin typeface="+mn-ea"/>
              </a:rPr>
              <a:t>饲料转换时，需新旧料慢慢过渡，如下表。</a:t>
            </a:r>
            <a:endParaRPr lang="zh-CN" altLang="zh-CN" sz="2000" kern="100" dirty="0">
              <a:effectLst/>
              <a:latin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52625" y="4514850"/>
          <a:ext cx="7295514" cy="1754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517"/>
                <a:gridCol w="1450899"/>
                <a:gridCol w="1450899"/>
                <a:gridCol w="1450899"/>
                <a:gridCol w="1463300"/>
              </a:tblGrid>
              <a:tr h="589088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</a:rPr>
                        <a:t>日期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89088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教槽料（旧）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75%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50%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25%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—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76487"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>
                          <a:effectLst/>
                        </a:rPr>
                        <a:t>保育期饲料（新）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25%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50%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75%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100%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810750" cy="422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（五）卫生管理</a:t>
            </a:r>
            <a:endParaRPr lang="en-US" altLang="zh-CN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zh-CN" altLang="en-US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．猪舍地面  每天至少清理</a:t>
            </a: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次卫生，采食和睡眠区保持无粪便，无杂物。先扫健康猪栏，再扫病猪栏。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．食槽  每次投料前，先清除食槽剩余饲料和杂物，保证无污染。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．走廊过道  每次饲喂后，彻底打扫干净。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4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．生产用具  每次使用完毕，要及时清洗，并放在固定保管位置。尤其是工作水鞋，要勤洗勤换，专区专用，专人专用，摆放整齐。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810750" cy="438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（五）卫生管理</a:t>
            </a:r>
            <a:endParaRPr lang="en-US" altLang="zh-CN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zh-CN" altLang="en-US" sz="1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5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．医疗器械  注射器和针头在使用前必须经过高温煮沸消毒，无菌使用，使用后清洗凉干。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6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．垃圾处理  下班前将垃圾堆放场区指定位置，进行焚烧。尤其是医疗垃圾必须进行无害化处理。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7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．每周定期对栏舍周边、水沟和空地的杂草和垃圾进行一次彻底大扫除，疏通下水道，及时清理脏物、杂物等。夏季对栏舍及周边进行灭蚊、蝇、蛆，每周</a:t>
            </a: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～</a:t>
            </a: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次。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．保育舍消毒  原则上每周带猪消毒</a:t>
            </a: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次，道路隔天消毒</a:t>
            </a: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次，踏脚消毒池、消毒桶每天更换消毒药。消毒药物每周更换</a:t>
            </a:r>
            <a:r>
              <a:rPr lang="en-US" altLang="zh-CN" sz="2000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000" kern="0" spc="-75" dirty="0">
                <a:effectLst/>
                <a:latin typeface="+mn-ea"/>
                <a:cs typeface="宋体" panose="02010600030101010101" pitchFamily="2" charset="-122"/>
              </a:rPr>
              <a:t>次，交替使用。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222951"/>
            <a:ext cx="9810750" cy="255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知识链接</a:t>
            </a:r>
            <a:endParaRPr lang="en-US" altLang="zh-CN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en-US" altLang="zh-CN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kern="100" dirty="0">
                <a:effectLst/>
                <a:latin typeface="+mn-ea"/>
              </a:rPr>
              <a:t>   </a:t>
            </a:r>
            <a:r>
              <a:rPr lang="zh-CN" altLang="en-US" sz="2400" b="1" kern="100" dirty="0">
                <a:effectLst/>
                <a:latin typeface="+mn-ea"/>
              </a:rPr>
              <a:t>僵猪</a:t>
            </a:r>
            <a:r>
              <a:rPr lang="zh-CN" altLang="en-US" sz="2400" kern="100" dirty="0">
                <a:effectLst/>
                <a:latin typeface="+mn-ea"/>
              </a:rPr>
              <a:t>是一种</a:t>
            </a:r>
            <a:r>
              <a:rPr lang="zh-CN" altLang="en-US" sz="2400" b="1" kern="100" dirty="0">
                <a:effectLst/>
                <a:latin typeface="+mn-ea"/>
              </a:rPr>
              <a:t>光吃料不长肉、体重不大、不能长肥的猪</a:t>
            </a:r>
            <a:r>
              <a:rPr lang="zh-CN" altLang="en-US" sz="2400" kern="100" dirty="0">
                <a:effectLst/>
                <a:latin typeface="+mn-ea"/>
              </a:rPr>
              <a:t>，即为僵猪。其外形特点是；中间粗，两头尖，有的两头尖，中间细，黑毛发红，白毛发黄，俗称</a:t>
            </a:r>
            <a:r>
              <a:rPr lang="zh-CN" altLang="en-US" sz="2400" b="1" kern="100" dirty="0">
                <a:solidFill>
                  <a:srgbClr val="FF0000"/>
                </a:solidFill>
                <a:effectLst/>
                <a:latin typeface="+mn-ea"/>
              </a:rPr>
              <a:t>“红毛猪”、“黄毛猪”或称“小老头猪”</a:t>
            </a:r>
            <a:r>
              <a:rPr lang="zh-CN" altLang="en-US" sz="2400" kern="100" dirty="0">
                <a:effectLst/>
                <a:latin typeface="+mn-ea"/>
              </a:rPr>
              <a:t>。</a:t>
            </a:r>
            <a:endParaRPr lang="zh-CN" altLang="zh-CN" sz="2400" kern="100" dirty="0">
              <a:effectLst/>
              <a:latin typeface="+mn-ea"/>
            </a:endParaRPr>
          </a:p>
        </p:txBody>
      </p:sp>
      <p:pic>
        <p:nvPicPr>
          <p:cNvPr id="4" name="Picture 5" descr="http://www.pigol.cn/zbfz/uploadfiles_3923/201206/2012061911172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4401184"/>
            <a:ext cx="381635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55147"/>
            <a:ext cx="2853055" cy="197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695960" y="1360111"/>
            <a:ext cx="7239000" cy="502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知识链接</a:t>
            </a:r>
            <a:endParaRPr lang="en-US" altLang="zh-CN" sz="2800" b="1" kern="0" spc="-75" dirty="0"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en-US" altLang="zh-CN" sz="20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r>
              <a:rPr lang="en-US" altLang="zh-CN" sz="2400" b="1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、僵猪产生原因</a:t>
            </a:r>
            <a:endParaRPr lang="en-US" altLang="zh-CN" sz="2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1</a:t>
            </a:r>
            <a:r>
              <a:rPr lang="zh-CN" altLang="en-US" sz="2400" b="1" kern="100" dirty="0">
                <a:effectLst/>
                <a:latin typeface="+mn-ea"/>
              </a:rPr>
              <a:t>）先天原因。近亲繁殖，母猪初配过早，妊娠母猪饲养管理不当，营养不良，使仔猪生活力弱，初生重、断乳重小等。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2</a:t>
            </a:r>
            <a:r>
              <a:rPr lang="zh-CN" altLang="en-US" sz="2400" b="1" kern="100" dirty="0">
                <a:effectLst/>
                <a:latin typeface="+mn-ea"/>
              </a:rPr>
              <a:t>）后天原因。缺乳、无乳、没吃初乳；断乳、防疫、去势同时进行；仔猪患病、受冻、贫血、寄生虫病、下痢、喘气病等；开食补料过迟、分群不合理，大小不均，造成大欺小、强欺弱的现象等等。</a:t>
            </a:r>
          </a:p>
        </p:txBody>
      </p:sp>
      <p:pic>
        <p:nvPicPr>
          <p:cNvPr id="2" name="Picture 2" descr="http://zhongzhu.gdcct.gov.cn/news/201111/W020111115387248775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410" y="1450340"/>
            <a:ext cx="3311525" cy="2492375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  <p:pic>
        <p:nvPicPr>
          <p:cNvPr id="6" name="Picture 4" descr="http://www.sunfront.com/html/cn/jsyd/images/jbfz15_clip_image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10" y="4219575"/>
            <a:ext cx="3276600" cy="2016125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222951"/>
            <a:ext cx="9311640" cy="422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3200" b="1" kern="0" spc="-75" dirty="0">
                <a:effectLst/>
                <a:latin typeface="+mn-ea"/>
                <a:cs typeface="宋体" panose="02010600030101010101" pitchFamily="2" charset="-122"/>
              </a:rPr>
              <a:t>知识链接</a:t>
            </a:r>
            <a:endParaRPr lang="en-US" altLang="zh-CN" sz="32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en-US" altLang="zh-CN" sz="2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+mn-ea"/>
              </a:rPr>
              <a:t>2</a:t>
            </a:r>
            <a:r>
              <a:rPr lang="zh-CN" altLang="en-US" sz="2400" b="1" kern="100" dirty="0">
                <a:effectLst/>
                <a:latin typeface="+mn-ea"/>
              </a:rPr>
              <a:t>．防止僵猪产生的措施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1</a:t>
            </a:r>
            <a:r>
              <a:rPr lang="zh-CN" altLang="en-US" sz="2400" b="1" kern="100" dirty="0">
                <a:effectLst/>
                <a:latin typeface="+mn-ea"/>
              </a:rPr>
              <a:t>）加强母猪妊娠期和哺乳期的管理，提高仔猪初生重和断奶重。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2</a:t>
            </a:r>
            <a:r>
              <a:rPr lang="zh-CN" altLang="en-US" sz="2400" b="1" kern="100" dirty="0">
                <a:effectLst/>
                <a:latin typeface="+mn-ea"/>
              </a:rPr>
              <a:t>）早开食，适时补料。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3</a:t>
            </a:r>
            <a:r>
              <a:rPr lang="zh-CN" altLang="en-US" sz="2400" b="1" kern="100" dirty="0">
                <a:effectLst/>
                <a:latin typeface="+mn-ea"/>
              </a:rPr>
              <a:t>）搞好栏舍卫生，使舍内干燥清洁，空气清新，阳光充足。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4</a:t>
            </a:r>
            <a:r>
              <a:rPr lang="zh-CN" altLang="en-US" sz="2400" b="1" kern="100" dirty="0">
                <a:effectLst/>
                <a:latin typeface="+mn-ea"/>
              </a:rPr>
              <a:t>）及时驱虫，防止仔猪下痢、贫血，早发现，早治疗。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5</a:t>
            </a:r>
            <a:r>
              <a:rPr lang="zh-CN" altLang="en-US" sz="2400" b="1" kern="100" dirty="0">
                <a:effectLst/>
                <a:latin typeface="+mn-ea"/>
              </a:rPr>
              <a:t>）饲料营养丰富，可添加生长促进剂和微量元素。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222951"/>
            <a:ext cx="9311640" cy="477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3200" b="1" kern="0" spc="-75" dirty="0">
                <a:effectLst/>
                <a:latin typeface="+mn-ea"/>
                <a:cs typeface="宋体" panose="02010600030101010101" pitchFamily="2" charset="-122"/>
              </a:rPr>
              <a:t>知识链接</a:t>
            </a:r>
            <a:endParaRPr lang="en-US" altLang="zh-CN" sz="32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/>
            <a:endParaRPr lang="en-US" altLang="zh-CN" sz="2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+mn-ea"/>
              </a:rPr>
              <a:t>3</a:t>
            </a:r>
            <a:r>
              <a:rPr lang="zh-CN" altLang="en-US" sz="2400" b="1" kern="100" dirty="0">
                <a:effectLst/>
                <a:latin typeface="+mn-ea"/>
              </a:rPr>
              <a:t>．僵猪的解僵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1</a:t>
            </a:r>
            <a:r>
              <a:rPr lang="zh-CN" altLang="en-US" sz="2400" b="1" kern="100" dirty="0">
                <a:effectLst/>
                <a:latin typeface="+mn-ea"/>
              </a:rPr>
              <a:t>）驱虫和治病。用左旋咪唑或伊维菌素驱虫，对患病的仔猪如患气喘病、慢性肠炎，可喂土霉素以预防与治疗。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2</a:t>
            </a:r>
            <a:r>
              <a:rPr lang="zh-CN" altLang="en-US" sz="2400" b="1" kern="100" dirty="0">
                <a:effectLst/>
                <a:latin typeface="+mn-ea"/>
              </a:rPr>
              <a:t>）洗胃和健胃。可用人工盐、小苏打或大黄苏打片洗胃和健胃。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3</a:t>
            </a:r>
            <a:r>
              <a:rPr lang="zh-CN" altLang="en-US" sz="2400" b="1" kern="100" dirty="0">
                <a:effectLst/>
                <a:latin typeface="+mn-ea"/>
              </a:rPr>
              <a:t>）补铁。肌注牲血素。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4</a:t>
            </a:r>
            <a:r>
              <a:rPr lang="zh-CN" altLang="en-US" sz="2400" b="1" kern="100" dirty="0">
                <a:effectLst/>
                <a:latin typeface="+mn-ea"/>
              </a:rPr>
              <a:t>）添加营养和促生长剂。可肌注肌苷</a:t>
            </a:r>
            <a:r>
              <a:rPr lang="en-US" altLang="zh-CN" sz="2400" b="1" kern="100" dirty="0">
                <a:effectLst/>
                <a:latin typeface="+mn-ea"/>
              </a:rPr>
              <a:t>2ml+VB12ml</a:t>
            </a:r>
            <a:r>
              <a:rPr lang="zh-CN" altLang="en-US" sz="2400" b="1" kern="100" dirty="0">
                <a:effectLst/>
                <a:latin typeface="+mn-ea"/>
              </a:rPr>
              <a:t>，每天</a:t>
            </a:r>
            <a:r>
              <a:rPr lang="en-US" altLang="zh-CN" sz="2400" b="1" kern="100" dirty="0">
                <a:effectLst/>
                <a:latin typeface="+mn-ea"/>
              </a:rPr>
              <a:t>1 </a:t>
            </a:r>
            <a:r>
              <a:rPr lang="zh-CN" altLang="en-US" sz="2400" b="1" kern="100" dirty="0">
                <a:effectLst/>
                <a:latin typeface="+mn-ea"/>
              </a:rPr>
              <a:t>次，连用</a:t>
            </a:r>
            <a:r>
              <a:rPr lang="en-US" altLang="zh-CN" sz="2400" b="1" kern="100" dirty="0">
                <a:effectLst/>
                <a:latin typeface="+mn-ea"/>
              </a:rPr>
              <a:t>1</a:t>
            </a:r>
            <a:r>
              <a:rPr lang="zh-CN" altLang="en-US" sz="2400" b="1" kern="100" dirty="0">
                <a:effectLst/>
                <a:latin typeface="+mn-ea"/>
              </a:rPr>
              <a:t>周。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838200" y="2159000"/>
            <a:ext cx="10515600" cy="4351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rgbClr val="000099"/>
                </a:solidFill>
                <a:ea typeface="华文行楷" pitchFamily="2" charset="-122"/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一、仔猪的饲养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960" y="1292395"/>
            <a:ext cx="10325100" cy="169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</a:rPr>
              <a:t>仔猪断乳转群后，因生活条件改变，往往不安，食欲下降，增重减慢，体重减轻，尤其是开食补料迟的仔猪更明显，为养好断乳仔猪，过好断乳关，必须做好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+mn-ea"/>
              </a:rPr>
              <a:t>“两维持、三过渡”。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49894" y="3153312"/>
          <a:ext cx="11892211" cy="354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一、仔猪的饲养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960" y="1492240"/>
            <a:ext cx="10325100" cy="438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+mn-ea"/>
              </a:rPr>
              <a:t>、日喂量及投料次数 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   第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天适当控料，每天喂料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次，七至八成饱为度，少添勤添，一般以采食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分钟刚好吃完为准。第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天开始日投料次数减少到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次，自由采食。晚上料槽基本不剩料，防止发霉变质。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+mn-ea"/>
              </a:rPr>
              <a:t>、投喂保健药物  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 （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）进猪第一周投喂抗应激剂。如复合维生素、矿物质盐溶液及防呼吸道疾病药物等。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 （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+mn-ea"/>
              </a:rPr>
              <a:t>）饲料或饮水中添加预防拉稀药物，由技术人员指定药物及浓度，并监督操作。发现病猪、弱猪及时挑出，隔栏饲喂，特殊护理、治疗、投药，以便猪只康复。（如果仔猪没有异常，不必投喂药物）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一、仔猪的饲养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960" y="1343818"/>
            <a:ext cx="10325100" cy="446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+mn-ea"/>
              </a:rPr>
              <a:t>．驱虫保健  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latin typeface="+mn-ea"/>
              </a:rPr>
              <a:t>   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进猪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周后驱除体内外寄生虫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次，可用伊维菌素拌料饲喂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周或肌注伊维菌素或左旋咪唑，用量参照说明书使用。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+mn-ea"/>
              </a:rPr>
              <a:t>   4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+mn-ea"/>
              </a:rPr>
              <a:t>．疫苗免疫 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latin typeface="+mn-ea"/>
              </a:rPr>
              <a:t>  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按猪场免疫程序接种疫苗，如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35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日龄肌肉注射伪狂犬疫苗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1.0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头份、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42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日龄肌肉注射蓝耳病疫苗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头份。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50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65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日龄二免猪瘟普通细胞苗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头份或猪瘟脾淋苗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～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1.5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头份，不得随意更改免疫日期或拒绝执行免疫程序。注射疫苗前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+mn-ea"/>
              </a:rPr>
              <a:t>小时禁食。保育仔猪免疫周报表见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</a:rPr>
              <a:t>1-6-2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1" y="1724519"/>
            <a:ext cx="9753600" cy="345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zh-CN" sz="2800" b="1" kern="0" spc="-75" dirty="0">
                <a:effectLst/>
                <a:latin typeface="+mn-ea"/>
                <a:cs typeface="宋体" panose="02010600030101010101" pitchFamily="2" charset="-122"/>
              </a:rPr>
              <a:t>（一）加强定位训练</a:t>
            </a:r>
            <a:endParaRPr lang="zh-CN" altLang="zh-CN" sz="2400" b="1" kern="100" dirty="0">
              <a:effectLst/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+mn-ea"/>
              </a:rPr>
              <a:t>    </a:t>
            </a:r>
            <a:r>
              <a:rPr lang="zh-CN" altLang="zh-CN" sz="2400" kern="100" dirty="0">
                <a:effectLst/>
                <a:latin typeface="+mn-ea"/>
              </a:rPr>
              <a:t>仔猪断奶转群后，应及时调教训练采食、睡觉、排便三点定位的习惯。三点定位主要是利用仔猪嗅觉灵敏的特性，在转群后</a:t>
            </a:r>
            <a:r>
              <a:rPr lang="en-US" altLang="zh-CN" sz="2400" kern="100" dirty="0">
                <a:effectLst/>
                <a:latin typeface="+mn-ea"/>
              </a:rPr>
              <a:t>3d</a:t>
            </a:r>
            <a:r>
              <a:rPr lang="zh-CN" altLang="zh-CN" sz="2400" kern="100" dirty="0">
                <a:effectLst/>
                <a:latin typeface="+mn-ea"/>
              </a:rPr>
              <a:t>内加强看管调教，可在仔猪睡觉的地方撒上少量的饲料，排粪区粪便不全部清除，在早晨、饲喂前后及睡觉前，将仔猪赶到排粪的地方，经过一周左右的训练就可养成定点排泄的习惯。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753600" cy="261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（二）环境控制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8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8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．温度控制  </a:t>
            </a:r>
            <a:r>
              <a:rPr lang="zh-CN" altLang="en-US" sz="2800" kern="0" spc="-75" dirty="0">
                <a:effectLst/>
                <a:latin typeface="+mn-ea"/>
                <a:cs typeface="宋体" panose="02010600030101010101" pitchFamily="2" charset="-122"/>
              </a:rPr>
              <a:t>每天上班前和下班前，检查调整保育舍温度或睡眠区域温度，观察猪只睡眠情况，如过冷或过热，应做相应调整，让猪只舒适入睡，以猪只不挤堆和呼吸正常为标准。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66925" y="4364518"/>
          <a:ext cx="7296150" cy="1833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025"/>
                <a:gridCol w="1216025"/>
                <a:gridCol w="1216025"/>
                <a:gridCol w="1216025"/>
                <a:gridCol w="1216025"/>
                <a:gridCol w="1216025"/>
              </a:tblGrid>
              <a:tr h="611240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100" dirty="0">
                          <a:effectLst/>
                        </a:rPr>
                        <a:t>生长阶段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sz="1600" b="1" kern="100" dirty="0">
                          <a:effectLst/>
                        </a:rPr>
                        <a:t>保育期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1240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100" dirty="0">
                          <a:effectLst/>
                        </a:rPr>
                        <a:t>周龄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</a:rPr>
                        <a:t>5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8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9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11240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100">
                          <a:effectLst/>
                        </a:rPr>
                        <a:t>温度（℃）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</a:rPr>
                        <a:t>29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</a:rPr>
                        <a:t>28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</a:rPr>
                        <a:t>27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</a:rPr>
                        <a:t>26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25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753600" cy="437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（二）环境控制</a:t>
            </a:r>
            <a:endParaRPr lang="en-US" altLang="zh-CN" sz="28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endParaRPr lang="zh-CN" altLang="en-US" sz="12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．湿度控制  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8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 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舍内相对湿度应保持</a:t>
            </a: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65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～</a:t>
            </a: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75%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，保持栏舍地面干燥，在猪栏干燥情况下尽量少冲栏，至少要保证猪栏内</a:t>
            </a:r>
            <a:r>
              <a:rPr lang="en-US" altLang="zh-CN" sz="2400" kern="0" spc="-75" dirty="0">
                <a:effectLst/>
                <a:latin typeface="+mn-ea"/>
                <a:cs typeface="宋体" panose="02010600030101010101" pitchFamily="2" charset="-122"/>
              </a:rPr>
              <a:t>60%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的地方是干燥的。</a:t>
            </a:r>
            <a:endParaRPr lang="en-US" altLang="zh-CN" sz="28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．检查水帘、通风设备  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  </a:t>
            </a:r>
            <a:r>
              <a:rPr lang="zh-CN" altLang="en-US" sz="2400" kern="0" spc="-75" dirty="0">
                <a:effectLst/>
                <a:latin typeface="+mn-ea"/>
                <a:cs typeface="宋体" panose="02010600030101010101" pitchFamily="2" charset="-122"/>
              </a:rPr>
              <a:t>检查进气口和排风扇是否正常运作，保证猪舍通风换气，保持舍内空气清新。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753600" cy="519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（三）猪只健康检查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   1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．巡视猪群  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 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先检查健康猪群，后检查治疗猪群，逐个栏舍、逐个猪只检查。饲养管理人员每天至少有</a:t>
            </a:r>
            <a:r>
              <a:rPr lang="en-US" altLang="zh-CN" sz="2400" b="1" kern="0" spc="-75" dirty="0"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次专项巡栏，察看猪群的健康状况。</a:t>
            </a:r>
            <a:endParaRPr lang="en-US" altLang="zh-CN" sz="2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endParaRPr lang="zh-CN" altLang="en-US" sz="2400" b="1" kern="0" spc="-75" dirty="0"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    2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．检查的内容  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  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主要是仔猪的食欲、粪便、体况、精神状况，如毛色、嗜睡、采食状况、呼吸症状、行走姿态、鼻吻有无湿润，发现异常，做好标记。</a:t>
            </a:r>
          </a:p>
          <a:p>
            <a:pPr indent="266700" algn="l">
              <a:lnSpc>
                <a:spcPct val="150000"/>
              </a:lnSpc>
            </a:pPr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二、仔猪的管理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343818"/>
            <a:ext cx="9753600" cy="511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en-US" sz="2800" b="1" kern="0" spc="-75" dirty="0">
                <a:effectLst/>
                <a:latin typeface="+mn-ea"/>
                <a:cs typeface="宋体" panose="02010600030101010101" pitchFamily="2" charset="-122"/>
              </a:rPr>
              <a:t>（三）猪只健康检查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．疾病治疗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 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以对症治疗、标本兼治为原则。正确使用药物，不得滥用抗生素，以免造成耐药性。对重症猪只应隔离观察，单独治疗，以便猪只康复。对不能确定病因的，应通知部门主管，按照主管要求治疗。一般猪只治疗时间为</a:t>
            </a:r>
            <a:r>
              <a:rPr lang="en-US" altLang="zh-CN" sz="2400" b="1" kern="0" spc="-75" dirty="0">
                <a:effectLst/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天，</a:t>
            </a:r>
            <a:r>
              <a:rPr lang="en-US" altLang="zh-CN" sz="2400" b="1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天</a:t>
            </a:r>
            <a:r>
              <a:rPr lang="en-US" altLang="zh-CN" sz="2400" b="1" kern="0" spc="-75" dirty="0"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次，连续用药。对没有医治价值的要淘汰，避免感染其他猪群。</a:t>
            </a: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4</a:t>
            </a:r>
            <a:r>
              <a:rPr lang="zh-CN" altLang="en-US" sz="2400" b="1" kern="0" spc="-75" dirty="0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．检查记录  </a:t>
            </a:r>
            <a:endParaRPr lang="en-US" altLang="zh-CN" sz="2400" b="1" kern="0" spc="-75" dirty="0">
              <a:solidFill>
                <a:srgbClr val="FF0000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400" b="1" kern="0" spc="-75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   </a:t>
            </a:r>
            <a:r>
              <a:rPr lang="zh-CN" altLang="en-US" sz="2400" b="1" kern="0" spc="-75" dirty="0">
                <a:effectLst/>
                <a:latin typeface="+mn-ea"/>
                <a:cs typeface="宋体" panose="02010600030101010101" pitchFamily="2" charset="-122"/>
              </a:rPr>
              <a:t>根据检查的猪只做好详细记录（如品种、栏号、发病时间、症状等）。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0</TotalTime>
  <Words>1990</Words>
  <Application>Microsoft Office PowerPoint</Application>
  <PresentationFormat>宽屏</PresentationFormat>
  <Paragraphs>157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【苹果】迟暮朝朝醉晚灯</vt:lpstr>
      <vt:lpstr>等线</vt:lpstr>
      <vt:lpstr>等线 Light</vt:lpstr>
      <vt:lpstr>方正兰亭超细黑简体</vt:lpstr>
      <vt:lpstr>华文行楷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FKL</cp:lastModifiedBy>
  <cp:revision>362</cp:revision>
  <dcterms:created xsi:type="dcterms:W3CDTF">2019-09-17T02:06:00Z</dcterms:created>
  <dcterms:modified xsi:type="dcterms:W3CDTF">2021-02-09T01:35:12Z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