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66" r:id="rId2"/>
    <p:sldId id="294" r:id="rId3"/>
    <p:sldId id="350" r:id="rId4"/>
    <p:sldId id="368" r:id="rId5"/>
    <p:sldId id="603" r:id="rId6"/>
    <p:sldId id="351" r:id="rId7"/>
    <p:sldId id="352" r:id="rId8"/>
    <p:sldId id="369" r:id="rId9"/>
    <p:sldId id="33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7AE69B1E-4FDE-46DD-A7B7-721F22B0BB04}">
          <p14:sldIdLst>
            <p14:sldId id="266"/>
            <p14:sldId id="294"/>
            <p14:sldId id="350"/>
            <p14:sldId id="368"/>
            <p14:sldId id="603"/>
            <p14:sldId id="351"/>
            <p14:sldId id="352"/>
            <p14:sldId id="369"/>
            <p14:sldId id="33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0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8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48" y="412"/>
      </p:cViewPr>
      <p:guideLst>
        <p:guide orient="horz" pos="2160"/>
        <p:guide pos="380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77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200"/>
            </a:lvl1pPr>
          </a:lstStyle>
          <a:p>
            <a:endParaRPr lang="en-US" altLang="zh-CN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/>
            </a:lvl1pPr>
          </a:lstStyle>
          <a:p>
            <a:endParaRPr lang="en-US" altLang="zh-CN"/>
          </a:p>
        </p:txBody>
      </p:sp>
      <p:sp>
        <p:nvSpPr>
          <p:cNvPr id="727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27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27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>
              <a:defRPr sz="1200"/>
            </a:lvl1pPr>
          </a:lstStyle>
          <a:p>
            <a:endParaRPr lang="en-US" altLang="zh-CN"/>
          </a:p>
        </p:txBody>
      </p:sp>
      <p:sp>
        <p:nvSpPr>
          <p:cNvPr id="727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/>
            </a:lvl1pPr>
          </a:lstStyle>
          <a:p>
            <a:fld id="{9F9AB439-B785-474E-9CA8-48E0E0B19F8A}" type="slidenum">
              <a:rPr lang="en-US" altLang="zh-CN"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zh-CN" altLang="en-US"/>
              <a:t>2012/11/05</a:t>
            </a: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94AC296-AB04-4668-914B-FB096636D9F1}" type="slidenum">
              <a:rPr lang="en-US" altLang="zh-CN" smtClean="0"/>
              <a:t>‹#›</a:t>
            </a:fld>
            <a:endParaRPr lang="en-US" altLang="zh-CN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r>
              <a:rPr lang="zh-CN" altLang="en-US"/>
              <a:t>2012/11/05</a:t>
            </a: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3AC074D0-1292-4868-8E53-0111DB95A75A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CN" altLang="en-US"/>
              <a:t>2012/11/05</a:t>
            </a: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CD2DB-9059-4B19-8C32-73572C296355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CN" altLang="en-US"/>
              <a:t>2012/11/05</a:t>
            </a: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3033A-50C1-4297-9167-71787475D3DD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678" y="382386"/>
            <a:ext cx="10178322" cy="596022"/>
          </a:xfrm>
        </p:spPr>
        <p:txBody>
          <a:bodyPr>
            <a:normAutofit/>
          </a:bodyPr>
          <a:lstStyle>
            <a:lvl1pPr>
              <a:defRPr sz="36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51678" y="1136904"/>
            <a:ext cx="10178322" cy="5111496"/>
          </a:xfrm>
        </p:spPr>
        <p:txBody>
          <a:bodyPr/>
          <a:lstStyle>
            <a:lvl1pPr>
              <a:lnSpc>
                <a:spcPct val="110000"/>
              </a:lnSpc>
              <a:spcBef>
                <a:spcPts val="1500"/>
              </a:spcBef>
              <a:spcAft>
                <a:spcPts val="0"/>
              </a:spcAft>
              <a:buFont typeface="Wingdings" panose="05000000000000000000" charset="0"/>
              <a:buChar char="p"/>
              <a:defRPr sz="2400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buFont typeface="Wingdings" panose="05000000000000000000" charset="0"/>
              <a:buChar char="u"/>
              <a:defRPr sz="2000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buFont typeface="Wingdings" panose="05000000000000000000" charset="0"/>
              <a:buChar char="n"/>
              <a:defRPr sz="1800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buFont typeface="Wingdings" panose="05000000000000000000" charset="0"/>
              <a:buChar char="l"/>
              <a:defRPr sz="1600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  单击此处编辑母版文本样式</a:t>
            </a:r>
          </a:p>
          <a:p>
            <a:pPr lvl="1"/>
            <a:r>
              <a:rPr lang="zh-CN" altLang="en-US" dirty="0"/>
              <a:t>  二级</a:t>
            </a:r>
          </a:p>
          <a:p>
            <a:pPr lvl="2"/>
            <a:r>
              <a:rPr lang="zh-CN" altLang="en-US" dirty="0"/>
              <a:t>  三级</a:t>
            </a:r>
          </a:p>
          <a:p>
            <a:pPr lvl="3"/>
            <a:r>
              <a:rPr lang="zh-CN" altLang="en-US" dirty="0"/>
              <a:t> 四级</a:t>
            </a:r>
          </a:p>
          <a:p>
            <a:pPr lvl="4"/>
            <a:r>
              <a:rPr lang="zh-CN" altLang="en-US" dirty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CN" altLang="en-US"/>
              <a:t>2012/11/05</a:t>
            </a: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F0F20-42B3-45F7-86A7-660DD5FBA883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685800"/>
            <a:ext cx="10178322" cy="5111496"/>
          </a:xfrm>
        </p:spPr>
        <p:txBody>
          <a:bodyPr/>
          <a:lstStyle>
            <a:lvl1pPr>
              <a:buFont typeface="Wingdings" panose="05000000000000000000" charset="0"/>
              <a:buChar char="p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buFont typeface="Wingdings" panose="05000000000000000000" charset="0"/>
              <a:buChar char="u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buFont typeface="Wingdings" panose="05000000000000000000" charset="0"/>
              <a:buChar char="n"/>
              <a:defRPr sz="1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 marL="1371600" indent="0">
              <a:buFont typeface="Wingdings" panose="05000000000000000000" charset="0"/>
              <a:buChar char="l"/>
              <a:defRPr sz="16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CN" altLang="en-US"/>
              <a:t>2012/11/05</a:t>
            </a: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F0F20-42B3-45F7-86A7-660DD5FBA883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2012/11/05</a:t>
            </a: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914582D-660D-49DD-BE87-958040E26973}" type="slidenum">
              <a:rPr lang="en-US" altLang="zh-CN" smtClean="0"/>
              <a:t>‹#›</a:t>
            </a:fld>
            <a:endParaRPr lang="en-US" altLang="zh-CN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684415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CN" altLang="en-US"/>
              <a:t>2012/11/05</a:t>
            </a: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853-F8F9-409F-A589-2F2034B73B4C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CN" altLang="en-US"/>
              <a:t>2012/11/05</a:t>
            </a:r>
            <a:endParaRPr lang="en-US" altLang="zh-C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D9351-294D-4B02-87AE-499130531305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CN" altLang="en-US"/>
              <a:t>2012/11/05</a:t>
            </a:r>
            <a:endParaRPr lang="en-US" altLang="zh-C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76476-472B-433F-B487-1EE5D1404809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CN" altLang="en-US"/>
              <a:t>2012/11/05</a:t>
            </a:r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AB757-F1BA-4690-AA2A-B62D4C1B5FB1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r>
              <a:rPr lang="zh-CN" altLang="en-US"/>
              <a:t>2012/11/05</a:t>
            </a: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83150105-9413-48DF-864F-9375A8FC5B3C}" type="slidenum">
              <a:rPr lang="en-US" altLang="zh-CN" smtClean="0"/>
              <a:t>‹#›</a:t>
            </a:fld>
            <a:endParaRPr lang="en-US" altLang="zh-CN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83681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1371601"/>
            <a:ext cx="10178322" cy="45079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zh-CN" altLang="en-US"/>
              <a:t>2012/11/05</a:t>
            </a: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ED7B3CA-8F06-4B6D-872D-FAF9C2553A85}" type="slidenum">
              <a:rPr lang="en-US" altLang="zh-CN" smtClean="0"/>
              <a:t>‹#›</a:t>
            </a:fld>
            <a:endParaRPr lang="en-US" altLang="zh-CN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spc="200" baseline="0">
          <a:solidFill>
            <a:schemeClr val="tx2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400" b="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2000" b="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800" b="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600" b="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b="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sz="6000" dirty="0"/>
              <a:t>生 殖 激 素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5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CN" altLang="en-US"/>
              <a:t>2012/11/05</a:t>
            </a:r>
            <a:endParaRPr lang="en-US" altLang="zh-CN"/>
          </a:p>
        </p:txBody>
      </p:sp>
      <p:sp>
        <p:nvSpPr>
          <p:cNvPr id="4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249B3-78C1-4C11-9765-CF53280DE925}" type="slidenum">
              <a:rPr lang="en-US" altLang="zh-CN"/>
              <a:t>1</a:t>
            </a:fld>
            <a:endParaRPr lang="en-US" altLang="zh-C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CN" altLang="en-US"/>
              <a:t>2012/11/05</a:t>
            </a:r>
            <a:endParaRPr lang="en-US" altLang="zh-CN"/>
          </a:p>
        </p:txBody>
      </p:sp>
      <p:sp>
        <p:nvSpPr>
          <p:cNvPr id="5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C2E6D-4A19-4ABA-992C-9F44BF6418E5}" type="slidenum">
              <a:rPr lang="en-US" altLang="zh-CN"/>
              <a:t>2</a:t>
            </a:fld>
            <a:endParaRPr lang="en-US" altLang="zh-CN"/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914400" y="1478915"/>
            <a:ext cx="10210800" cy="43884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  <a:spcBef>
                <a:spcPct val="0"/>
              </a:spcBef>
              <a:buClr>
                <a:schemeClr val="accent1"/>
              </a:buClr>
              <a:buSzPct val="90000"/>
              <a:buFontTx/>
              <a:buNone/>
            </a:pPr>
            <a:r>
              <a:rPr kumimoji="1" lang="en-US" altLang="zh-CN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ˎ̥"/>
              </a:rPr>
              <a:t>1.</a:t>
            </a:r>
            <a:r>
              <a:rPr kumimoji="1" lang="zh-CN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ˎ̥"/>
              </a:rPr>
              <a:t>孕马血清促性腺激素（</a:t>
            </a:r>
            <a:r>
              <a:rPr kumimoji="1" lang="en-US" altLang="zh-CN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ˎ̥"/>
              </a:rPr>
              <a:t>PMSG</a:t>
            </a:r>
            <a:r>
              <a:rPr kumimoji="1" lang="zh-CN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ˎ̥"/>
              </a:rPr>
              <a:t>）</a:t>
            </a:r>
            <a:r>
              <a:rPr kumimoji="1" lang="zh-CN" alt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ˎ̥"/>
              </a:rPr>
              <a:t> </a:t>
            </a:r>
            <a:endParaRPr kumimoji="1"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  <a:cs typeface="ˎ̥"/>
            </a:endParaRPr>
          </a:p>
          <a:p>
            <a:pPr marL="457200" indent="-457200" algn="just">
              <a:lnSpc>
                <a:spcPct val="150000"/>
              </a:lnSpc>
              <a:spcBef>
                <a:spcPct val="0"/>
              </a:spcBef>
              <a:buClr>
                <a:schemeClr val="accent1"/>
              </a:buClr>
              <a:buSzPct val="90000"/>
              <a:buFont typeface="+mj-ea"/>
              <a:buAutoNum type="circleNumDbPlain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概述：</a:t>
            </a: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971550" lvl="3" indent="-342900" algn="just">
              <a:lnSpc>
                <a:spcPct val="150000"/>
              </a:lnSpc>
              <a:spcBef>
                <a:spcPct val="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p"/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孕马血清促性腺激素，即</a:t>
            </a:r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PMSG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（马绒毛膜促性腺激素）。它</a:t>
            </a:r>
            <a:r>
              <a:rPr kumimoji="1" lang="zh-CN" alt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ˎ̥"/>
              </a:rPr>
              <a:t>来自怀孕</a:t>
            </a:r>
            <a:r>
              <a:rPr kumimoji="1" lang="en-US" altLang="zh-CN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ˎ̥"/>
              </a:rPr>
              <a:t>60-120d</a:t>
            </a:r>
            <a:r>
              <a:rPr kumimoji="1" lang="zh-CN" alt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ˎ̥"/>
              </a:rPr>
              <a:t>左右的胎盘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。属于</a:t>
            </a:r>
            <a:r>
              <a:rPr lang="zh-CN" altLang="en-US"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糖蛋白质激素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971550" lvl="3" indent="-342900" algn="just">
              <a:lnSpc>
                <a:spcPct val="150000"/>
              </a:lnSpc>
              <a:spcBef>
                <a:spcPct val="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p"/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母马于妊娠</a:t>
            </a:r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37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～</a:t>
            </a:r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40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天出现</a:t>
            </a:r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PMSG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55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～</a:t>
            </a:r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75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天时分泌量达高峰，以后下降，</a:t>
            </a:r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120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～</a:t>
            </a:r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150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天消失。</a:t>
            </a:r>
            <a:endParaRPr lang="en-US" altLang="zh-CN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628650" lvl="3" indent="0" algn="just">
              <a:lnSpc>
                <a:spcPct val="150000"/>
              </a:lnSpc>
              <a:spcBef>
                <a:spcPct val="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None/>
            </a:pPr>
            <a:endParaRPr kumimoji="1"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  <a:cs typeface="ˎ̥"/>
            </a:endParaRPr>
          </a:p>
        </p:txBody>
      </p:sp>
      <p:sp>
        <p:nvSpPr>
          <p:cNvPr id="71683" name="Rectangle 3"/>
          <p:cNvSpPr>
            <a:spLocks noChangeArrowheads="1"/>
          </p:cNvSpPr>
          <p:nvPr/>
        </p:nvSpPr>
        <p:spPr bwMode="auto">
          <a:xfrm>
            <a:off x="3694430" y="434340"/>
            <a:ext cx="446405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20000"/>
              </a:spcBef>
            </a:pPr>
            <a:r>
              <a:rPr lang="zh-CN" altLang="en-US" sz="44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effectLst>
                  <a:outerShdw blurRad="38100" dist="38100" dir="2700000" algn="tl">
                    <a:srgbClr val="C0C0C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三、胎盘激素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7"/>
          <p:cNvSpPr>
            <a:spLocks noGrp="1"/>
          </p:cNvSpPr>
          <p:nvPr>
            <p:ph type="title"/>
          </p:nvPr>
        </p:nvSpPr>
        <p:spPr>
          <a:xfrm>
            <a:off x="1251678" y="946266"/>
            <a:ext cx="10178322" cy="596022"/>
          </a:xfrm>
        </p:spPr>
        <p:txBody>
          <a:bodyPr>
            <a:normAutofit/>
          </a:bodyPr>
          <a:lstStyle/>
          <a:p>
            <a:pPr marL="742950" indent="-742950">
              <a:buFont typeface="+mj-ea"/>
              <a:buAutoNum type="circleNumDbPlain" startAt="2"/>
            </a:pPr>
            <a:r>
              <a:rPr lang="zh-CN" altLang="en-US" b="1" dirty="0"/>
              <a:t>孕马血清促性腺激素的生理作用 ：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idx="1"/>
          </p:nvPr>
        </p:nvSpPr>
        <p:spPr>
          <a:xfrm>
            <a:off x="1251678" y="1752600"/>
            <a:ext cx="10178322" cy="4495800"/>
          </a:xfrm>
        </p:spPr>
        <p:txBody>
          <a:bodyPr>
            <a:normAutofit/>
          </a:bodyPr>
          <a:lstStyle/>
          <a:p>
            <a:pPr lvl="1">
              <a:lnSpc>
                <a:spcPct val="150000"/>
              </a:lnSpc>
            </a:pPr>
            <a:r>
              <a:rPr lang="zh-CN" altLang="en-US" sz="2400" dirty="0"/>
              <a:t>有类似</a:t>
            </a:r>
            <a:r>
              <a:rPr lang="en-US" altLang="zh-CN" sz="2400" dirty="0"/>
              <a:t>FSH</a:t>
            </a:r>
            <a:r>
              <a:rPr lang="zh-CN" altLang="en-US" sz="2400" dirty="0"/>
              <a:t>和</a:t>
            </a:r>
            <a:r>
              <a:rPr lang="en-US" altLang="zh-CN" sz="2400" dirty="0"/>
              <a:t>LH</a:t>
            </a:r>
            <a:r>
              <a:rPr lang="zh-CN" altLang="en-US" sz="2400" dirty="0"/>
              <a:t>的双重活性，但以</a:t>
            </a:r>
            <a:r>
              <a:rPr lang="en-US" altLang="zh-CN" sz="2400" dirty="0"/>
              <a:t>FSH</a:t>
            </a:r>
            <a:r>
              <a:rPr lang="zh-CN" altLang="en-US" sz="2400" dirty="0"/>
              <a:t>的作用为主，因此有着明显的</a:t>
            </a:r>
            <a:r>
              <a:rPr lang="zh-CN" altLang="en-US" sz="2400" b="1" dirty="0">
                <a:solidFill>
                  <a:srgbClr val="C00000"/>
                </a:solidFill>
              </a:rPr>
              <a:t>促卵泡发育</a:t>
            </a:r>
            <a:r>
              <a:rPr lang="zh-CN" altLang="en-US" sz="2400" dirty="0"/>
              <a:t>的作用，同时有一定的</a:t>
            </a:r>
            <a:r>
              <a:rPr lang="zh-CN" altLang="en-US" sz="2400" b="1" dirty="0">
                <a:solidFill>
                  <a:srgbClr val="C00000"/>
                </a:solidFill>
              </a:rPr>
              <a:t>促排卵和黄体形成</a:t>
            </a:r>
            <a:r>
              <a:rPr lang="zh-CN" altLang="en-US" sz="2400" dirty="0"/>
              <a:t>的功能。 </a:t>
            </a:r>
          </a:p>
          <a:p>
            <a:pPr marL="1371600" lvl="2" indent="-457200">
              <a:lnSpc>
                <a:spcPct val="150000"/>
              </a:lnSpc>
              <a:buFont typeface="+mj-lt"/>
              <a:buAutoNum type="alphaLcParenR"/>
            </a:pPr>
            <a:r>
              <a:rPr lang="zh-CN" altLang="en-US" sz="2400" b="0" dirty="0"/>
              <a:t>用于催情，无论卵巢上有无卵泡，均能产生效果</a:t>
            </a:r>
          </a:p>
          <a:p>
            <a:pPr marL="1371600" lvl="2" indent="-457200">
              <a:lnSpc>
                <a:spcPct val="150000"/>
              </a:lnSpc>
              <a:buFont typeface="+mj-lt"/>
              <a:buAutoNum type="alphaLcParenR"/>
            </a:pPr>
            <a:r>
              <a:rPr lang="zh-CN" altLang="en-US" sz="2400" b="0" dirty="0"/>
              <a:t>在胚胎移植中用于供体母畜的超数排卵</a:t>
            </a:r>
            <a:endParaRPr lang="en-US" altLang="zh-CN" sz="2400" b="0" dirty="0"/>
          </a:p>
          <a:p>
            <a:pPr marL="1371600" lvl="2" indent="-457200">
              <a:lnSpc>
                <a:spcPct val="150000"/>
              </a:lnSpc>
              <a:buFont typeface="+mj-lt"/>
              <a:buAutoNum type="alphaLcParenR"/>
            </a:pPr>
            <a:r>
              <a:rPr lang="zh-CN" altLang="en-US" sz="2400" b="0" dirty="0"/>
              <a:t>对雄性动物具有</a:t>
            </a:r>
            <a:r>
              <a:rPr lang="zh-CN" altLang="en-US" sz="2400" b="0" dirty="0">
                <a:solidFill>
                  <a:srgbClr val="C00000"/>
                </a:solidFill>
              </a:rPr>
              <a:t>促使精细管发育和性细胞分化</a:t>
            </a:r>
            <a:r>
              <a:rPr lang="zh-CN" altLang="en-US" sz="2400" b="0" dirty="0"/>
              <a:t>的功能。 </a:t>
            </a:r>
            <a:endParaRPr lang="en-US" altLang="zh-CN" sz="2400" b="0" dirty="0"/>
          </a:p>
          <a:p>
            <a:pPr marL="1371600" lvl="2" indent="-457200">
              <a:lnSpc>
                <a:spcPct val="150000"/>
              </a:lnSpc>
              <a:buFont typeface="+mj-lt"/>
              <a:buAutoNum type="alphaLcParenR"/>
            </a:pPr>
            <a:r>
              <a:rPr lang="zh-CN" altLang="en-US" sz="2400" b="0" dirty="0"/>
              <a:t>在马的免疫妊娠中用作抗原。</a:t>
            </a:r>
          </a:p>
        </p:txBody>
      </p:sp>
      <p:sp>
        <p:nvSpPr>
          <p:cNvPr id="5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CN" altLang="en-US"/>
              <a:t>2012/11/05</a:t>
            </a:r>
            <a:endParaRPr lang="en-US" altLang="zh-CN"/>
          </a:p>
        </p:txBody>
      </p:sp>
      <p:sp>
        <p:nvSpPr>
          <p:cNvPr id="4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58280-4C5A-44D3-B1AC-F572F4ADBDBE}" type="slidenum">
              <a:rPr lang="en-US" altLang="zh-CN"/>
              <a:t>3</a:t>
            </a:fld>
            <a:endParaRPr lang="en-US" altLang="zh-CN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42950" indent="-742950">
              <a:buFont typeface="+mj-ea"/>
              <a:buAutoNum type="circleNumDbPlain" startAt="3"/>
            </a:pPr>
            <a:r>
              <a:rPr lang="zh-CN" altLang="en-US" dirty="0"/>
              <a:t>孕马血清的制备及其应用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251678" y="1143000"/>
            <a:ext cx="10178322" cy="2819400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lphaLcPeriod"/>
            </a:pPr>
            <a:r>
              <a:rPr lang="zh-CN" altLang="en-US" dirty="0"/>
              <a:t>孕马血清的制备。</a:t>
            </a:r>
            <a:endParaRPr lang="en-US" altLang="zh-CN" dirty="0"/>
          </a:p>
          <a:p>
            <a:pPr lvl="1">
              <a:lnSpc>
                <a:spcPct val="150000"/>
              </a:lnSpc>
            </a:pPr>
            <a:r>
              <a:rPr lang="zh-CN" altLang="en-US" dirty="0"/>
              <a:t>选择妊娠</a:t>
            </a:r>
            <a:r>
              <a:rPr lang="en-US" altLang="zh-CN" dirty="0"/>
              <a:t>60-100d</a:t>
            </a:r>
            <a:r>
              <a:rPr lang="zh-CN" altLang="en-US" dirty="0"/>
              <a:t>的健康母马，颈静脉采血，析出血清分装备用。</a:t>
            </a:r>
            <a:endParaRPr lang="en-US" altLang="zh-CN" dirty="0"/>
          </a:p>
          <a:p>
            <a:pPr marL="457200" indent="-457200">
              <a:lnSpc>
                <a:spcPct val="150000"/>
              </a:lnSpc>
              <a:buFont typeface="+mj-lt"/>
              <a:buAutoNum type="alphaLcPeriod"/>
            </a:pPr>
            <a:r>
              <a:rPr lang="zh-CN" altLang="en-US" dirty="0"/>
              <a:t>孕马全血的制备</a:t>
            </a:r>
            <a:endParaRPr lang="en-US" altLang="zh-CN" dirty="0"/>
          </a:p>
          <a:p>
            <a:pPr lvl="1">
              <a:lnSpc>
                <a:spcPct val="150000"/>
              </a:lnSpc>
            </a:pPr>
            <a:r>
              <a:rPr lang="zh-CN" altLang="en-US" dirty="0"/>
              <a:t>准备玻璃瓶，按采血量放入</a:t>
            </a:r>
            <a:r>
              <a:rPr lang="en-US" altLang="zh-CN" dirty="0"/>
              <a:t>2%</a:t>
            </a:r>
            <a:r>
              <a:rPr lang="zh-CN" altLang="en-US" dirty="0"/>
              <a:t>硼砂及</a:t>
            </a:r>
            <a:r>
              <a:rPr lang="en-US" altLang="zh-CN" dirty="0"/>
              <a:t>1%</a:t>
            </a:r>
            <a:r>
              <a:rPr lang="zh-CN" altLang="en-US" dirty="0"/>
              <a:t>的硫代硫酸钠，再加适量的蒸馏水，然后消毒，冷却后即可采血；采血的过程中要频频摇动瓶子，防止凝固。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CN" altLang="en-US"/>
              <a:t>2012/11/05</a:t>
            </a:r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F0F20-42B3-45F7-86A7-660DD5FBA883}" type="slidenum">
              <a:rPr lang="en-US" altLang="zh-CN" smtClean="0"/>
              <a:t>4</a:t>
            </a:fld>
            <a:endParaRPr lang="en-US" altLang="zh-CN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>
                <a:solidFill>
                  <a:srgbClr val="002060"/>
                </a:solidFill>
                <a:sym typeface="+mn-ea"/>
              </a:rPr>
              <a:t>应用：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82040" y="1121410"/>
            <a:ext cx="5479415" cy="511175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zh-CN" sz="2400" dirty="0">
                <a:sym typeface="+mn-ea"/>
              </a:rPr>
              <a:t>PMSG</a:t>
            </a:r>
            <a:r>
              <a:rPr lang="zh-CN" altLang="en-US" sz="2400" dirty="0">
                <a:sym typeface="+mn-ea"/>
              </a:rPr>
              <a:t>来源广泛，成本较低，因此在临床上常用以替代促卵泡素（</a:t>
            </a:r>
            <a:r>
              <a:rPr lang="en-US" altLang="zh-CN" sz="2400" dirty="0">
                <a:sym typeface="+mn-ea"/>
              </a:rPr>
              <a:t>FSH</a:t>
            </a:r>
            <a:r>
              <a:rPr lang="zh-CN" altLang="en-US" sz="2400" dirty="0">
                <a:sym typeface="+mn-ea"/>
              </a:rPr>
              <a:t>）进行应用。</a:t>
            </a:r>
            <a:endParaRPr lang="en-US" altLang="zh-CN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57250" lvl="1" indent="-400050">
              <a:lnSpc>
                <a:spcPct val="150000"/>
              </a:lnSpc>
              <a:buFont typeface="+mj-lt"/>
              <a:buAutoNum type="romanUcPeriod"/>
            </a:pPr>
            <a:r>
              <a:rPr lang="zh-CN" altLang="en-US" sz="2400" b="0" dirty="0">
                <a:sym typeface="+mn-ea"/>
              </a:rPr>
              <a:t>治疗母畜的卵巢发育不全、卵巢萎缩等导致的长期不发情。</a:t>
            </a:r>
            <a:endParaRPr lang="en-US" altLang="zh-CN" sz="240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57250" lvl="1" indent="-400050">
              <a:lnSpc>
                <a:spcPct val="150000"/>
              </a:lnSpc>
              <a:buFont typeface="+mj-lt"/>
              <a:buAutoNum type="romanUcPeriod"/>
            </a:pPr>
            <a:r>
              <a:rPr lang="zh-CN" altLang="en-US" sz="2400" b="0" dirty="0">
                <a:sym typeface="+mn-ea"/>
              </a:rPr>
              <a:t>诱导发情、同期发情、超数排卵</a:t>
            </a:r>
            <a:endParaRPr lang="en-US" altLang="zh-CN" sz="240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57250" lvl="1" indent="-400050">
              <a:lnSpc>
                <a:spcPct val="150000"/>
              </a:lnSpc>
              <a:buFont typeface="+mj-lt"/>
              <a:buAutoNum type="romanUcPeriod"/>
            </a:pPr>
            <a:r>
              <a:rPr lang="zh-CN" altLang="en-US" sz="2400" b="0" dirty="0">
                <a:sym typeface="+mn-ea"/>
              </a:rPr>
              <a:t>治疗公畜的性欲不强、生精机能衰退等。</a:t>
            </a:r>
            <a:endParaRPr lang="zh-CN" altLang="en-US" sz="240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zh-CN" altLang="en-US" b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CN" altLang="en-US"/>
              <a:t>2012/11/05</a:t>
            </a:r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F0F20-42B3-45F7-86A7-660DD5FBA883}" type="slidenum">
              <a:rPr lang="en-US" altLang="zh-CN" smtClean="0"/>
              <a:t>5</a:t>
            </a:fld>
            <a:endParaRPr lang="en-US" altLang="zh-CN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1455" y="978535"/>
            <a:ext cx="5307965" cy="453326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CN" altLang="en-US"/>
              <a:t>2012/11/05</a:t>
            </a:r>
            <a:endParaRPr lang="en-US" altLang="zh-CN"/>
          </a:p>
        </p:txBody>
      </p:sp>
      <p:sp>
        <p:nvSpPr>
          <p:cNvPr id="5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E68E4-A920-41BB-9267-01D67D42438D}" type="slidenum">
              <a:rPr lang="en-US" altLang="zh-CN"/>
              <a:t>6</a:t>
            </a:fld>
            <a:endParaRPr lang="en-US" altLang="zh-CN"/>
          </a:p>
        </p:txBody>
      </p:sp>
      <p:sp>
        <p:nvSpPr>
          <p:cNvPr id="138242" name="Rectangle 2"/>
          <p:cNvSpPr>
            <a:spLocks noChangeArrowheads="1"/>
          </p:cNvSpPr>
          <p:nvPr/>
        </p:nvSpPr>
        <p:spPr bwMode="auto">
          <a:xfrm>
            <a:off x="2133601" y="1600200"/>
            <a:ext cx="7324725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ts val="3500"/>
              </a:lnSpc>
              <a:spcAft>
                <a:spcPts val="600"/>
              </a:spcAft>
              <a:buClr>
                <a:schemeClr val="accent1"/>
              </a:buClr>
              <a:buSzPct val="90000"/>
              <a:buNone/>
            </a:pPr>
            <a:endParaRPr lang="zh-CN" altLang="zh-CN"/>
          </a:p>
        </p:txBody>
      </p:sp>
      <p:sp>
        <p:nvSpPr>
          <p:cNvPr id="138244" name="Text Box 4"/>
          <p:cNvSpPr txBox="1">
            <a:spLocks noChangeArrowheads="1"/>
          </p:cNvSpPr>
          <p:nvPr/>
        </p:nvSpPr>
        <p:spPr bwMode="auto">
          <a:xfrm>
            <a:off x="1143000" y="228600"/>
            <a:ext cx="10134600" cy="624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n-US" altLang="zh-CN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ˎ̥"/>
              </a:rPr>
              <a:t>2.</a:t>
            </a:r>
            <a:r>
              <a:rPr lang="zh-CN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ˎ̥"/>
              </a:rPr>
              <a:t>人绒毛膜促性腺激素（</a:t>
            </a:r>
            <a:r>
              <a:rPr lang="en-US" altLang="zh-CN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ˎ̥"/>
              </a:rPr>
              <a:t>HCG</a:t>
            </a:r>
            <a:r>
              <a:rPr lang="zh-CN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ˎ̥"/>
              </a:rPr>
              <a:t>）</a:t>
            </a:r>
          </a:p>
          <a:p>
            <a:pPr marL="457200" indent="-457200" algn="just">
              <a:lnSpc>
                <a:spcPct val="150000"/>
              </a:lnSpc>
              <a:buFont typeface="+mj-ea"/>
              <a:buAutoNum type="circleNumDbPlain"/>
            </a:pPr>
            <a:r>
              <a:rPr lang="zh-CN" alt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概述：</a:t>
            </a:r>
            <a:endParaRPr lang="en-US" altLang="zh-CN" sz="28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200150" lvl="1" indent="-457200" algn="just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是人类和灵长类动物胎盘分泌的一种糖蛋白激素，由合体滋养细胞合成。</a:t>
            </a:r>
            <a:endParaRPr lang="en-US" altLang="zh-CN" sz="2400" b="1" dirty="0">
              <a:effectLst>
                <a:outerShdw blurRad="38100" dist="38100" dir="2700000" algn="tl">
                  <a:srgbClr val="C0C0C0"/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200150" lvl="1" indent="-457200" algn="just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en-US" altLang="zh-CN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HCG</a:t>
            </a:r>
            <a:r>
              <a:rPr lang="zh-CN" alt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在受精后第</a:t>
            </a:r>
            <a:r>
              <a:rPr lang="en-US" altLang="zh-CN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6</a:t>
            </a:r>
            <a:r>
              <a:rPr lang="zh-CN" alt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日开始分泌，受精后第</a:t>
            </a:r>
            <a:r>
              <a:rPr lang="en-US" altLang="zh-CN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7</a:t>
            </a:r>
            <a:r>
              <a:rPr lang="zh-CN" alt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日，就能在孕妇血清中和尿中测出，可用于</a:t>
            </a:r>
            <a:r>
              <a:rPr lang="zh-CN" altLang="en-US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早期妊娠的诊断</a:t>
            </a:r>
            <a:r>
              <a:rPr lang="zh-CN" alt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2400" b="1" dirty="0">
              <a:effectLst>
                <a:outerShdw blurRad="38100" dist="38100" dir="2700000" algn="tl">
                  <a:srgbClr val="C0C0C0"/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200150" lvl="1" indent="-457200" algn="just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至妊娠</a:t>
            </a:r>
            <a:r>
              <a:rPr lang="en-US" altLang="zh-CN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8~10</a:t>
            </a:r>
            <a:r>
              <a:rPr lang="zh-CN" alt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周血清浓度达到高峰，持续</a:t>
            </a:r>
            <a:r>
              <a:rPr lang="en-US" altLang="zh-CN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10</a:t>
            </a:r>
            <a:r>
              <a:rPr lang="zh-CN" alt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日后迅速下降，中、晚妊娠期血浓度仅为高峰时的</a:t>
            </a:r>
            <a:r>
              <a:rPr lang="en-US" altLang="zh-CN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10%</a:t>
            </a:r>
            <a:r>
              <a:rPr lang="zh-CN" alt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，持续至分娩，一般于产后</a:t>
            </a:r>
            <a:r>
              <a:rPr lang="en-US" altLang="zh-CN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1-2</a:t>
            </a:r>
            <a:r>
              <a:rPr lang="zh-CN" alt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周消失。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ˎ̥"/>
              </a:rPr>
              <a:t> 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42950" indent="-742950">
              <a:buFont typeface="+mj-ea"/>
              <a:buAutoNum type="circleNumDbPlain" startAt="2"/>
            </a:pPr>
            <a:r>
              <a:rPr lang="en-US" altLang="zh-CN" dirty="0"/>
              <a:t>HCG</a:t>
            </a:r>
            <a:r>
              <a:rPr lang="zh-CN" altLang="en-US" dirty="0"/>
              <a:t>的生理功能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1879879"/>
            <a:ext cx="10820400" cy="4495800"/>
          </a:xfrm>
        </p:spPr>
        <p:txBody>
          <a:bodyPr>
            <a:no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romanUcPeriod"/>
            </a:pPr>
            <a:r>
              <a:rPr lang="zh-CN" altLang="en-US" dirty="0"/>
              <a:t>具有</a:t>
            </a:r>
            <a:r>
              <a:rPr lang="en-US" altLang="zh-CN" dirty="0"/>
              <a:t>FSH</a:t>
            </a:r>
            <a:r>
              <a:rPr lang="zh-CN" altLang="en-US" dirty="0"/>
              <a:t>和</a:t>
            </a:r>
            <a:r>
              <a:rPr lang="en-US" altLang="zh-CN" dirty="0"/>
              <a:t>LH</a:t>
            </a:r>
            <a:r>
              <a:rPr lang="zh-CN" altLang="en-US" dirty="0"/>
              <a:t>的功能，作为胚胎的信号，使月经黄体增大成为妊娠黄体；</a:t>
            </a:r>
            <a:endParaRPr lang="en-US" altLang="zh-CN" dirty="0"/>
          </a:p>
          <a:p>
            <a:pPr marL="514350" indent="-514350">
              <a:lnSpc>
                <a:spcPct val="150000"/>
              </a:lnSpc>
              <a:buFont typeface="+mj-lt"/>
              <a:buAutoNum type="romanUcPeriod"/>
            </a:pPr>
            <a:r>
              <a:rPr lang="zh-CN" altLang="en-US" dirty="0"/>
              <a:t>促使胎盘的屏障机能，以保护胎儿不受免疫性的排斥作用；</a:t>
            </a:r>
          </a:p>
          <a:p>
            <a:pPr marL="514350" indent="-514350">
              <a:lnSpc>
                <a:spcPct val="150000"/>
              </a:lnSpc>
              <a:buFont typeface="+mj-lt"/>
              <a:buAutoNum type="romanUcPeriod"/>
            </a:pPr>
            <a:r>
              <a:rPr lang="zh-CN" altLang="en-US" dirty="0"/>
              <a:t>促进雄激素芳香化转化为雌激素（与</a:t>
            </a:r>
            <a:r>
              <a:rPr lang="en-US" altLang="zh-CN" dirty="0"/>
              <a:t>FSH</a:t>
            </a:r>
            <a:r>
              <a:rPr lang="zh-CN" altLang="en-US" dirty="0"/>
              <a:t>类同），同时刺激孕酮形成； </a:t>
            </a:r>
          </a:p>
          <a:p>
            <a:pPr marL="514350" indent="-514350">
              <a:lnSpc>
                <a:spcPct val="150000"/>
              </a:lnSpc>
              <a:buFont typeface="+mj-lt"/>
              <a:buAutoNum type="romanUcPeriod"/>
            </a:pPr>
            <a:r>
              <a:rPr lang="zh-CN" altLang="en-US" dirty="0"/>
              <a:t>能与母体甲状腺细胞特异受体结合，刺激甲状腺活性。</a:t>
            </a:r>
            <a:endParaRPr lang="en-US" altLang="zh-CN" dirty="0"/>
          </a:p>
        </p:txBody>
      </p:sp>
      <p:sp>
        <p:nvSpPr>
          <p:cNvPr id="5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CN" altLang="en-US"/>
              <a:t>2012/11/05</a:t>
            </a:r>
            <a:endParaRPr lang="en-US" altLang="zh-CN"/>
          </a:p>
        </p:txBody>
      </p:sp>
      <p:sp>
        <p:nvSpPr>
          <p:cNvPr id="4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8EA79-0A37-4C85-81DB-BE6D713F16C0}" type="slidenum">
              <a:rPr lang="en-US" altLang="zh-CN"/>
              <a:t>7</a:t>
            </a:fld>
            <a:endParaRPr lang="en-US" altLang="zh-CN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42950" indent="-742950">
              <a:buFont typeface="+mj-ea"/>
              <a:buAutoNum type="circleNumDbPlain" startAt="3"/>
            </a:pPr>
            <a:r>
              <a:rPr lang="en-US" altLang="zh-CN" b="1" dirty="0"/>
              <a:t>HCG</a:t>
            </a:r>
            <a:r>
              <a:rPr lang="zh-CN" altLang="en-US" b="1" dirty="0"/>
              <a:t>的应用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90600" y="1371600"/>
            <a:ext cx="5715000" cy="4876800"/>
          </a:xfrm>
        </p:spPr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lang="zh-CN" altLang="en-US" dirty="0"/>
              <a:t>临床上，</a:t>
            </a:r>
            <a:r>
              <a:rPr lang="en-US" altLang="zh-CN" dirty="0"/>
              <a:t>HCG</a:t>
            </a:r>
            <a:r>
              <a:rPr lang="zh-CN" altLang="en-US" dirty="0"/>
              <a:t>通常用来替代价格较昂贵的</a:t>
            </a:r>
            <a:r>
              <a:rPr lang="en-US" altLang="zh-CN" dirty="0"/>
              <a:t>LH</a:t>
            </a:r>
            <a:r>
              <a:rPr lang="zh-CN" altLang="en-US" dirty="0"/>
              <a:t>。</a:t>
            </a:r>
            <a:endParaRPr lang="en-US" altLang="zh-CN" dirty="0"/>
          </a:p>
          <a:p>
            <a:pPr lvl="1">
              <a:lnSpc>
                <a:spcPct val="150000"/>
              </a:lnSpc>
            </a:pPr>
            <a:r>
              <a:rPr lang="zh-CN" altLang="en-US" dirty="0"/>
              <a:t>促进卵泡成熟和排卵</a:t>
            </a:r>
            <a:endParaRPr lang="en-US" altLang="zh-CN" dirty="0"/>
          </a:p>
          <a:p>
            <a:pPr lvl="1">
              <a:lnSpc>
                <a:spcPct val="150000"/>
              </a:lnSpc>
            </a:pPr>
            <a:r>
              <a:rPr lang="zh-CN" altLang="en-US" dirty="0"/>
              <a:t>同期发情，增加排卵的一致性</a:t>
            </a:r>
            <a:endParaRPr lang="en-US" altLang="zh-CN" dirty="0"/>
          </a:p>
          <a:p>
            <a:pPr lvl="1">
              <a:lnSpc>
                <a:spcPct val="150000"/>
              </a:lnSpc>
            </a:pPr>
            <a:r>
              <a:rPr lang="zh-CN" altLang="en-US" dirty="0"/>
              <a:t>治疗繁殖疾病，治疗母畜排卵迟缓、不排卵以及卵泡囊肿等疾病。</a:t>
            </a:r>
            <a:endParaRPr lang="en-US" altLang="zh-CN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CN" altLang="en-US"/>
              <a:t>2012/11/05</a:t>
            </a:r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F0F20-42B3-45F7-86A7-660DD5FBA883}" type="slidenum">
              <a:rPr lang="en-US" altLang="zh-CN" smtClean="0"/>
              <a:t>8</a:t>
            </a:fld>
            <a:endParaRPr lang="en-US" altLang="zh-CN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0" y="1047750"/>
            <a:ext cx="4762500" cy="47625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CN" altLang="en-US"/>
              <a:t>2012/11/05</a:t>
            </a:r>
            <a:endParaRPr lang="en-US" altLang="zh-CN"/>
          </a:p>
        </p:txBody>
      </p:sp>
      <p:sp>
        <p:nvSpPr>
          <p:cNvPr id="5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3672F-D016-4D3A-89C8-D28E2892BEB7}" type="slidenum">
              <a:rPr lang="en-US" altLang="zh-CN"/>
              <a:t>9</a:t>
            </a:fld>
            <a:endParaRPr lang="en-US" altLang="zh-CN"/>
          </a:p>
        </p:txBody>
      </p:sp>
      <p:pic>
        <p:nvPicPr>
          <p:cNvPr id="116738" name="Picture 2" descr="BJ_00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4985" y="254635"/>
            <a:ext cx="8622030" cy="6466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6739" name="WordArt 3" descr="白色大理石"/>
          <p:cNvSpPr>
            <a:spLocks noChangeArrowheads="1" noChangeShapeType="1" noTextEdit="1"/>
          </p:cNvSpPr>
          <p:nvPr/>
        </p:nvSpPr>
        <p:spPr bwMode="auto">
          <a:xfrm>
            <a:off x="6888164" y="549275"/>
            <a:ext cx="2879725" cy="1150938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  <a:contourClr>
                <a:srgbClr val="FFCC99"/>
              </a:contourClr>
            </a:sp3d>
          </a:bodyPr>
          <a:lstStyle/>
          <a:p>
            <a:pPr algn="ctr"/>
            <a:r>
              <a:rPr lang="en-US" altLang="zh-CN" sz="3600" kern="10">
                <a:ln w="9525">
                  <a:rou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latin typeface="宋体" panose="02010600030101010101" pitchFamily="2" charset="-122"/>
              </a:rPr>
              <a:t>Thanks!</a:t>
            </a:r>
            <a:endParaRPr lang="zh-CN" altLang="en-US" sz="3600" kern="10">
              <a:ln w="9525">
                <a:round/>
              </a:ln>
              <a:blipFill dpi="0" rotWithShape="0">
                <a:blip r:embed="rId3"/>
                <a:srcRect/>
                <a:tile tx="0" ty="0" sx="100000" sy="100000" flip="none" algn="tl"/>
              </a:blipFill>
              <a:latin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16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2000"/>
                                        <p:tgtEl>
                                          <p:spTgt spid="116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徽章">
  <a:themeElements>
    <a:clrScheme name="徽章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徽章">
      <a:majorFont>
        <a:latin typeface="Impact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徽章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TM10001106[[fn=徽章]]</Template>
  <TotalTime>1</TotalTime>
  <Words>532</Words>
  <Application>Microsoft Office PowerPoint</Application>
  <PresentationFormat>宽屏</PresentationFormat>
  <Paragraphs>56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6" baseType="lpstr">
      <vt:lpstr>等线</vt:lpstr>
      <vt:lpstr>宋体</vt:lpstr>
      <vt:lpstr>微软雅黑</vt:lpstr>
      <vt:lpstr>Arial</vt:lpstr>
      <vt:lpstr>Gill Sans MT</vt:lpstr>
      <vt:lpstr>Wingdings</vt:lpstr>
      <vt:lpstr>徽章</vt:lpstr>
      <vt:lpstr>生 殖 激 素</vt:lpstr>
      <vt:lpstr>PowerPoint 演示文稿</vt:lpstr>
      <vt:lpstr>孕马血清促性腺激素的生理作用 ：</vt:lpstr>
      <vt:lpstr>孕马血清的制备及其应用</vt:lpstr>
      <vt:lpstr>应用：</vt:lpstr>
      <vt:lpstr>PowerPoint 演示文稿</vt:lpstr>
      <vt:lpstr>HCG的生理功能</vt:lpstr>
      <vt:lpstr>HCG的应用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李 玉丹</cp:lastModifiedBy>
  <cp:revision>158</cp:revision>
  <cp:lastPrinted>2113-01-01T00:00:00Z</cp:lastPrinted>
  <dcterms:created xsi:type="dcterms:W3CDTF">2012-08-28T14:20:00Z</dcterms:created>
  <dcterms:modified xsi:type="dcterms:W3CDTF">2020-11-22T15:15:07Z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KSOProductBuildVer">
    <vt:lpwstr>2052-11.1.0.9584</vt:lpwstr>
  </property>
</Properties>
</file>