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1" r:id="rId2"/>
    <p:sldId id="260" r:id="rId3"/>
    <p:sldId id="264" r:id="rId4"/>
    <p:sldId id="265" r:id="rId5"/>
    <p:sldId id="311" r:id="rId6"/>
    <p:sldId id="266" r:id="rId7"/>
    <p:sldId id="312" r:id="rId8"/>
    <p:sldId id="313" r:id="rId9"/>
    <p:sldId id="287" r:id="rId10"/>
    <p:sldId id="290" r:id="rId11"/>
    <p:sldId id="291" r:id="rId12"/>
    <p:sldId id="314" r:id="rId13"/>
    <p:sldId id="292" r:id="rId14"/>
    <p:sldId id="270" r:id="rId15"/>
    <p:sldId id="315" r:id="rId16"/>
    <p:sldId id="272" r:id="rId17"/>
    <p:sldId id="307" r:id="rId18"/>
    <p:sldId id="285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DDAA-B3D8-48BD-B51E-EB42048466FC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75F4-052C-45F3-8D15-ED8DF32200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1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CE312-C24B-41C7-92C1-1949B525A42A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6A4FB-EF23-45A3-9644-E21A5DBC73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3625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  <a:endParaRPr lang="zh-CN" altLang="en-US" sz="2000" b="1" dirty="0">
              <a:solidFill>
                <a:schemeClr val="accent1">
                  <a:lumMod val="7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  <a:endParaRPr lang="zh-CN" altLang="en-US" sz="2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  <a:endParaRPr lang="zh-CN" altLang="en-US" sz="2000" b="1" dirty="0">
              <a:solidFill>
                <a:schemeClr val="accent1">
                  <a:lumMod val="7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  <a:endParaRPr lang="zh-CN" altLang="en-US" sz="2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08692" y="908720"/>
            <a:ext cx="6639771" cy="1894362"/>
          </a:xfrm>
        </p:spPr>
        <p:txBody>
          <a:bodyPr>
            <a:noAutofit/>
          </a:bodyPr>
          <a:lstStyle/>
          <a:p>
            <a:pPr algn="ctr"/>
            <a:r>
              <a:rPr lang="zh-CN" altLang="en-US" sz="4000" dirty="0" smtClean="0"/>
              <a:t>任务</a:t>
            </a:r>
            <a:r>
              <a:rPr lang="en-US" altLang="zh-CN" sz="4000" dirty="0" smtClean="0"/>
              <a:t>3</a:t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zh-CN" altLang="zh-CN" sz="4000" dirty="0" smtClean="0"/>
              <a:t>犬</a:t>
            </a:r>
            <a:r>
              <a:rPr lang="zh-CN" altLang="zh-CN" sz="4000" dirty="0"/>
              <a:t>猫真菌感染皮肤病的防治</a:t>
            </a:r>
            <a:endParaRPr lang="zh-CN" altLang="zh-CN" sz="4000" dirty="0"/>
          </a:p>
        </p:txBody>
      </p:sp>
    </p:spTree>
    <p:extLst>
      <p:ext uri="{BB962C8B-B14F-4D97-AF65-F5344CB8AC3E}">
        <p14:creationId xmlns:p14="http://schemas.microsoft.com/office/powerpoint/2010/main" val="97486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208912" cy="5168602"/>
          </a:xfrm>
        </p:spPr>
        <p:txBody>
          <a:bodyPr vert="horz" wrap="square" lIns="91440" tIns="45720" rIns="91440" bIns="45720"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FF0000"/>
                </a:solidFill>
              </a:rPr>
              <a:t>（</a:t>
            </a:r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zh-CN" b="1" dirty="0">
                <a:solidFill>
                  <a:srgbClr val="FF0000"/>
                </a:solidFill>
              </a:rPr>
              <a:t>）病原菌的检验：</a:t>
            </a:r>
            <a:r>
              <a:rPr lang="zh-CN" altLang="zh-CN" b="1" dirty="0"/>
              <a:t>从患病皮肤边缘采集被毛或皮屑，放在载玻片上，滴加几滴</a:t>
            </a:r>
            <a:r>
              <a:rPr lang="en-US" altLang="zh-CN" b="1" dirty="0"/>
              <a:t>10%~20%</a:t>
            </a:r>
            <a:r>
              <a:rPr lang="zh-CN" altLang="zh-CN" b="1" dirty="0"/>
              <a:t>氢氧化钾溶液，在弱火焰上微热，待其软化透明后，覆以盖玻片，用低倍或高倍镜观察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zh-CN" b="1" dirty="0" smtClean="0">
                <a:solidFill>
                  <a:srgbClr val="0000FF"/>
                </a:solidFill>
              </a:rPr>
              <a:t>犬</a:t>
            </a:r>
            <a:r>
              <a:rPr lang="zh-CN" altLang="zh-CN" b="1" dirty="0">
                <a:solidFill>
                  <a:srgbClr val="0000FF"/>
                </a:solidFill>
              </a:rPr>
              <a:t>小孢子菌感染</a:t>
            </a:r>
            <a:r>
              <a:rPr lang="zh-CN" altLang="zh-CN" b="1" dirty="0"/>
              <a:t>，可见到许多呈棱状、厚壁、带刺，含有</a:t>
            </a:r>
            <a:r>
              <a:rPr lang="en-US" altLang="zh-CN" b="1" dirty="0"/>
              <a:t>6</a:t>
            </a:r>
            <a:r>
              <a:rPr lang="zh-CN" altLang="zh-CN" b="1" dirty="0"/>
              <a:t>个分隔的大分生孢子。</a:t>
            </a:r>
            <a:r>
              <a:rPr lang="zh-CN" altLang="zh-CN" b="1" dirty="0">
                <a:solidFill>
                  <a:srgbClr val="0000FF"/>
                </a:solidFill>
              </a:rPr>
              <a:t>石膏样小分孢子菌感染</a:t>
            </a:r>
            <a:r>
              <a:rPr lang="zh-CN" altLang="zh-CN" b="1" dirty="0"/>
              <a:t>，可看到多呈椭圆形、带刺、多分隔的大分生孢子。</a:t>
            </a:r>
            <a:r>
              <a:rPr lang="zh-CN" altLang="zh-CN" b="1" dirty="0">
                <a:solidFill>
                  <a:srgbClr val="0000FF"/>
                </a:solidFill>
              </a:rPr>
              <a:t>须毛癣菌感染</a:t>
            </a:r>
            <a:r>
              <a:rPr lang="zh-CN" altLang="zh-CN" b="1" dirty="0"/>
              <a:t>可看到毛干外呈链状的分生孢子。亲动物型的须毛癣菌产生圆形小分生孢子，它们沿菌丝排列成串状；而大分生孢子呈棒状，壁薄，光滑。有的品系产生螺旋菌丝。</a:t>
            </a:r>
          </a:p>
        </p:txBody>
      </p:sp>
    </p:spTree>
    <p:extLst>
      <p:ext uri="{BB962C8B-B14F-4D97-AF65-F5344CB8AC3E}">
        <p14:creationId xmlns:p14="http://schemas.microsoft.com/office/powerpoint/2010/main" val="321843768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75240" cy="506117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FF0000"/>
                </a:solidFill>
              </a:rPr>
              <a:t>（</a:t>
            </a:r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zh-CN" b="1" dirty="0">
                <a:solidFill>
                  <a:srgbClr val="FF0000"/>
                </a:solidFill>
              </a:rPr>
              <a:t>）真菌培养：</a:t>
            </a:r>
            <a:r>
              <a:rPr lang="zh-CN" altLang="zh-CN" b="1" dirty="0"/>
              <a:t>将病料接种在沙氏葡萄糖琼脂培养基上，在室温条件下培养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zh-CN" b="1" dirty="0" smtClean="0">
                <a:solidFill>
                  <a:srgbClr val="0000FF"/>
                </a:solidFill>
              </a:rPr>
              <a:t>犬</a:t>
            </a:r>
            <a:r>
              <a:rPr lang="zh-CN" altLang="zh-CN" b="1" dirty="0">
                <a:solidFill>
                  <a:srgbClr val="0000FF"/>
                </a:solidFill>
              </a:rPr>
              <a:t>小孢子菌</a:t>
            </a:r>
            <a:r>
              <a:rPr lang="zh-CN" altLang="zh-CN" b="1" dirty="0"/>
              <a:t>培养</a:t>
            </a:r>
            <a:r>
              <a:rPr lang="en-US" altLang="zh-CN" b="1" dirty="0"/>
              <a:t>3~4d</a:t>
            </a:r>
            <a:r>
              <a:rPr lang="zh-CN" altLang="zh-CN" b="1" dirty="0"/>
              <a:t>，有白色到浅黄色菌落生长，</a:t>
            </a:r>
            <a:r>
              <a:rPr lang="en-US" altLang="zh-CN" b="1" dirty="0"/>
              <a:t>1~2</a:t>
            </a:r>
            <a:r>
              <a:rPr lang="zh-CN" altLang="zh-CN" b="1" dirty="0"/>
              <a:t>周后有羊毛状菌丝形成，表面浅黄色绒毛状，中间有粉末状菌丝，背面呈橘黄色为其特征。</a:t>
            </a:r>
            <a:r>
              <a:rPr lang="zh-CN" altLang="zh-CN" b="1" dirty="0">
                <a:solidFill>
                  <a:srgbClr val="0000FF"/>
                </a:solidFill>
              </a:rPr>
              <a:t>石膏样小孢子菌</a:t>
            </a:r>
            <a:r>
              <a:rPr lang="zh-CN" altLang="zh-CN" b="1" dirty="0"/>
              <a:t>菌落生长快，浅黄色到黄棕色，表面平坦至颗粒状结构，背面呈浅黄色到黄棕色。</a:t>
            </a:r>
            <a:r>
              <a:rPr lang="zh-CN" altLang="zh-CN" b="1" dirty="0">
                <a:solidFill>
                  <a:srgbClr val="0000FF"/>
                </a:solidFill>
              </a:rPr>
              <a:t>须毛癣菌亲动物型</a:t>
            </a:r>
            <a:r>
              <a:rPr lang="zh-CN" altLang="zh-CN" b="1" dirty="0"/>
              <a:t>的菌落，白色到淡黄色，表面平坦呈粉末状，背面一般呈棕色到黄棕色，也可能为深红色。</a:t>
            </a:r>
            <a:r>
              <a:rPr lang="zh-CN" altLang="zh-CN" b="1" dirty="0">
                <a:solidFill>
                  <a:srgbClr val="0000FF"/>
                </a:solidFill>
              </a:rPr>
              <a:t>亲人型</a:t>
            </a:r>
            <a:r>
              <a:rPr lang="zh-CN" altLang="zh-CN" b="1" dirty="0"/>
              <a:t>的菌落表面为自色棉花样结构</a:t>
            </a:r>
            <a:r>
              <a:rPr lang="zh-CN" altLang="zh-CN" b="1" dirty="0" smtClean="0"/>
              <a:t>。</a:t>
            </a:r>
            <a:endParaRPr lang="zh-CN" altLang="zh-CN" b="1" dirty="0"/>
          </a:p>
        </p:txBody>
      </p:sp>
    </p:spTree>
    <p:extLst>
      <p:ext uri="{BB962C8B-B14F-4D97-AF65-F5344CB8AC3E}">
        <p14:creationId xmlns:p14="http://schemas.microsoft.com/office/powerpoint/2010/main" val="286606450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FF0000"/>
                </a:solidFill>
              </a:rPr>
              <a:t>（</a:t>
            </a:r>
            <a:r>
              <a:rPr lang="en-US" altLang="zh-CN" b="1" dirty="0">
                <a:solidFill>
                  <a:srgbClr val="FF0000"/>
                </a:solidFill>
              </a:rPr>
              <a:t>3</a:t>
            </a:r>
            <a:r>
              <a:rPr lang="zh-CN" altLang="zh-CN" b="1" dirty="0">
                <a:solidFill>
                  <a:srgbClr val="FF0000"/>
                </a:solidFill>
              </a:rPr>
              <a:t>）伍德氏灯检查：</a:t>
            </a:r>
            <a:r>
              <a:rPr lang="zh-CN" altLang="zh-CN" b="1" dirty="0"/>
              <a:t>伍德氏灯只能使部分代谢产生色氨酸的</a:t>
            </a:r>
            <a:r>
              <a:rPr lang="zh-CN" altLang="zh-CN" b="1" dirty="0">
                <a:solidFill>
                  <a:srgbClr val="0000FF"/>
                </a:solidFill>
              </a:rPr>
              <a:t>犬小孢子菌发出亮苹果绿荧光</a:t>
            </a:r>
            <a:r>
              <a:rPr lang="zh-CN" altLang="zh-CN" b="1" dirty="0"/>
              <a:t>，而没有产生色氨酸的犬小孢子菌无此特异荧光反应，对于确诊犬小孢子菌伍德氏灯敏感率为</a:t>
            </a:r>
            <a:r>
              <a:rPr lang="en-US" altLang="zh-CN" b="1" dirty="0"/>
              <a:t>50%</a:t>
            </a:r>
            <a:r>
              <a:rPr lang="zh-CN" altLang="zh-CN" b="1" dirty="0"/>
              <a:t>。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788485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323528" y="100783"/>
            <a:ext cx="8352927" cy="6624735"/>
            <a:chOff x="0" y="-1"/>
            <a:chExt cx="5000625" cy="3609976"/>
          </a:xfrm>
        </p:grpSpPr>
        <p:grpSp>
          <p:nvGrpSpPr>
            <p:cNvPr id="10" name="组合 9"/>
            <p:cNvGrpSpPr/>
            <p:nvPr/>
          </p:nvGrpSpPr>
          <p:grpSpPr>
            <a:xfrm>
              <a:off x="0" y="0"/>
              <a:ext cx="5000625" cy="3609975"/>
              <a:chOff x="0" y="0"/>
              <a:chExt cx="5267325" cy="3981450"/>
            </a:xfrm>
          </p:grpSpPr>
          <p:pic>
            <p:nvPicPr>
              <p:cNvPr id="12" name="图片 11" descr="https://5b0988e595225.cdn.sohucs.com/q_70,c_zoom,w_640/images/20170824/1adeebb2a7f94b3ba543f335b3d87e1a.jpe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932"/>
              <a:stretch/>
            </p:blipFill>
            <p:spPr bwMode="auto">
              <a:xfrm>
                <a:off x="0" y="0"/>
                <a:ext cx="5267325" cy="398145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3" name="文本框 2"/>
              <p:cNvSpPr txBox="1">
                <a:spLocks noChangeArrowheads="1"/>
              </p:cNvSpPr>
              <p:nvPr/>
            </p:nvSpPr>
            <p:spPr bwMode="auto">
              <a:xfrm>
                <a:off x="2581275" y="3676650"/>
                <a:ext cx="2686050" cy="2952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indent="733425" algn="just">
                  <a:spcAft>
                    <a:spcPts val="0"/>
                  </a:spcAft>
                </a:pPr>
                <a:r>
                  <a:rPr lang="zh-CN" sz="1050" kern="100">
                    <a:effectLst/>
                    <a:latin typeface="Times New Roman"/>
                    <a:ea typeface="宋体"/>
                  </a:rPr>
                  <a:t>显微镜下的真菌</a:t>
                </a:r>
              </a:p>
            </p:txBody>
          </p:sp>
          <p:sp>
            <p:nvSpPr>
              <p:cNvPr id="14" name="文本框 2"/>
              <p:cNvSpPr txBox="1">
                <a:spLocks noChangeArrowheads="1"/>
              </p:cNvSpPr>
              <p:nvPr/>
            </p:nvSpPr>
            <p:spPr bwMode="auto">
              <a:xfrm>
                <a:off x="0" y="3676650"/>
                <a:ext cx="2514600" cy="2952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indent="333375" algn="just">
                  <a:spcAft>
                    <a:spcPts val="0"/>
                  </a:spcAft>
                </a:pPr>
                <a:r>
                  <a:rPr lang="zh-CN" sz="1050" kern="100">
                    <a:effectLst/>
                    <a:latin typeface="Times New Roman"/>
                    <a:ea typeface="宋体"/>
                  </a:rPr>
                  <a:t>培养基培养出的真菌菌落</a:t>
                </a:r>
              </a:p>
            </p:txBody>
          </p:sp>
        </p:grpSp>
        <p:pic>
          <p:nvPicPr>
            <p:cNvPr id="11" name="图片 10" descr="http://www.ilovepet.com.cn/Upload/cj_595b4a5b42344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3150" y="-1"/>
              <a:ext cx="2657475" cy="150495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002690547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3905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zh-CN" sz="4000" b="1" dirty="0"/>
              <a:t>治疗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920880" cy="5328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b="1" dirty="0"/>
              <a:t>通常有两种治疗方法。</a:t>
            </a: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zh-CN" b="1" dirty="0">
                <a:solidFill>
                  <a:srgbClr val="FF0000"/>
                </a:solidFill>
              </a:rPr>
              <a:t>、外用药物</a:t>
            </a:r>
            <a:r>
              <a:rPr lang="zh-CN" altLang="zh-CN" b="1" dirty="0" smtClean="0">
                <a:solidFill>
                  <a:srgbClr val="FF0000"/>
                </a:solidFill>
              </a:rPr>
              <a:t>：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b="1" dirty="0" smtClean="0"/>
              <a:t>每天</a:t>
            </a:r>
            <a:r>
              <a:rPr lang="en-US" altLang="zh-CN" b="1" dirty="0"/>
              <a:t>1~2</a:t>
            </a:r>
            <a:r>
              <a:rPr lang="zh-CN" altLang="zh-CN" b="1" dirty="0"/>
              <a:t>次涂</a:t>
            </a:r>
            <a:r>
              <a:rPr lang="zh-CN" altLang="zh-CN" b="1" dirty="0">
                <a:solidFill>
                  <a:srgbClr val="0000FF"/>
                </a:solidFill>
              </a:rPr>
              <a:t>皮康霜、克霉挫、硫磺等软膏或癣净</a:t>
            </a:r>
            <a:r>
              <a:rPr lang="zh-CN" altLang="zh-CN" b="1" dirty="0"/>
              <a:t>直至痊愈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zh-CN" b="1" dirty="0" smtClean="0"/>
              <a:t>用</a:t>
            </a:r>
            <a:r>
              <a:rPr lang="zh-CN" altLang="zh-CN" b="1" dirty="0"/>
              <a:t>前将患部及其周围剪毛，洗去皮屑和结痴等污物后，再涂软膏，也可用</a:t>
            </a:r>
            <a:r>
              <a:rPr lang="en-US" altLang="zh-CN" b="1" dirty="0">
                <a:solidFill>
                  <a:srgbClr val="0000FF"/>
                </a:solidFill>
              </a:rPr>
              <a:t>0.5%</a:t>
            </a:r>
            <a:r>
              <a:rPr lang="zh-CN" altLang="zh-CN" b="1" dirty="0">
                <a:solidFill>
                  <a:srgbClr val="0000FF"/>
                </a:solidFill>
              </a:rPr>
              <a:t>洗必泰每周洗</a:t>
            </a:r>
            <a:r>
              <a:rPr lang="en-US" altLang="zh-CN" b="1" dirty="0">
                <a:solidFill>
                  <a:srgbClr val="0000FF"/>
                </a:solidFill>
              </a:rPr>
              <a:t>2</a:t>
            </a:r>
            <a:r>
              <a:rPr lang="zh-CN" altLang="zh-CN" b="1" dirty="0">
                <a:solidFill>
                  <a:srgbClr val="0000FF"/>
                </a:solidFill>
              </a:rPr>
              <a:t>次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楷体_GB2312" charset="-122"/>
                <a:ea typeface="楷体_GB2312" charset="-122"/>
              </a:rPr>
              <a:t>宜选择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刺激性小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对角质浸透力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和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抑制真菌作用强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的药物。</a:t>
            </a:r>
            <a:endParaRPr lang="zh-CN" altLang="zh-CN" b="1" dirty="0"/>
          </a:p>
        </p:txBody>
      </p:sp>
    </p:spTree>
    <p:extLst>
      <p:ext uri="{BB962C8B-B14F-4D97-AF65-F5344CB8AC3E}">
        <p14:creationId xmlns:p14="http://schemas.microsoft.com/office/powerpoint/2010/main" val="3071659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zh-CN" b="1" dirty="0">
                <a:solidFill>
                  <a:srgbClr val="FF0000"/>
                </a:solidFill>
              </a:rPr>
              <a:t>、内服药物：</a:t>
            </a:r>
            <a:r>
              <a:rPr lang="zh-CN" altLang="zh-CN" b="1" dirty="0"/>
              <a:t>内服药物有灰黄霉素和酮康唑等。</a:t>
            </a:r>
          </a:p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0000FF"/>
                </a:solidFill>
              </a:rPr>
              <a:t>（</a:t>
            </a:r>
            <a:r>
              <a:rPr lang="en-US" altLang="zh-CN" b="1" dirty="0">
                <a:solidFill>
                  <a:srgbClr val="0000FF"/>
                </a:solidFill>
              </a:rPr>
              <a:t>1</a:t>
            </a:r>
            <a:r>
              <a:rPr lang="zh-CN" altLang="zh-CN" b="1" dirty="0">
                <a:solidFill>
                  <a:srgbClr val="0000FF"/>
                </a:solidFill>
              </a:rPr>
              <a:t>）灰黄霉素，</a:t>
            </a:r>
            <a:r>
              <a:rPr lang="zh-CN" altLang="zh-CN" b="1" dirty="0"/>
              <a:t>犬每天每千克体重</a:t>
            </a:r>
            <a:r>
              <a:rPr lang="en-US" altLang="zh-CN" b="1" dirty="0"/>
              <a:t>40~120mg</a:t>
            </a:r>
            <a:r>
              <a:rPr lang="zh-CN" altLang="zh-CN" b="1" dirty="0"/>
              <a:t>，猫每千克体重</a:t>
            </a:r>
            <a:r>
              <a:rPr lang="en-US" altLang="zh-CN" b="1" dirty="0"/>
              <a:t>20~50mg</a:t>
            </a:r>
            <a:r>
              <a:rPr lang="zh-CN" altLang="zh-CN" b="1" dirty="0"/>
              <a:t>，将药碾碎，</a:t>
            </a:r>
            <a:r>
              <a:rPr lang="en-US" altLang="zh-CN" b="1" dirty="0"/>
              <a:t>1</a:t>
            </a:r>
            <a:r>
              <a:rPr lang="zh-CN" altLang="zh-CN" b="1" dirty="0"/>
              <a:t>次或分几次拌食饲喂，连用几周，直到治愈。服药期间增饲脂肪性食物，可促进药物的吸收。灰黄霉素会引起胎儿畸形，妊娠动物禁口服。</a:t>
            </a:r>
          </a:p>
          <a:p>
            <a:pPr>
              <a:lnSpc>
                <a:spcPct val="150000"/>
              </a:lnSpc>
            </a:pPr>
            <a:r>
              <a:rPr lang="en-US" altLang="zh-CN" b="1" dirty="0"/>
              <a:t> </a:t>
            </a:r>
            <a:r>
              <a:rPr lang="zh-CN" altLang="zh-CN" b="1" dirty="0">
                <a:solidFill>
                  <a:srgbClr val="0000FF"/>
                </a:solidFill>
              </a:rPr>
              <a:t>（</a:t>
            </a:r>
            <a:r>
              <a:rPr lang="en-US" altLang="zh-CN" b="1" dirty="0">
                <a:solidFill>
                  <a:srgbClr val="0000FF"/>
                </a:solidFill>
              </a:rPr>
              <a:t>2</a:t>
            </a:r>
            <a:r>
              <a:rPr lang="zh-CN" altLang="zh-CN" b="1" dirty="0">
                <a:solidFill>
                  <a:srgbClr val="0000FF"/>
                </a:solidFill>
              </a:rPr>
              <a:t>）酮康唑，</a:t>
            </a:r>
            <a:r>
              <a:rPr lang="zh-CN" altLang="zh-CN" b="1" dirty="0"/>
              <a:t>每天每千克体重</a:t>
            </a:r>
            <a:r>
              <a:rPr lang="en-US" altLang="zh-CN" b="1" dirty="0"/>
              <a:t>10~30mg</a:t>
            </a:r>
            <a:r>
              <a:rPr lang="zh-CN" altLang="zh-CN" b="1" dirty="0"/>
              <a:t>，分</a:t>
            </a:r>
            <a:r>
              <a:rPr lang="en-US" altLang="zh-CN" b="1" dirty="0"/>
              <a:t>3</a:t>
            </a:r>
            <a:r>
              <a:rPr lang="zh-CN" altLang="zh-CN" b="1" dirty="0"/>
              <a:t>次口服，连用</a:t>
            </a:r>
            <a:r>
              <a:rPr lang="en-US" altLang="zh-CN" b="1" dirty="0"/>
              <a:t>2~8</a:t>
            </a:r>
            <a:r>
              <a:rPr lang="zh-CN" altLang="zh-CN" b="1" dirty="0"/>
              <a:t>周。此药在酸性环境较易吸收，故用药期间不宜喝牛奶和饲喂碱性食物。其副作用是厌食、消瘦、呕吐、腹泻和妊娠动物死胎等。</a:t>
            </a:r>
          </a:p>
          <a:p>
            <a:pPr>
              <a:lnSpc>
                <a:spcPct val="150000"/>
              </a:lnSpc>
            </a:pPr>
            <a:r>
              <a:rPr lang="en-US" altLang="zh-CN" b="1" dirty="0"/>
              <a:t> </a:t>
            </a:r>
            <a:r>
              <a:rPr lang="zh-CN" altLang="zh-CN" b="1" dirty="0">
                <a:solidFill>
                  <a:srgbClr val="FF0000"/>
                </a:solidFill>
              </a:rPr>
              <a:t>对慢性和重剧的皮肤真菌病，必须内服药物治疗或内服和外用药物同时治疗</a:t>
            </a:r>
            <a:r>
              <a:rPr lang="zh-CN" altLang="zh-CN" b="1" dirty="0" smtClean="0">
                <a:solidFill>
                  <a:srgbClr val="FF0000"/>
                </a:solidFill>
              </a:rPr>
              <a:t>。</a:t>
            </a:r>
            <a:endParaRPr lang="zh-CN" altLang="zh-C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61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4000" b="1" dirty="0"/>
              <a:t>预防 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136904" cy="50177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楷体_GB2312" charset="-122"/>
                <a:ea typeface="楷体_GB2312" charset="-122"/>
              </a:rPr>
              <a:t>预防本病感染尚无有效措施，不过采取下列几种方法可控制传播和降低发病的可能性。</a:t>
            </a: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楷体_GB2312" charset="-122"/>
                <a:ea typeface="楷体_GB2312" charset="-122"/>
              </a:rPr>
              <a:t>  1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、加强营养，饲喂全价平衡商品性犬猫食品，以增强动物机体对真菌感染的抵抗力。</a:t>
            </a:r>
            <a:endParaRPr lang="zh-CN" altLang="en-US" dirty="0">
              <a:latin typeface="楷体_GB2312" charset="-122"/>
              <a:ea typeface="楷体_GB231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楷体_GB2312" charset="-122"/>
                <a:ea typeface="楷体_GB2312" charset="-122"/>
              </a:rPr>
              <a:t>  2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、发现犬猫患有皮肤真菌病，应马上隔离，并对用具应用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洗必泰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、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次氯酸钠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等溶液进行严格消毒杀菌。接触患病动物的人，应特别注意防护。</a:t>
            </a: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楷体_GB2312" charset="-122"/>
                <a:ea typeface="楷体_GB2312" charset="-122"/>
              </a:rPr>
              <a:t>  3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、应用伍氏灯检查无临床症状的成年猫，凡是阳性者，应隔离治疗。新引进的动物，应进行隔离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(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一般为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30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天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)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，应用伍氏灯和真菌培养检验呈阴性后，方能解除隔离</a:t>
            </a:r>
            <a:r>
              <a:rPr lang="zh-CN" altLang="en-US" b="1" dirty="0" smtClean="0">
                <a:latin typeface="楷体_GB2312" charset="-122"/>
                <a:ea typeface="楷体_GB2312" charset="-122"/>
              </a:rPr>
              <a:t>。</a:t>
            </a:r>
            <a:endParaRPr lang="zh-CN" altLang="en-US" b="1" dirty="0">
              <a:latin typeface="楷体_GB2312" charset="-122"/>
              <a:ea typeface="楷体_GB231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5317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285875"/>
            <a:ext cx="7992888" cy="5095453"/>
          </a:xfrm>
        </p:spPr>
        <p:txBody>
          <a:bodyPr vert="horz" wrap="square" lIns="91440" tIns="45720" rIns="91440" bIns="45720" anchor="t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b="1" dirty="0">
                <a:latin typeface="楷体_GB2312" charset="-122"/>
                <a:ea typeface="楷体_GB2312" charset="-122"/>
              </a:rPr>
              <a:t> </a:t>
            </a:r>
            <a:r>
              <a:rPr lang="en-US" altLang="zh-CN" b="1" dirty="0" smtClean="0">
                <a:latin typeface="楷体_GB2312" charset="-122"/>
                <a:ea typeface="楷体_GB2312" charset="-122"/>
              </a:rPr>
              <a:t>    4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、兽医院平时应注意卫生，以预防器械、用具的污染和控制病原性真菌的传染</a:t>
            </a:r>
            <a:r>
              <a:rPr lang="zh-CN" altLang="en-US" b="1" dirty="0" smtClean="0">
                <a:latin typeface="楷体_GB2312" charset="-122"/>
                <a:ea typeface="楷体_GB2312" charset="-122"/>
              </a:rPr>
              <a:t>。</a:t>
            </a:r>
            <a:endParaRPr lang="en-US" altLang="zh-CN" b="1" dirty="0" smtClean="0">
              <a:latin typeface="楷体_GB2312" charset="-122"/>
              <a:ea typeface="楷体_GB231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b="1" dirty="0">
                <a:latin typeface="楷体_GB2312" charset="-122"/>
                <a:ea typeface="楷体_GB2312" charset="-122"/>
              </a:rPr>
              <a:t> </a:t>
            </a:r>
            <a:r>
              <a:rPr lang="en-US" altLang="zh-CN" b="1" dirty="0" smtClean="0">
                <a:latin typeface="楷体_GB2312" charset="-122"/>
                <a:ea typeface="楷体_GB2312" charset="-122"/>
              </a:rPr>
              <a:t>   5</a:t>
            </a:r>
            <a:r>
              <a:rPr lang="zh-CN" altLang="en-US" b="1" dirty="0" smtClean="0">
                <a:latin typeface="楷体_GB2312" charset="-122"/>
                <a:ea typeface="楷体_GB2312" charset="-122"/>
              </a:rPr>
              <a:t>、兽医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确诊罹患皮肤真菌病动物后，让主人了解此病对公共卫生的危害性和如何防止散播传染措施</a:t>
            </a:r>
            <a:r>
              <a:rPr lang="zh-CN" altLang="en-US" b="1" dirty="0" smtClean="0">
                <a:latin typeface="楷体_GB2312" charset="-122"/>
                <a:ea typeface="楷体_GB2312" charset="-122"/>
              </a:rPr>
              <a:t>。</a:t>
            </a:r>
            <a:endParaRPr lang="en-US" altLang="zh-CN" b="1" dirty="0" smtClean="0">
              <a:latin typeface="楷体_GB2312" charset="-122"/>
              <a:ea typeface="楷体_GB231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b="1" noProof="1">
                <a:ea typeface="楷体_GB2312" charset="-122"/>
              </a:rPr>
              <a:t> </a:t>
            </a:r>
            <a:r>
              <a:rPr lang="en-US" altLang="zh-CN" b="1" noProof="1" smtClean="0">
                <a:ea typeface="楷体_GB2312" charset="-122"/>
              </a:rPr>
              <a:t>      6</a:t>
            </a:r>
            <a:r>
              <a:rPr lang="zh-CN" altLang="en-US" b="1" noProof="1" smtClean="0">
                <a:ea typeface="楷体_GB2312" charset="-122"/>
              </a:rPr>
              <a:t>、</a:t>
            </a:r>
            <a:r>
              <a:rPr lang="zh-CN" altLang="zh-CN" b="1" dirty="0"/>
              <a:t>接触患病动物的人，要特别注意防护。患有皮肤真菌病的人，应及时治疗，以免散播并传染给犬、猫等动物。</a:t>
            </a:r>
            <a:endParaRPr lang="zh-CN" altLang="en-US" b="1" noProof="1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609600" y="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zh-CN" sz="4000" b="1" dirty="0" smtClean="0"/>
              <a:t>预防 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1384239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92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b="1" dirty="0" smtClean="0"/>
              <a:t>概述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27584" y="1628800"/>
            <a:ext cx="746760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楷体_GB2312" charset="-122"/>
                <a:ea typeface="楷体_GB2312" charset="-122"/>
              </a:rPr>
              <a:t>寄生于犬猫等多种动物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被毛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与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表皮、趾爪角质蛋白组织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中的真菌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(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皮肤真菌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)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，所引起的各种皮肤疾病，统称为皮肤真菌病。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楷体_GB2312" charset="-122"/>
                <a:ea typeface="楷体_GB2312" charset="-122"/>
              </a:rPr>
              <a:t>特征是在皮肤上出现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界限明显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的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脱毛圆斑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潜在性皮肤损伤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，具有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渗出液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、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鳞屑或痂、发痒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等。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楷体_GB2312" charset="-122"/>
                <a:ea typeface="楷体_GB2312" charset="-122"/>
              </a:rPr>
              <a:t>本病为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人兽共患病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，人医简称为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“癣”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。世界各国均有发生。</a:t>
            </a:r>
          </a:p>
        </p:txBody>
      </p:sp>
    </p:spTree>
    <p:extLst>
      <p:ext uri="{BB962C8B-B14F-4D97-AF65-F5344CB8AC3E}">
        <p14:creationId xmlns:p14="http://schemas.microsoft.com/office/powerpoint/2010/main" val="29462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4000" b="1" dirty="0"/>
              <a:t>病原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b="1" dirty="0">
                <a:ea typeface="楷体_GB2312" charset="-122"/>
              </a:rPr>
              <a:t>犬猫皮肤真菌病病原性真菌主要有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两个</a:t>
            </a:r>
            <a:r>
              <a:rPr lang="zh-CN" altLang="en-US" b="1" dirty="0">
                <a:ea typeface="楷体_GB2312" charset="-122"/>
              </a:rPr>
              <a:t>属。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小孢子菌属</a:t>
            </a:r>
            <a:r>
              <a:rPr lang="zh-CN" altLang="en-US" b="1" dirty="0">
                <a:ea typeface="楷体_GB2312" charset="-122"/>
              </a:rPr>
              <a:t>和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毛癣菌属</a:t>
            </a:r>
            <a:r>
              <a:rPr lang="zh-CN" altLang="en-US" b="1" dirty="0">
                <a:ea typeface="楷体_GB2312" charset="-122"/>
              </a:rPr>
              <a:t>，前一属包括有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犬小孢子菌</a:t>
            </a:r>
            <a:r>
              <a:rPr lang="zh-CN" altLang="en-US" b="1" dirty="0">
                <a:ea typeface="楷体_GB2312" charset="-122"/>
              </a:rPr>
              <a:t>和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石膏样小孢子菌</a:t>
            </a:r>
            <a:r>
              <a:rPr lang="zh-CN" altLang="en-US" b="1" dirty="0">
                <a:ea typeface="楷体_GB2312" charset="-122"/>
              </a:rPr>
              <a:t>；后一属只有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须毛癣菌</a:t>
            </a:r>
            <a:r>
              <a:rPr lang="zh-CN" altLang="en-US" b="1" dirty="0">
                <a:ea typeface="楷体_GB2312" charset="-122"/>
              </a:rPr>
              <a:t>，须毛癣菌又有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亲动物型</a:t>
            </a:r>
            <a:r>
              <a:rPr lang="zh-CN" altLang="en-US" b="1" dirty="0">
                <a:ea typeface="楷体_GB2312" charset="-122"/>
              </a:rPr>
              <a:t>和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亲人型</a:t>
            </a:r>
            <a:r>
              <a:rPr lang="zh-CN" altLang="en-US" b="1" dirty="0">
                <a:ea typeface="楷体_GB2312" charset="-122"/>
              </a:rPr>
              <a:t>之分。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猫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皮肤真菌病病原大约</a:t>
            </a:r>
            <a:r>
              <a:rPr lang="en-US" altLang="zh-CN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98%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是犬小孢子菌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，石膏样小孢子菌和须毛癣菌各自占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1%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犬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的皮肤真菌病</a:t>
            </a:r>
            <a:r>
              <a:rPr lang="en-US" altLang="zh-CN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70%</a:t>
            </a:r>
            <a:r>
              <a:rPr lang="zh-CN" altLang="en-US" b="1" dirty="0">
                <a:solidFill>
                  <a:srgbClr val="FF3300"/>
                </a:solidFill>
                <a:latin typeface="楷体_GB2312" charset="-122"/>
                <a:ea typeface="楷体_GB2312" charset="-122"/>
              </a:rPr>
              <a:t>由犬小孢子菌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引起，石膏样小孢子菌为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20%</a:t>
            </a:r>
            <a:r>
              <a:rPr lang="zh-CN" altLang="en-US" b="1" dirty="0">
                <a:latin typeface="楷体_GB2312" charset="-122"/>
                <a:ea typeface="楷体_GB2312" charset="-122"/>
              </a:rPr>
              <a:t>，须毛癣菌为</a:t>
            </a:r>
            <a:r>
              <a:rPr lang="en-US" altLang="zh-CN" b="1" dirty="0">
                <a:latin typeface="楷体_GB2312" charset="-122"/>
                <a:ea typeface="楷体_GB2312" charset="-122"/>
              </a:rPr>
              <a:t>10%</a:t>
            </a:r>
            <a:r>
              <a:rPr lang="zh-CN" altLang="en-US" b="1" dirty="0" smtClean="0">
                <a:latin typeface="楷体_GB2312" charset="-122"/>
                <a:ea typeface="楷体_GB2312" charset="-122"/>
              </a:rPr>
              <a:t>。</a:t>
            </a:r>
            <a:endParaRPr lang="zh-CN" altLang="en-US" b="1" dirty="0">
              <a:latin typeface="楷体_GB2312" charset="-122"/>
              <a:ea typeface="楷体_GB231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925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4000" b="1" dirty="0"/>
              <a:t>流行病学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363272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b="1" dirty="0" smtClean="0">
                <a:ea typeface="楷体_GB2312" charset="-122"/>
              </a:rPr>
              <a:t>   犬</a:t>
            </a:r>
            <a:r>
              <a:rPr lang="zh-CN" altLang="en-US" b="1" dirty="0">
                <a:ea typeface="楷体_GB2312" charset="-122"/>
              </a:rPr>
              <a:t>猫皮肤真菌病的流行和发病率受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季节、气候、年龄、性成熟和营养状况</a:t>
            </a:r>
            <a:r>
              <a:rPr lang="zh-CN" altLang="en-US" b="1" dirty="0">
                <a:ea typeface="楷体_GB2312" charset="-122"/>
              </a:rPr>
              <a:t>等影响较大，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炎热潮湿气候</a:t>
            </a:r>
            <a:r>
              <a:rPr lang="zh-CN" altLang="en-US" b="1" dirty="0">
                <a:ea typeface="楷体_GB2312" charset="-122"/>
              </a:rPr>
              <a:t>发病率比寒冷干燥季节高，但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犬小孢子菌能使猫全年感染发病</a:t>
            </a:r>
            <a:r>
              <a:rPr lang="zh-CN" altLang="en-US" b="1" dirty="0" smtClean="0">
                <a:ea typeface="楷体_GB2312" charset="-122"/>
              </a:rPr>
              <a:t>。</a:t>
            </a:r>
            <a:endParaRPr lang="en-US" altLang="zh-CN" b="1" dirty="0" smtClean="0">
              <a:ea typeface="楷体_GB231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0000FF"/>
                </a:solidFill>
              </a:rPr>
              <a:t>感染猫</a:t>
            </a:r>
            <a:r>
              <a:rPr lang="en-US" altLang="zh-CN" b="1" dirty="0">
                <a:solidFill>
                  <a:srgbClr val="0000FF"/>
                </a:solidFill>
              </a:rPr>
              <a:t>90%</a:t>
            </a:r>
            <a:r>
              <a:rPr lang="zh-CN" altLang="zh-CN" b="1" dirty="0">
                <a:solidFill>
                  <a:srgbClr val="0000FF"/>
                </a:solidFill>
              </a:rPr>
              <a:t>不呈现</a:t>
            </a:r>
            <a:r>
              <a:rPr lang="zh-CN" altLang="zh-CN" b="1" dirty="0" smtClean="0">
                <a:solidFill>
                  <a:srgbClr val="0000FF"/>
                </a:solidFill>
              </a:rPr>
              <a:t>临</a:t>
            </a:r>
            <a:r>
              <a:rPr lang="zh-CN" altLang="en-US" b="1" dirty="0">
                <a:solidFill>
                  <a:srgbClr val="0000FF"/>
                </a:solidFill>
              </a:rPr>
              <a:t>床</a:t>
            </a:r>
            <a:r>
              <a:rPr lang="zh-CN" altLang="zh-CN" b="1" dirty="0" smtClean="0">
                <a:solidFill>
                  <a:srgbClr val="0000FF"/>
                </a:solidFill>
              </a:rPr>
              <a:t>症状</a:t>
            </a:r>
            <a:r>
              <a:rPr lang="zh-CN" altLang="zh-CN" b="1" dirty="0"/>
              <a:t>，但成为重要传染源。年老、弱小及营养差的犬、猫比成年、体强及营养好的动物易受感染。</a:t>
            </a:r>
          </a:p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0000FF"/>
                </a:solidFill>
              </a:rPr>
              <a:t>皮肤真菌主要是通过直接接触</a:t>
            </a:r>
            <a:r>
              <a:rPr lang="zh-CN" altLang="zh-CN" b="1" dirty="0"/>
              <a:t>，或接触被污染的刷子、梳子、剪刀、铺垫物等媒介物而传染。</a:t>
            </a:r>
            <a:r>
              <a:rPr lang="zh-CN" altLang="zh-CN" b="1" dirty="0">
                <a:solidFill>
                  <a:srgbClr val="FF0000"/>
                </a:solidFill>
              </a:rPr>
              <a:t>犬、猫与人、其他动物能互相传染。</a:t>
            </a:r>
          </a:p>
          <a:p>
            <a:pPr>
              <a:buFontTx/>
              <a:buNone/>
            </a:pPr>
            <a:endParaRPr lang="zh-CN" altLang="en-US" b="1" dirty="0">
              <a:ea typeface="楷体_GB231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17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86071" y="1772816"/>
            <a:ext cx="7931224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FF0000"/>
                </a:solidFill>
              </a:rPr>
              <a:t>皮肤真菌生命力极强</a:t>
            </a:r>
            <a:r>
              <a:rPr lang="zh-CN" altLang="zh-CN" b="1" dirty="0"/>
              <a:t>，能存活</a:t>
            </a:r>
            <a:r>
              <a:rPr lang="en-US" altLang="zh-CN" b="1" dirty="0"/>
              <a:t>5~7</a:t>
            </a:r>
            <a:r>
              <a:rPr lang="zh-CN" altLang="zh-CN" b="1" dirty="0"/>
              <a:t>年。</a:t>
            </a:r>
            <a:r>
              <a:rPr lang="zh-CN" altLang="zh-CN" b="1" dirty="0">
                <a:solidFill>
                  <a:srgbClr val="FF0000"/>
                </a:solidFill>
              </a:rPr>
              <a:t>石膏样小孢子菌不但能在土壤中长期存活，还能繁殖</a:t>
            </a:r>
            <a:r>
              <a:rPr lang="zh-CN" altLang="zh-CN" b="1" dirty="0"/>
              <a:t>。因而动物和人，尤其是幼龄犬、猫和儿童易被感染发病。</a:t>
            </a:r>
          </a:p>
          <a:p>
            <a:pPr>
              <a:lnSpc>
                <a:spcPct val="150000"/>
              </a:lnSpc>
            </a:pPr>
            <a:r>
              <a:rPr lang="zh-CN" altLang="zh-CN" b="1" dirty="0"/>
              <a:t>皮肤真菌病愈后的动物，对同种和他种病原性真菌再感染具有抵抗力，</a:t>
            </a:r>
            <a:r>
              <a:rPr lang="zh-CN" altLang="zh-CN" b="1" dirty="0">
                <a:solidFill>
                  <a:srgbClr val="FF0000"/>
                </a:solidFill>
              </a:rPr>
              <a:t>通常维持几个月到一年半不再被感染</a:t>
            </a:r>
            <a:r>
              <a:rPr lang="zh-CN" altLang="zh-CN" b="1" dirty="0" smtClean="0">
                <a:solidFill>
                  <a:srgbClr val="FF0000"/>
                </a:solidFill>
              </a:rPr>
              <a:t>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b="1" dirty="0" smtClean="0">
                <a:solidFill>
                  <a:srgbClr val="FF0000"/>
                </a:solidFill>
              </a:rPr>
              <a:t>皮肤</a:t>
            </a:r>
            <a:r>
              <a:rPr lang="zh-CN" altLang="zh-CN" b="1" dirty="0">
                <a:solidFill>
                  <a:srgbClr val="FF0000"/>
                </a:solidFill>
              </a:rPr>
              <a:t>真菌病又是一种自限性疾病，</a:t>
            </a:r>
            <a:r>
              <a:rPr lang="zh-CN" altLang="zh-CN" b="1" dirty="0"/>
              <a:t>患病动物在</a:t>
            </a:r>
            <a:r>
              <a:rPr lang="en-US" altLang="zh-CN" b="1" dirty="0"/>
              <a:t>1~3</a:t>
            </a:r>
            <a:r>
              <a:rPr lang="zh-CN" altLang="zh-CN" b="1" dirty="0"/>
              <a:t>个月内，由于自身因素可不加医治而自行减轻，直到自愈。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zh-CN" sz="4000" b="1" smtClean="0"/>
              <a:t>流行病学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1483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4000" b="1" dirty="0"/>
              <a:t>症状 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zh-CN" altLang="zh-CN" b="1" dirty="0"/>
              <a:t>患病犬、猫的</a:t>
            </a:r>
            <a:r>
              <a:rPr lang="zh-CN" altLang="zh-CN" b="1" dirty="0">
                <a:solidFill>
                  <a:srgbClr val="FF0000"/>
                </a:solidFill>
              </a:rPr>
              <a:t>面部、耳朵、四肢、趾爪和躯干</a:t>
            </a:r>
            <a:r>
              <a:rPr lang="zh-CN" altLang="zh-CN" b="1" dirty="0"/>
              <a:t>等部位皮肤常有典型病变。</a:t>
            </a:r>
            <a:r>
              <a:rPr lang="zh-CN" altLang="zh-CN" b="1" dirty="0">
                <a:solidFill>
                  <a:srgbClr val="0000FF"/>
                </a:solidFill>
              </a:rPr>
              <a:t>表现为被毛脱落，呈圆形、椭圆形、无规则的或弥漫状迅速向四周扩展</a:t>
            </a:r>
            <a:r>
              <a:rPr lang="en-US" altLang="zh-CN" b="1" dirty="0">
                <a:solidFill>
                  <a:srgbClr val="0000FF"/>
                </a:solidFill>
              </a:rPr>
              <a:t> (</a:t>
            </a:r>
            <a:r>
              <a:rPr lang="zh-CN" altLang="zh-CN" b="1" dirty="0">
                <a:solidFill>
                  <a:srgbClr val="0000FF"/>
                </a:solidFill>
              </a:rPr>
              <a:t>直径</a:t>
            </a:r>
            <a:r>
              <a:rPr lang="en-US" altLang="zh-CN" b="1" dirty="0">
                <a:solidFill>
                  <a:srgbClr val="0000FF"/>
                </a:solidFill>
              </a:rPr>
              <a:t>l~4cm)</a:t>
            </a:r>
            <a:r>
              <a:rPr lang="zh-CN" altLang="zh-CN" b="1" dirty="0">
                <a:solidFill>
                  <a:srgbClr val="0000FF"/>
                </a:solidFill>
              </a:rPr>
              <a:t>。 </a:t>
            </a:r>
          </a:p>
          <a:p>
            <a:r>
              <a:rPr lang="zh-CN" altLang="zh-CN" b="1" dirty="0" smtClean="0"/>
              <a:t>通常</a:t>
            </a:r>
            <a:r>
              <a:rPr lang="zh-CN" altLang="zh-CN" b="1" dirty="0">
                <a:solidFill>
                  <a:srgbClr val="FF0000"/>
                </a:solidFill>
              </a:rPr>
              <a:t>急性感染病程为</a:t>
            </a:r>
            <a:r>
              <a:rPr lang="en-US" altLang="zh-CN" b="1" dirty="0">
                <a:solidFill>
                  <a:srgbClr val="FF0000"/>
                </a:solidFill>
              </a:rPr>
              <a:t>2~4</a:t>
            </a:r>
            <a:r>
              <a:rPr lang="zh-CN" altLang="zh-CN" b="1" dirty="0">
                <a:solidFill>
                  <a:srgbClr val="FF0000"/>
                </a:solidFill>
              </a:rPr>
              <a:t>周</a:t>
            </a:r>
            <a:r>
              <a:rPr lang="zh-CN" altLang="zh-CN" b="1" dirty="0"/>
              <a:t>，若不及时治疗转为慢性，往往可持续数月甚至数年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r>
              <a:rPr lang="zh-CN" altLang="zh-CN" b="1" dirty="0" smtClean="0">
                <a:solidFill>
                  <a:srgbClr val="FF0000"/>
                </a:solidFill>
              </a:rPr>
              <a:t>感染</a:t>
            </a:r>
            <a:r>
              <a:rPr lang="zh-CN" altLang="zh-CN" b="1" dirty="0">
                <a:solidFill>
                  <a:srgbClr val="FF0000"/>
                </a:solidFill>
              </a:rPr>
              <a:t>皮肤表面伴有鳞屑或呈红斑状隆起</a:t>
            </a:r>
            <a:r>
              <a:rPr lang="zh-CN" altLang="zh-CN" b="1" dirty="0"/>
              <a:t>；有的形成痂，有痂下继发细菌感染而化脓的，称为“脓癣”。痂下的圆形皮损呈蜂巢状，并有许多小的渗出孔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r>
              <a:rPr lang="zh-CN" altLang="zh-CN" b="1" dirty="0" smtClean="0"/>
              <a:t>石膏</a:t>
            </a:r>
            <a:r>
              <a:rPr lang="zh-CN" altLang="zh-CN" b="1" dirty="0"/>
              <a:t>样小孢子菌和须毛癣菌的</a:t>
            </a:r>
            <a:r>
              <a:rPr lang="zh-CN" altLang="zh-CN" b="1" dirty="0">
                <a:solidFill>
                  <a:srgbClr val="FF0000"/>
                </a:solidFill>
              </a:rPr>
              <a:t>慢性感染，有时会出现大面积皮肤损伤。</a:t>
            </a:r>
            <a:endParaRPr lang="zh-CN" altLang="en-US" b="1" noProof="1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9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41348"/>
          </a:xfrm>
        </p:spPr>
        <p:txBody>
          <a:bodyPr/>
          <a:lstStyle/>
          <a:p>
            <a:pPr algn="ctr"/>
            <a:r>
              <a:rPr lang="zh-CN" altLang="en-US" dirty="0" smtClean="0"/>
              <a:t>犬真菌感染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14338" descr="200711081615025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1015986"/>
            <a:ext cx="7850188" cy="545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08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犬真菌感染</a:t>
            </a:r>
            <a:endParaRPr lang="zh-CN" altLang="en-US" dirty="0"/>
          </a:p>
        </p:txBody>
      </p:sp>
      <p:pic>
        <p:nvPicPr>
          <p:cNvPr id="5" name="图片 4" descr="https://p0.ssl.qhimgs1.com/sdr/400__/t01a42c9fc527132d1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962" y="1780039"/>
            <a:ext cx="4680520" cy="4032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图片 5" descr="23851561_15991879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72027"/>
            <a:ext cx="3096344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434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4000" b="1" dirty="0" smtClean="0"/>
              <a:t>诊断</a:t>
            </a:r>
            <a:endParaRPr lang="zh-CN" altLang="zh-CN" sz="40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152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ea typeface="楷体_GB2312" charset="-122"/>
              </a:rPr>
              <a:t>根据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病史</a:t>
            </a:r>
            <a:r>
              <a:rPr lang="zh-CN" altLang="en-US" b="1" dirty="0">
                <a:ea typeface="楷体_GB2312" charset="-122"/>
              </a:rPr>
              <a:t>、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流行病学</a:t>
            </a:r>
            <a:r>
              <a:rPr lang="zh-CN" altLang="en-US" b="1" dirty="0">
                <a:ea typeface="楷体_GB2312" charset="-122"/>
              </a:rPr>
              <a:t>、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临床症状</a:t>
            </a:r>
            <a:r>
              <a:rPr lang="zh-CN" altLang="en-US" b="1" dirty="0">
                <a:ea typeface="楷体_GB2312" charset="-122"/>
              </a:rPr>
              <a:t>、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病理变化</a:t>
            </a:r>
            <a:r>
              <a:rPr lang="zh-CN" altLang="en-US" b="1" dirty="0">
                <a:ea typeface="楷体_GB2312" charset="-122"/>
              </a:rPr>
              <a:t>、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实验室检验</a:t>
            </a:r>
            <a:r>
              <a:rPr lang="zh-CN" altLang="en-US" b="1" dirty="0">
                <a:ea typeface="楷体_GB2312" charset="-122"/>
              </a:rPr>
              <a:t>和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真菌培养鉴定</a:t>
            </a:r>
            <a:r>
              <a:rPr lang="zh-CN" altLang="en-US" b="1" dirty="0">
                <a:ea typeface="楷体_GB2312" charset="-122"/>
              </a:rPr>
              <a:t>等，可做出病性诊断。</a:t>
            </a:r>
          </a:p>
          <a:p>
            <a:pPr>
              <a:lnSpc>
                <a:spcPct val="150000"/>
              </a:lnSpc>
            </a:pPr>
            <a:endParaRPr lang="zh-CN" altLang="en-US" b="1" dirty="0">
              <a:ea typeface="楷体_GB231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ea typeface="楷体_GB2312" charset="-122"/>
              </a:rPr>
              <a:t>注意与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蠕形螨病</a:t>
            </a:r>
            <a:r>
              <a:rPr lang="zh-CN" altLang="en-US" b="1" dirty="0">
                <a:ea typeface="楷体_GB2312" charset="-122"/>
              </a:rPr>
              <a:t>、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疥螨</a:t>
            </a:r>
            <a:r>
              <a:rPr lang="zh-CN" altLang="en-US" b="1" dirty="0">
                <a:ea typeface="楷体_GB2312" charset="-122"/>
              </a:rPr>
              <a:t>和</a:t>
            </a:r>
            <a:r>
              <a:rPr lang="zh-CN" altLang="en-US" b="1" dirty="0">
                <a:solidFill>
                  <a:srgbClr val="FF3300"/>
                </a:solidFill>
                <a:ea typeface="楷体_GB2312" charset="-122"/>
              </a:rPr>
              <a:t>圆形皮脂溢病</a:t>
            </a:r>
            <a:r>
              <a:rPr lang="zh-CN" altLang="en-US" b="1" dirty="0">
                <a:ea typeface="楷体_GB2312" charset="-122"/>
              </a:rPr>
              <a:t>鉴别诊断。</a:t>
            </a:r>
          </a:p>
        </p:txBody>
      </p:sp>
    </p:spTree>
    <p:extLst>
      <p:ext uri="{BB962C8B-B14F-4D97-AF65-F5344CB8AC3E}">
        <p14:creationId xmlns:p14="http://schemas.microsoft.com/office/powerpoint/2010/main" val="355649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418</TotalTime>
  <Words>1451</Words>
  <Application>Microsoft Office PowerPoint</Application>
  <PresentationFormat>全屏显示(4:3)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凸显</vt:lpstr>
      <vt:lpstr>任务3  犬猫真菌感染皮肤病的防治</vt:lpstr>
      <vt:lpstr>概述</vt:lpstr>
      <vt:lpstr>病原</vt:lpstr>
      <vt:lpstr>流行病学</vt:lpstr>
      <vt:lpstr>PowerPoint 演示文稿</vt:lpstr>
      <vt:lpstr>症状 </vt:lpstr>
      <vt:lpstr>犬真菌感染</vt:lpstr>
      <vt:lpstr>犬真菌感染</vt:lpstr>
      <vt:lpstr>诊断</vt:lpstr>
      <vt:lpstr>PowerPoint 演示文稿</vt:lpstr>
      <vt:lpstr>PowerPoint 演示文稿</vt:lpstr>
      <vt:lpstr>PowerPoint 演示文稿</vt:lpstr>
      <vt:lpstr>PowerPoint 演示文稿</vt:lpstr>
      <vt:lpstr>治疗</vt:lpstr>
      <vt:lpstr>PowerPoint 演示文稿</vt:lpstr>
      <vt:lpstr>预防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丁晓</dc:creator>
  <cp:lastModifiedBy>丁晓</cp:lastModifiedBy>
  <cp:revision>32</cp:revision>
  <dcterms:created xsi:type="dcterms:W3CDTF">2020-08-23T01:44:59Z</dcterms:created>
  <dcterms:modified xsi:type="dcterms:W3CDTF">2020-11-16T15:30:50Z</dcterms:modified>
</cp:coreProperties>
</file>