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1" r:id="rId2"/>
    <p:sldId id="286" r:id="rId3"/>
    <p:sldId id="263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28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2DDAA-B3D8-48BD-B51E-EB42048466FC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C75F4-052C-45F3-8D15-ED8DF32200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9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CE312-C24B-41C7-92C1-1949B525A42A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6A4FB-EF23-45A3-9644-E21A5DBC7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62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075" descr="610174_90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317"/>
          <a:stretch/>
        </p:blipFill>
        <p:spPr bwMode="auto">
          <a:xfrm>
            <a:off x="2627784" y="3535602"/>
            <a:ext cx="4513865" cy="312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108693" y="90872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116480" y="2924944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接连接符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接连接符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椭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椭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椭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0" name="TextBox 29"/>
          <p:cNvSpPr txBox="1"/>
          <p:nvPr userDrawn="1"/>
        </p:nvSpPr>
        <p:spPr>
          <a:xfrm>
            <a:off x="6525502" y="6457890"/>
            <a:ext cx="2618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dirty="0" smtClean="0"/>
              <a:t>单击此处编辑母版标题样式</a:t>
            </a:r>
            <a:endParaRPr kumimoji="0"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291112" y="6418374"/>
            <a:ext cx="2546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广东省高州农业学校</a:t>
            </a:r>
            <a:endParaRPr lang="zh-CN" altLang="en-US" sz="2000" b="1" dirty="0">
              <a:solidFill>
                <a:schemeClr val="accent1">
                  <a:lumMod val="75000"/>
                </a:schemeClr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52189" y="26729"/>
            <a:ext cx="3024336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宠物养护与疾病防治</a:t>
            </a:r>
            <a:endParaRPr lang="zh-CN" altLang="en-US" sz="2400" b="1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" y="26729"/>
            <a:ext cx="1354058" cy="134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接连接符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椭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椭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椭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椭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椭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接连接符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接连接符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占位符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接连接符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2C4276-68BD-4EA0-8D83-20921FFDD090}" type="datetimeFigureOut">
              <a:rPr lang="zh-CN" altLang="en-US" smtClean="0"/>
              <a:t>2020/11/16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4057DF-D607-47A4-B484-9E3E4FE4468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2108693" y="908720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zh-CN" altLang="zh-CN" sz="4000" dirty="0">
                <a:latin typeface="+mj-ea"/>
              </a:rPr>
              <a:t>项目</a:t>
            </a:r>
            <a:r>
              <a:rPr lang="zh-CN" altLang="zh-CN" sz="4000" dirty="0" smtClean="0">
                <a:latin typeface="+mj-ea"/>
              </a:rPr>
              <a:t>二</a:t>
            </a:r>
            <a:r>
              <a:rPr lang="en-US" altLang="zh-CN" sz="4000" dirty="0" smtClean="0">
                <a:latin typeface="+mj-ea"/>
              </a:rPr>
              <a:t>  </a:t>
            </a:r>
            <a:r>
              <a:rPr lang="zh-CN" altLang="zh-CN" sz="4000" dirty="0" smtClean="0">
                <a:latin typeface="+mj-ea"/>
              </a:rPr>
              <a:t>宠物</a:t>
            </a:r>
            <a:r>
              <a:rPr lang="zh-CN" altLang="zh-CN" sz="4000" dirty="0">
                <a:latin typeface="+mj-ea"/>
              </a:rPr>
              <a:t>猫的饲养管理</a:t>
            </a:r>
            <a:endParaRPr lang="zh-CN" altLang="en-US" sz="3600" dirty="0"/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2116480" y="2924944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zh-CN" altLang="zh-CN" sz="3200" dirty="0" smtClean="0">
                <a:latin typeface="+mj-ea"/>
                <a:ea typeface="+mj-ea"/>
              </a:rPr>
              <a:t>任务</a:t>
            </a:r>
            <a:r>
              <a:rPr lang="en-US" altLang="zh-CN" sz="3200" dirty="0" smtClean="0">
                <a:latin typeface="+mj-ea"/>
                <a:ea typeface="+mj-ea"/>
              </a:rPr>
              <a:t>6  </a:t>
            </a:r>
            <a:r>
              <a:rPr lang="zh-CN" altLang="zh-CN" sz="3200" smtClean="0">
                <a:latin typeface="+mj-ea"/>
                <a:ea typeface="+mj-ea"/>
              </a:rPr>
              <a:t>猫</a:t>
            </a:r>
            <a:r>
              <a:rPr lang="zh-CN" altLang="zh-CN" sz="3200" smtClean="0">
                <a:latin typeface="+mj-ea"/>
                <a:ea typeface="+mj-ea"/>
              </a:rPr>
              <a:t>的</a:t>
            </a:r>
            <a:r>
              <a:rPr lang="zh-CN" altLang="en-US" sz="3200">
                <a:latin typeface="+mj-ea"/>
                <a:ea typeface="+mj-ea"/>
              </a:rPr>
              <a:t>护理</a:t>
            </a:r>
            <a:endParaRPr lang="zh-CN" altLang="en-US" sz="32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7486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643192" cy="49891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5.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开结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梳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用途：去除缠结的毛球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种类：分刀片</a:t>
            </a:r>
            <a:r>
              <a:rPr lang="zh-CN" altLang="en-US" sz="2800" b="1" dirty="0" smtClean="0">
                <a:latin typeface="+mj-ea"/>
                <a:ea typeface="+mj-ea"/>
              </a:rPr>
              <a:t>嵌入型和多刃</a:t>
            </a:r>
            <a:r>
              <a:rPr lang="zh-CN" altLang="en-US" sz="2800" b="1" dirty="0">
                <a:latin typeface="+mj-ea"/>
                <a:ea typeface="+mj-ea"/>
              </a:rPr>
              <a:t>型两种。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）单刃</a:t>
            </a:r>
            <a:r>
              <a:rPr lang="zh-CN" altLang="en-US" sz="2800" b="1" dirty="0" smtClean="0">
                <a:latin typeface="+mj-ea"/>
                <a:ea typeface="+mj-ea"/>
              </a:rPr>
              <a:t>型        严重</a:t>
            </a:r>
            <a:r>
              <a:rPr lang="zh-CN" altLang="en-US" sz="2800" b="1" dirty="0">
                <a:latin typeface="+mj-ea"/>
                <a:ea typeface="+mj-ea"/>
              </a:rPr>
              <a:t>硬化或纠缠严重的</a:t>
            </a:r>
            <a:r>
              <a:rPr lang="zh-CN" altLang="en-US" sz="2800" b="1" dirty="0" smtClean="0">
                <a:latin typeface="+mj-ea"/>
                <a:ea typeface="+mj-ea"/>
              </a:rPr>
              <a:t>毛球。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 smtClean="0">
                <a:latin typeface="+mj-ea"/>
                <a:ea typeface="+mj-ea"/>
              </a:rPr>
              <a:t>）多刃型        毛发</a:t>
            </a:r>
            <a:r>
              <a:rPr lang="zh-CN" altLang="en-US" sz="2800" b="1" dirty="0">
                <a:latin typeface="+mj-ea"/>
                <a:ea typeface="+mj-ea"/>
              </a:rPr>
              <a:t>中度</a:t>
            </a:r>
            <a:r>
              <a:rPr lang="zh-CN" altLang="en-US" sz="2800" b="1" dirty="0" smtClean="0">
                <a:latin typeface="+mj-ea"/>
                <a:ea typeface="+mj-ea"/>
              </a:rPr>
              <a:t>缠结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0124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032448" cy="3798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865" y="1484784"/>
            <a:ext cx="3853840" cy="3816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19256" cy="49891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6.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趾甲钳（趾甲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剪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）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用途：可轻易定点切除趾甲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种类：以下介绍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种常用趾甲钳。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）剪刀型  用法类似于普通剪刀。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）断头台型  将趾甲置于其中间并剪断。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）安全型  刀刃上有安全装置</a:t>
            </a:r>
            <a:r>
              <a:rPr lang="en-US" altLang="zh-CN" sz="2800" b="1" dirty="0">
                <a:latin typeface="+mj-ea"/>
                <a:ea typeface="+mj-ea"/>
              </a:rPr>
              <a:t>,</a:t>
            </a:r>
            <a:r>
              <a:rPr lang="zh-CN" altLang="en-US" sz="2800" b="1" dirty="0">
                <a:latin typeface="+mj-ea"/>
                <a:ea typeface="+mj-ea"/>
              </a:rPr>
              <a:t>可以避免伤及脚趾。</a:t>
            </a:r>
          </a:p>
          <a:p>
            <a:pPr>
              <a:lnSpc>
                <a:spcPct val="130000"/>
              </a:lnSpc>
            </a:pP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6866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788992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380485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/>
              <a:t>二</a:t>
            </a:r>
            <a:r>
              <a:rPr lang="zh-CN" altLang="en-US" sz="3600" b="1" dirty="0" smtClean="0"/>
              <a:t>、长毛</a:t>
            </a:r>
            <a:r>
              <a:rPr lang="zh-CN" altLang="en-US" sz="3600" b="1" dirty="0"/>
              <a:t>猫的</a:t>
            </a:r>
            <a:r>
              <a:rPr lang="zh-CN" altLang="en-US" sz="3600" b="1" dirty="0" smtClean="0"/>
              <a:t>梳理</a:t>
            </a:r>
            <a:endParaRPr lang="zh-CN" altLang="en-US" sz="3600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48737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野生</a:t>
            </a:r>
            <a:r>
              <a:rPr lang="zh-CN" altLang="en-US" sz="2800" b="1" dirty="0">
                <a:latin typeface="+mj-ea"/>
                <a:ea typeface="+mj-ea"/>
              </a:rPr>
              <a:t>的长毛猫仅在冬春季脱毛，家养的长毛猫，一年四季都会脱毛。因此，家养长毛猫每天必须梳理，最好每天梳理两次，每次</a:t>
            </a:r>
            <a:r>
              <a:rPr lang="en-US" altLang="zh-CN" sz="2800" b="1" dirty="0">
                <a:latin typeface="+mj-ea"/>
                <a:ea typeface="+mj-ea"/>
              </a:rPr>
              <a:t>15-20min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梳理工具：刮</a:t>
            </a:r>
            <a:r>
              <a:rPr lang="zh-CN" altLang="en-US" sz="2800" b="1" dirty="0">
                <a:latin typeface="+mj-ea"/>
                <a:ea typeface="+mj-ea"/>
              </a:rPr>
              <a:t>刷、铁丝刷和鬃刷、密齿和宽齿梳子、牙梳。</a:t>
            </a:r>
          </a:p>
          <a:p>
            <a:pPr>
              <a:lnSpc>
                <a:spcPct val="130000"/>
              </a:lnSpc>
            </a:pP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70701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15200" cy="5061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短</a:t>
            </a:r>
            <a:r>
              <a:rPr lang="zh-CN" altLang="en-US" sz="2800" b="1" dirty="0">
                <a:latin typeface="+mj-ea"/>
                <a:ea typeface="+mj-ea"/>
              </a:rPr>
              <a:t>毛猫的舌头长，自己能梳理自己。因此，短毛猫不需要每天梳理，每周梳理两次就行了</a:t>
            </a:r>
            <a:r>
              <a:rPr lang="zh-CN" altLang="en-US" sz="2800" b="1" dirty="0" smtClean="0">
                <a:latin typeface="+mj-ea"/>
                <a:ea typeface="+mj-ea"/>
              </a:rPr>
              <a:t>。美容师</a:t>
            </a:r>
            <a:r>
              <a:rPr lang="zh-CN" altLang="en-US" sz="2800" b="1" dirty="0">
                <a:latin typeface="+mj-ea"/>
                <a:ea typeface="+mj-ea"/>
              </a:rPr>
              <a:t>平时也可将猫抱在怀里，不用工具梳理猫，而用手指插入猫身上的毛捋理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en-US" altLang="zh-CN" sz="28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梳理工具：</a:t>
            </a:r>
            <a:r>
              <a:rPr lang="zh-CN" altLang="en-US" sz="2800" b="1" dirty="0">
                <a:latin typeface="+mj-ea"/>
                <a:ea typeface="+mj-ea"/>
              </a:rPr>
              <a:t>密齿梳子、软猪鬃刷子、橡胶刷子、油鞣革巾等。</a:t>
            </a:r>
          </a:p>
          <a:p>
            <a:pPr>
              <a:lnSpc>
                <a:spcPct val="130000"/>
              </a:lnSpc>
            </a:pPr>
            <a:endParaRPr lang="zh-CN" altLang="en-US" sz="2800" dirty="0">
              <a:latin typeface="+mj-ea"/>
              <a:ea typeface="+mj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 smtClean="0"/>
              <a:t>三、短毛</a:t>
            </a:r>
            <a:r>
              <a:rPr lang="zh-CN" altLang="en-US" sz="3600" b="1" dirty="0"/>
              <a:t>猫的</a:t>
            </a:r>
            <a:r>
              <a:rPr lang="zh-CN" altLang="en-US" sz="3600" b="1" dirty="0" smtClean="0"/>
              <a:t>梳理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7893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5061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步骤</a:t>
            </a:r>
            <a:r>
              <a:rPr lang="zh-CN" altLang="en-US" sz="2800" b="1" dirty="0">
                <a:latin typeface="+mj-ea"/>
                <a:ea typeface="+mj-ea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）先将猫的毛发梳顺，把打结的地方梳开。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）将洗澡水调到适温，是</a:t>
            </a:r>
            <a:r>
              <a:rPr lang="en-US" altLang="zh-CN" sz="2800" b="1" dirty="0">
                <a:latin typeface="+mj-ea"/>
                <a:ea typeface="+mj-ea"/>
              </a:rPr>
              <a:t>37-38℃</a:t>
            </a:r>
            <a:r>
              <a:rPr lang="zh-CN" altLang="en-US" sz="2800" b="1" dirty="0">
                <a:latin typeface="+mj-ea"/>
                <a:ea typeface="+mj-ea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）为了让猫可以适应水的温度，所以要先从足部开始冲洗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 smtClean="0"/>
              <a:t>四、猫的洗澡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47853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643192" cy="5061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4</a:t>
            </a:r>
            <a:r>
              <a:rPr lang="zh-CN" altLang="en-US" sz="2800" b="1" dirty="0">
                <a:latin typeface="+mj-ea"/>
                <a:ea typeface="+mj-ea"/>
              </a:rPr>
              <a:t>）冲洗的顺序需从颈部开始往下将全身冲湿</a:t>
            </a:r>
            <a:r>
              <a:rPr lang="en-US" altLang="zh-CN" sz="2800" b="1" dirty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5</a:t>
            </a:r>
            <a:r>
              <a:rPr lang="zh-CN" altLang="en-US" sz="2800" b="1" dirty="0">
                <a:latin typeface="+mj-ea"/>
                <a:ea typeface="+mj-ea"/>
              </a:rPr>
              <a:t>）倒出适量的洗毛精在猫的身上，仔细地搓揉，务必要让全身的毛发彻底地清洗干净。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6</a:t>
            </a:r>
            <a:r>
              <a:rPr lang="zh-CN" altLang="en-US" sz="2800" b="1" dirty="0">
                <a:latin typeface="+mj-ea"/>
                <a:ea typeface="+mj-ea"/>
              </a:rPr>
              <a:t>）以适温的水将全身的泡沫冲洗干净。</a:t>
            </a:r>
          </a:p>
          <a:p>
            <a:pPr>
              <a:lnSpc>
                <a:spcPct val="130000"/>
              </a:lnSpc>
            </a:pPr>
            <a:endParaRPr lang="zh-CN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323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643192" cy="4989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以</a:t>
            </a:r>
            <a:r>
              <a:rPr lang="zh-CN" altLang="en-US" sz="2800" b="1" dirty="0">
                <a:latin typeface="+mj-ea"/>
                <a:ea typeface="+mj-ea"/>
              </a:rPr>
              <a:t>大毛巾轻轻地将皮毛上的水分吸干</a:t>
            </a:r>
            <a:r>
              <a:rPr lang="zh-CN" altLang="en-US" sz="2800" b="1" dirty="0" smtClean="0">
                <a:latin typeface="+mj-ea"/>
                <a:ea typeface="+mj-ea"/>
              </a:rPr>
              <a:t>，然后</a:t>
            </a:r>
            <a:r>
              <a:rPr lang="zh-CN" altLang="en-US" sz="2800" b="1" dirty="0">
                <a:latin typeface="+mj-ea"/>
                <a:ea typeface="+mj-ea"/>
              </a:rPr>
              <a:t>用毛巾将猫的头部盖住，便开始使用吹风机来吹干后半部的皮毛，调整成慢速的热风，最好能边吹边梳，然后再慢慢地往头部吹干，头部可以用大量的卫生纸擦干即可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/>
              <a:t>五</a:t>
            </a:r>
            <a:r>
              <a:rPr lang="zh-CN" altLang="en-US" sz="3600" b="1" dirty="0" smtClean="0"/>
              <a:t>、吹干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93391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5061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+mj-ea"/>
                <a:ea typeface="+mj-ea"/>
              </a:rPr>
              <a:t>1</a:t>
            </a: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清洗眼睛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必备</a:t>
            </a:r>
            <a:r>
              <a:rPr lang="zh-CN" altLang="en-US" sz="2800" b="1" dirty="0">
                <a:latin typeface="+mj-ea"/>
                <a:ea typeface="+mj-ea"/>
              </a:rPr>
              <a:t>用品：婴儿润肤油、小碗、棉布。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准备工作：将少量婴儿润肤油倒入小碗中。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+mj-ea"/>
                <a:ea typeface="+mj-ea"/>
              </a:rPr>
              <a:t>检查眼睛：清洗前要先检查它是否有视觉障碍各种迹象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/>
              <a:t>六</a:t>
            </a:r>
            <a:r>
              <a:rPr lang="zh-CN" altLang="en-US" sz="3600" b="1" dirty="0" smtClean="0"/>
              <a:t>、眼</a:t>
            </a:r>
            <a:r>
              <a:rPr lang="zh-CN" altLang="en-US" sz="3600" b="1" dirty="0"/>
              <a:t>、耳、牙的清洁方法</a:t>
            </a:r>
          </a:p>
        </p:txBody>
      </p:sp>
    </p:spTree>
    <p:extLst>
      <p:ext uri="{BB962C8B-B14F-4D97-AF65-F5344CB8AC3E}">
        <p14:creationId xmlns:p14="http://schemas.microsoft.com/office/powerpoint/2010/main" val="241920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一、基本美容工具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19256" cy="49891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1.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钢丝刷（针刷）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用途：打开缠结的被毛或去除去部外下毛（底毛</a:t>
            </a:r>
            <a:r>
              <a:rPr lang="zh-CN" altLang="en-US" sz="2800" b="1" dirty="0" smtClean="0">
                <a:latin typeface="+mj-ea"/>
                <a:ea typeface="+mj-ea"/>
              </a:rPr>
              <a:t>）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种类：分有大、中、小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种尺寸，但一般通用为中尺寸。以质地分类有以下两种。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）硬质  胶板红色，针硬，对于严重打结的毛发有较好的作用。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）软质  胶板青色，针较柔软，不易伤到皮肤及发根，适合日常刷理工作。</a:t>
            </a:r>
          </a:p>
        </p:txBody>
      </p:sp>
    </p:spTree>
    <p:extLst>
      <p:ext uri="{BB962C8B-B14F-4D97-AF65-F5344CB8AC3E}">
        <p14:creationId xmlns:p14="http://schemas.microsoft.com/office/powerpoint/2010/main" val="44741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5061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>
                <a:latin typeface="+mj-ea"/>
                <a:ea typeface="+mj-ea"/>
              </a:rPr>
              <a:t>检查猫眼后，用一小块棉布随上婴儿润肤油轻轻擦眼周围。清洗时尽量洗掉眼周的污迹，再用棉布或卫生纸把毛擦干。不可触碰眼球。洗眼时，一只手轻轻握住猫的颈部，另一只手拿脱脂棉棒（或棉球）随取</a:t>
            </a:r>
            <a:r>
              <a:rPr lang="en-US" altLang="zh-CN" sz="2600" b="1" dirty="0" smtClean="0">
                <a:latin typeface="+mj-ea"/>
                <a:ea typeface="+mj-ea"/>
              </a:rPr>
              <a:t>2%</a:t>
            </a:r>
            <a:r>
              <a:rPr lang="zh-CN" altLang="en-US" sz="2600" b="1" dirty="0" smtClean="0">
                <a:latin typeface="+mj-ea"/>
                <a:ea typeface="+mj-ea"/>
              </a:rPr>
              <a:t>硼酸水溶液，轻轻擦洗掉污物；也可用棉纱布蘸取温水擦洗。擦洗干净后，向猫眼睛滴入几滴氯霉素眼药水或挤入适量的四环素眼药膏，这样可以保护眼睛，并消除</a:t>
            </a:r>
            <a:r>
              <a:rPr lang="zh-CN" altLang="en-US" sz="2600" b="1" dirty="0">
                <a:latin typeface="+mj-ea"/>
                <a:ea typeface="+mj-ea"/>
              </a:rPr>
              <a:t>眼睛</a:t>
            </a:r>
            <a:r>
              <a:rPr lang="zh-CN" altLang="en-US" sz="2600" b="1" dirty="0" smtClean="0">
                <a:latin typeface="+mj-ea"/>
                <a:ea typeface="+mj-ea"/>
              </a:rPr>
              <a:t>的炎症。</a:t>
            </a:r>
            <a:endParaRPr lang="zh-CN" altLang="en-US" sz="26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4949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506117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+mj-ea"/>
                <a:ea typeface="+mj-ea"/>
              </a:rPr>
              <a:t>2</a:t>
            </a: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.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清洗耳朵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必备</a:t>
            </a:r>
            <a:r>
              <a:rPr lang="zh-CN" altLang="en-US" sz="2800" b="1" dirty="0">
                <a:latin typeface="+mj-ea"/>
                <a:ea typeface="+mj-ea"/>
              </a:rPr>
              <a:t>用品：婴儿润肤油、小碗、棉布。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检查</a:t>
            </a:r>
            <a:r>
              <a:rPr lang="zh-CN" altLang="en-US" sz="2800" b="1" dirty="0">
                <a:latin typeface="+mj-ea"/>
                <a:ea typeface="+mj-ea"/>
              </a:rPr>
              <a:t>耳朵：检查猫耳时，千万不可将任何东西</a:t>
            </a:r>
            <a:r>
              <a:rPr lang="en-US" altLang="zh-CN" sz="2800" b="1" dirty="0">
                <a:latin typeface="+mj-ea"/>
                <a:ea typeface="+mj-ea"/>
              </a:rPr>
              <a:t>(</a:t>
            </a:r>
            <a:r>
              <a:rPr lang="zh-CN" altLang="en-US" sz="2800" b="1" dirty="0">
                <a:latin typeface="+mj-ea"/>
                <a:ea typeface="+mj-ea"/>
              </a:rPr>
              <a:t>包括棉布头</a:t>
            </a:r>
            <a:r>
              <a:rPr lang="en-US" altLang="zh-CN" sz="2800" b="1" dirty="0">
                <a:latin typeface="+mj-ea"/>
                <a:ea typeface="+mj-ea"/>
              </a:rPr>
              <a:t>)</a:t>
            </a:r>
            <a:r>
              <a:rPr lang="zh-CN" altLang="en-US" sz="2800" b="1" dirty="0">
                <a:latin typeface="+mj-ea"/>
                <a:ea typeface="+mj-ea"/>
              </a:rPr>
              <a:t>塞进去</a:t>
            </a:r>
            <a:r>
              <a:rPr lang="en-US" altLang="zh-CN" sz="2800" b="1" dirty="0">
                <a:latin typeface="+mj-ea"/>
                <a:ea typeface="+mj-ea"/>
              </a:rPr>
              <a:t>,</a:t>
            </a:r>
            <a:r>
              <a:rPr lang="zh-CN" altLang="en-US" sz="2800" b="1" dirty="0">
                <a:latin typeface="+mj-ea"/>
                <a:ea typeface="+mj-ea"/>
              </a:rPr>
              <a:t>因为猫耳朵非常柔软。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检查到猫耳上油黑色污垢后，用棉布随婴儿油擦去耳廓里面的所有污迹。清洗时小心处理。如果擦洗用力太猛，就可能使猫不舒服甚至受伤。动作轻柔，呈环式消洗。</a:t>
            </a:r>
          </a:p>
        </p:txBody>
      </p:sp>
    </p:spTree>
    <p:extLst>
      <p:ext uri="{BB962C8B-B14F-4D97-AF65-F5344CB8AC3E}">
        <p14:creationId xmlns:p14="http://schemas.microsoft.com/office/powerpoint/2010/main" val="4260883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15200" cy="4989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清洗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牙齿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必备</a:t>
            </a:r>
            <a:r>
              <a:rPr lang="zh-CN" altLang="en-US" sz="2800" b="1" dirty="0">
                <a:latin typeface="+mj-ea"/>
                <a:ea typeface="+mj-ea"/>
              </a:rPr>
              <a:t>用品</a:t>
            </a:r>
            <a:r>
              <a:rPr lang="zh-CN" altLang="en-US" sz="2800" b="1" dirty="0" smtClean="0">
                <a:latin typeface="+mj-ea"/>
                <a:ea typeface="+mj-ea"/>
              </a:rPr>
              <a:t>：宠物专用</a:t>
            </a:r>
            <a:r>
              <a:rPr lang="zh-CN" altLang="en-US" sz="2800" b="1" dirty="0">
                <a:latin typeface="+mj-ea"/>
                <a:ea typeface="+mj-ea"/>
              </a:rPr>
              <a:t>牙膏、宠物专用牙刷、棉签。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先</a:t>
            </a:r>
            <a:r>
              <a:rPr lang="zh-CN" altLang="en-US" sz="2800" b="1" dirty="0">
                <a:latin typeface="+mj-ea"/>
                <a:ea typeface="+mj-ea"/>
              </a:rPr>
              <a:t>将一点点牙膏涂在猫唇上，让它慢慢习惯牙膏味道。使用牙刷前，要先用棉签轻触牙龈使猫慢慢习惯。猫准备就绪后，再用牙刷</a:t>
            </a:r>
            <a:r>
              <a:rPr lang="zh-CN" altLang="en-US" sz="2800" b="1" dirty="0" smtClean="0">
                <a:latin typeface="+mj-ea"/>
                <a:ea typeface="+mj-ea"/>
              </a:rPr>
              <a:t>、牙膏</a:t>
            </a:r>
            <a:r>
              <a:rPr lang="zh-CN" altLang="en-US" sz="2800" b="1" dirty="0">
                <a:latin typeface="+mj-ea"/>
                <a:ea typeface="+mj-ea"/>
              </a:rPr>
              <a:t>或盐水溶液给猫刷。</a:t>
            </a:r>
          </a:p>
        </p:txBody>
      </p:sp>
    </p:spTree>
    <p:extLst>
      <p:ext uri="{BB962C8B-B14F-4D97-AF65-F5344CB8AC3E}">
        <p14:creationId xmlns:p14="http://schemas.microsoft.com/office/powerpoint/2010/main" val="3205245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715200" cy="4989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把</a:t>
            </a:r>
            <a:r>
              <a:rPr lang="zh-CN" altLang="en-US" sz="2800" b="1" dirty="0">
                <a:latin typeface="+mj-ea"/>
                <a:ea typeface="+mj-ea"/>
              </a:rPr>
              <a:t>猫放到膝盖上，从后面抱住。轻轻按压指甲根后面的皮肤，猫的指甲便会伸出来。把前面尖且弯的部分剪掉</a:t>
            </a:r>
            <a:r>
              <a:rPr lang="en-US" altLang="zh-CN" sz="2800" b="1" dirty="0">
                <a:latin typeface="+mj-ea"/>
                <a:ea typeface="+mj-ea"/>
              </a:rPr>
              <a:t>1-2 mm</a:t>
            </a:r>
            <a:r>
              <a:rPr lang="zh-CN" altLang="en-US" sz="2800" b="1" dirty="0">
                <a:latin typeface="+mj-ea"/>
                <a:ea typeface="+mj-ea"/>
              </a:rPr>
              <a:t>。指甲根处呈粉红色的部分有血管通过，称之为“血线”，修剪时不能伤到那里，否则会导致出血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96944" cy="1143000"/>
          </a:xfrm>
        </p:spPr>
        <p:txBody>
          <a:bodyPr>
            <a:noAutofit/>
          </a:bodyPr>
          <a:lstStyle/>
          <a:p>
            <a:pPr algn="ctr"/>
            <a:r>
              <a:rPr lang="zh-CN" altLang="en-US" sz="3600" b="1" dirty="0" smtClean="0"/>
              <a:t>七、修剪指甲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7731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643192" cy="4989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如果</a:t>
            </a:r>
            <a:r>
              <a:rPr lang="zh-CN" altLang="en-US" sz="2800" b="1" dirty="0">
                <a:latin typeface="+mj-ea"/>
                <a:ea typeface="+mj-ea"/>
              </a:rPr>
              <a:t>猫不太愿意让人给它剪指甲，可以借助洗猫袋进行保定。注意事项：前爪每两周剪一次，后爪则</a:t>
            </a:r>
            <a:r>
              <a:rPr lang="en-US" altLang="zh-CN" sz="2800" b="1" dirty="0">
                <a:latin typeface="+mj-ea"/>
                <a:ea typeface="+mj-ea"/>
              </a:rPr>
              <a:t>3-4</a:t>
            </a:r>
            <a:r>
              <a:rPr lang="zh-CN" altLang="en-US" sz="2800" b="1" dirty="0">
                <a:latin typeface="+mj-ea"/>
                <a:ea typeface="+mj-ea"/>
              </a:rPr>
              <a:t>周一次，用猫咪专用的指甲钳修剪。如果在修剪过程中伤到“血线”，有流血情况发生，要及时用止血粉进行止血处理。</a:t>
            </a:r>
          </a:p>
        </p:txBody>
      </p:sp>
    </p:spTree>
    <p:extLst>
      <p:ext uri="{BB962C8B-B14F-4D97-AF65-F5344CB8AC3E}">
        <p14:creationId xmlns:p14="http://schemas.microsoft.com/office/powerpoint/2010/main" val="1604536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d67fc157f14ec51972b431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t="4092" r="1905" b="49431"/>
          <a:stretch/>
        </p:blipFill>
        <p:spPr bwMode="auto">
          <a:xfrm>
            <a:off x="683568" y="3802743"/>
            <a:ext cx="7431088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84" y="1916832"/>
            <a:ext cx="1485200" cy="1993125"/>
          </a:xfrm>
          <a:prstGeom prst="rect">
            <a:avLst/>
          </a:prstGeom>
        </p:spPr>
      </p:pic>
      <p:sp>
        <p:nvSpPr>
          <p:cNvPr id="6" name="文本框 1"/>
          <p:cNvSpPr txBox="1"/>
          <p:nvPr/>
        </p:nvSpPr>
        <p:spPr>
          <a:xfrm>
            <a:off x="3286804" y="233245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rgbClr val="09B3AF"/>
                </a:solidFill>
                <a:latin typeface="张海山锐谐体" panose="02000000000000000000" pitchFamily="2" charset="-122"/>
                <a:ea typeface="张海山锐谐体" panose="02000000000000000000" pitchFamily="2" charset="-122"/>
              </a:rPr>
              <a:t>谢谢观看</a:t>
            </a:r>
            <a:endParaRPr lang="zh-CN" altLang="en-US" sz="4800" b="1" dirty="0">
              <a:solidFill>
                <a:srgbClr val="09B3AF"/>
              </a:solidFill>
              <a:latin typeface="张海山锐谐体" panose="02000000000000000000" pitchFamily="2" charset="-122"/>
              <a:ea typeface="张海山锐谐体" panose="02000000000000000000" pitchFamily="2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80327" y="3371856"/>
            <a:ext cx="41678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zh-CN" altLang="zh-CN" sz="2800" dirty="0">
                <a:solidFill>
                  <a:srgbClr val="88988A"/>
                </a:solidFill>
              </a:rPr>
              <a:t>THANKS FOR COMING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89778">
            <a:off x="6372239" y="2216438"/>
            <a:ext cx="1707898" cy="18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2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62394"/>
            <a:ext cx="3730635" cy="35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2394"/>
            <a:ext cx="3672408" cy="350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1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19256" cy="49891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2.</a:t>
            </a:r>
            <a:r>
              <a:rPr lang="zh-CN" altLang="en-US" sz="2800" b="1" dirty="0">
                <a:solidFill>
                  <a:srgbClr val="0070C0"/>
                </a:solidFill>
                <a:latin typeface="+mj-ea"/>
                <a:ea typeface="+mj-ea"/>
              </a:rPr>
              <a:t>齿梳</a:t>
            </a:r>
            <a:endParaRPr lang="en-US" altLang="zh-CN" sz="28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用途</a:t>
            </a:r>
            <a:r>
              <a:rPr lang="zh-CN" altLang="en-US" sz="2800" b="1" dirty="0">
                <a:latin typeface="+mj-ea"/>
                <a:ea typeface="+mj-ea"/>
              </a:rPr>
              <a:t>：被毛的梳理、挑松以及修剪时配合剪刀的挑理动作。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+mj-ea"/>
                <a:ea typeface="+mj-ea"/>
              </a:rPr>
              <a:t>种类</a:t>
            </a:r>
            <a:r>
              <a:rPr lang="zh-CN" altLang="en-US" sz="2800" b="1" dirty="0">
                <a:latin typeface="+mj-ea"/>
                <a:ea typeface="+mj-ea"/>
              </a:rPr>
              <a:t>：常用且必备的有以下两种。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）美容师梳  每根梳齿的长度在</a:t>
            </a:r>
            <a:r>
              <a:rPr lang="en-US" altLang="zh-CN" sz="2800" b="1" dirty="0">
                <a:latin typeface="+mj-ea"/>
                <a:ea typeface="+mj-ea"/>
              </a:rPr>
              <a:t>0.6-2.2 cm</a:t>
            </a:r>
            <a:r>
              <a:rPr lang="zh-CN" altLang="en-US" sz="2800" b="1" dirty="0">
                <a:latin typeface="+mj-ea"/>
                <a:ea typeface="+mj-ea"/>
              </a:rPr>
              <a:t>之间，适合各类毛质的梳理。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）跳蚤梳  梳齿密集，用于剔除毛发中的跳蚤及扁虱，或清理附着于眼角毛发上的泪垢。</a:t>
            </a:r>
          </a:p>
        </p:txBody>
      </p:sp>
    </p:spTree>
    <p:extLst>
      <p:ext uri="{BB962C8B-B14F-4D97-AF65-F5344CB8AC3E}">
        <p14:creationId xmlns:p14="http://schemas.microsoft.com/office/powerpoint/2010/main" val="2608710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5"/>
            <a:ext cx="3960440" cy="393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424720"/>
            <a:ext cx="3883665" cy="392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5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19256" cy="4989168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3.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剪刀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用途：被毛剪除修饰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  <a:r>
              <a:rPr lang="en-US" altLang="zh-CN" sz="2800" b="1" dirty="0">
                <a:latin typeface="+mj-ea"/>
                <a:ea typeface="+mj-ea"/>
              </a:rPr>
              <a:t>7</a:t>
            </a:r>
            <a:r>
              <a:rPr lang="zh-CN" altLang="en-US" sz="2800" b="1" dirty="0">
                <a:latin typeface="+mj-ea"/>
                <a:ea typeface="+mj-ea"/>
              </a:rPr>
              <a:t>寸直</a:t>
            </a:r>
            <a:r>
              <a:rPr lang="zh-CN" altLang="en-US" sz="2800" b="1" dirty="0" smtClean="0">
                <a:latin typeface="+mj-ea"/>
                <a:ea typeface="+mj-ea"/>
              </a:rPr>
              <a:t>剪     使用率最高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  <a:r>
              <a:rPr lang="en-US" altLang="zh-CN" sz="2800" b="1" dirty="0">
                <a:latin typeface="+mj-ea"/>
                <a:ea typeface="+mj-ea"/>
              </a:rPr>
              <a:t>5</a:t>
            </a:r>
            <a:r>
              <a:rPr lang="zh-CN" altLang="en-US" sz="2800" b="1" dirty="0">
                <a:latin typeface="+mj-ea"/>
                <a:ea typeface="+mj-ea"/>
              </a:rPr>
              <a:t>寸直剪  </a:t>
            </a:r>
            <a:r>
              <a:rPr lang="zh-CN" altLang="en-US" sz="2800" b="1" dirty="0" smtClean="0">
                <a:latin typeface="+mj-ea"/>
                <a:ea typeface="+mj-ea"/>
              </a:rPr>
              <a:t>    细部修剪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3</a:t>
            </a:r>
            <a:r>
              <a:rPr lang="zh-CN" altLang="en-US" sz="2800" b="1" dirty="0">
                <a:latin typeface="+mj-ea"/>
                <a:ea typeface="+mj-ea"/>
              </a:rPr>
              <a:t>）</a:t>
            </a:r>
            <a:r>
              <a:rPr lang="en-US" altLang="zh-CN" sz="2800" b="1" dirty="0">
                <a:latin typeface="+mj-ea"/>
                <a:ea typeface="+mj-ea"/>
              </a:rPr>
              <a:t>7</a:t>
            </a:r>
            <a:r>
              <a:rPr lang="zh-CN" altLang="en-US" sz="2800" b="1" dirty="0">
                <a:latin typeface="+mj-ea"/>
                <a:ea typeface="+mj-ea"/>
              </a:rPr>
              <a:t>寸弯</a:t>
            </a:r>
            <a:r>
              <a:rPr lang="zh-CN" altLang="en-US" sz="2800" b="1" dirty="0" smtClean="0">
                <a:latin typeface="+mj-ea"/>
                <a:ea typeface="+mj-ea"/>
              </a:rPr>
              <a:t>剪      头部造型修剪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4</a:t>
            </a:r>
            <a:r>
              <a:rPr lang="zh-CN" altLang="en-US" sz="2800" b="1" dirty="0">
                <a:latin typeface="+mj-ea"/>
                <a:ea typeface="+mj-ea"/>
              </a:rPr>
              <a:t>）层次</a:t>
            </a:r>
            <a:r>
              <a:rPr lang="zh-CN" altLang="en-US" sz="2800" b="1" dirty="0" smtClean="0">
                <a:latin typeface="+mj-ea"/>
                <a:ea typeface="+mj-ea"/>
              </a:rPr>
              <a:t>剪        打</a:t>
            </a:r>
            <a:r>
              <a:rPr lang="zh-CN" altLang="en-US" sz="2800" b="1" dirty="0">
                <a:latin typeface="+mj-ea"/>
                <a:ea typeface="+mj-ea"/>
              </a:rPr>
              <a:t>薄剪、牙</a:t>
            </a:r>
            <a:r>
              <a:rPr lang="zh-CN" altLang="en-US" sz="2800" b="1" dirty="0" smtClean="0">
                <a:latin typeface="+mj-ea"/>
                <a:ea typeface="+mj-ea"/>
              </a:rPr>
              <a:t>剪</a:t>
            </a:r>
            <a:endParaRPr lang="zh-CN" altLang="en-US" sz="28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9673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672408" cy="362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1242"/>
            <a:ext cx="3969504" cy="359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7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506117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+mj-ea"/>
                <a:ea typeface="+mj-ea"/>
              </a:rPr>
              <a:t>4.</a:t>
            </a:r>
            <a:r>
              <a:rPr lang="zh-CN" altLang="en-US" sz="2800" b="1" dirty="0" smtClean="0">
                <a:solidFill>
                  <a:srgbClr val="0070C0"/>
                </a:solidFill>
                <a:latin typeface="+mj-ea"/>
                <a:ea typeface="+mj-ea"/>
              </a:rPr>
              <a:t>电剪</a:t>
            </a:r>
            <a:endParaRPr lang="zh-CN" altLang="en-US" sz="2800" b="1" dirty="0">
              <a:solidFill>
                <a:srgbClr val="0070C0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用途：快速剃除毛发</a:t>
            </a:r>
            <a:r>
              <a:rPr lang="zh-CN" altLang="en-US" sz="2800" b="1" dirty="0" smtClean="0">
                <a:latin typeface="+mj-ea"/>
                <a:ea typeface="+mj-ea"/>
              </a:rPr>
              <a:t>。</a:t>
            </a:r>
            <a:endParaRPr lang="zh-CN" altLang="en-US" sz="2800" b="1" dirty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</a:t>
            </a:r>
            <a:r>
              <a:rPr lang="zh-CN" altLang="en-US" sz="2800" b="1" dirty="0">
                <a:latin typeface="+mj-ea"/>
                <a:ea typeface="+mj-ea"/>
              </a:rPr>
              <a:t>）电磁振荡式  速度快，但容易因高热而烫手。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2</a:t>
            </a:r>
            <a:r>
              <a:rPr lang="zh-CN" altLang="en-US" sz="2800" b="1" dirty="0">
                <a:latin typeface="+mj-ea"/>
                <a:ea typeface="+mj-ea"/>
              </a:rPr>
              <a:t>）马达回转式  运转数虽稍慢，但机身较轻。</a:t>
            </a: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+mj-ea"/>
                <a:ea typeface="+mj-ea"/>
              </a:rPr>
              <a:t>与电剪配合使用的刀头有</a:t>
            </a:r>
            <a:r>
              <a:rPr lang="en-US" altLang="zh-CN" sz="2800" b="1" dirty="0">
                <a:latin typeface="+mj-ea"/>
                <a:ea typeface="+mj-ea"/>
              </a:rPr>
              <a:t>10</a:t>
            </a:r>
            <a:r>
              <a:rPr lang="zh-CN" altLang="en-US" sz="2800" b="1" dirty="0">
                <a:latin typeface="+mj-ea"/>
                <a:ea typeface="+mj-ea"/>
              </a:rPr>
              <a:t>种之多，常用的型号有</a:t>
            </a:r>
            <a:r>
              <a:rPr lang="en-US" altLang="zh-CN" sz="2800" b="1" dirty="0">
                <a:latin typeface="+mj-ea"/>
                <a:ea typeface="+mj-ea"/>
              </a:rPr>
              <a:t>40#</a:t>
            </a: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1/10mm</a:t>
            </a:r>
            <a:r>
              <a:rPr lang="zh-CN" altLang="en-US" sz="2800" b="1" dirty="0">
                <a:latin typeface="+mj-ea"/>
                <a:ea typeface="+mj-ea"/>
              </a:rPr>
              <a:t>）、</a:t>
            </a:r>
            <a:r>
              <a:rPr lang="en-US" altLang="zh-CN" sz="2800" b="1" dirty="0">
                <a:latin typeface="+mj-ea"/>
                <a:ea typeface="+mj-ea"/>
              </a:rPr>
              <a:t>30#</a:t>
            </a: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1/4mm</a:t>
            </a:r>
            <a:r>
              <a:rPr lang="zh-CN" altLang="en-US" sz="2800" b="1" dirty="0">
                <a:latin typeface="+mj-ea"/>
                <a:ea typeface="+mj-ea"/>
              </a:rPr>
              <a:t>）、</a:t>
            </a:r>
            <a:r>
              <a:rPr lang="en-US" altLang="zh-CN" sz="2800" b="1" dirty="0">
                <a:latin typeface="+mj-ea"/>
                <a:ea typeface="+mj-ea"/>
              </a:rPr>
              <a:t>15 #</a:t>
            </a: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1/2mm</a:t>
            </a:r>
            <a:r>
              <a:rPr lang="zh-CN" altLang="en-US" sz="2800" b="1" dirty="0">
                <a:latin typeface="+mj-ea"/>
                <a:ea typeface="+mj-ea"/>
              </a:rPr>
              <a:t>）、</a:t>
            </a:r>
            <a:r>
              <a:rPr lang="en-US" altLang="zh-CN" sz="2800" b="1" dirty="0">
                <a:latin typeface="+mj-ea"/>
                <a:ea typeface="+mj-ea"/>
              </a:rPr>
              <a:t>10#(1mm)</a:t>
            </a:r>
            <a:r>
              <a:rPr lang="zh-CN" altLang="en-US" sz="2800" b="1" dirty="0">
                <a:latin typeface="+mj-ea"/>
                <a:ea typeface="+mj-ea"/>
              </a:rPr>
              <a:t>、</a:t>
            </a:r>
            <a:r>
              <a:rPr lang="en-US" altLang="zh-CN" sz="2800" b="1" dirty="0">
                <a:latin typeface="+mj-ea"/>
                <a:ea typeface="+mj-ea"/>
              </a:rPr>
              <a:t>7#F</a:t>
            </a:r>
            <a:r>
              <a:rPr lang="zh-CN" altLang="en-US" sz="2800" b="1" dirty="0">
                <a:latin typeface="+mj-ea"/>
                <a:ea typeface="+mj-ea"/>
              </a:rPr>
              <a:t>（</a:t>
            </a:r>
            <a:r>
              <a:rPr lang="en-US" altLang="zh-CN" sz="2800" b="1" dirty="0">
                <a:latin typeface="+mj-ea"/>
                <a:ea typeface="+mj-ea"/>
              </a:rPr>
              <a:t>3mm</a:t>
            </a:r>
            <a:r>
              <a:rPr lang="zh-CN" altLang="en-US" sz="2800" b="1" dirty="0">
                <a:latin typeface="+mj-ea"/>
                <a:ea typeface="+mj-ea"/>
              </a:rPr>
              <a:t>）、</a:t>
            </a:r>
            <a:r>
              <a:rPr lang="en-US" altLang="zh-CN" sz="2800" b="1" dirty="0">
                <a:latin typeface="+mj-ea"/>
                <a:ea typeface="+mj-ea"/>
              </a:rPr>
              <a:t>4#F(9mm)</a:t>
            </a:r>
            <a:r>
              <a:rPr lang="zh-CN" altLang="en-US" sz="2800" b="1" dirty="0">
                <a:latin typeface="+mj-ea"/>
                <a:ea typeface="+mj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35400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15" y="764704"/>
            <a:ext cx="3744416" cy="343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19317"/>
            <a:ext cx="54102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90" y="932221"/>
            <a:ext cx="414526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5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凸显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</TotalTime>
  <Words>1270</Words>
  <Application>Microsoft Office PowerPoint</Application>
  <PresentationFormat>全屏显示(4:3)</PresentationFormat>
  <Paragraphs>69</Paragraphs>
  <Slides>25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凸显</vt:lpstr>
      <vt:lpstr>项目二  宠物猫的饲养管理</vt:lpstr>
      <vt:lpstr>一、基本美容工具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二、长毛猫的梳理</vt:lpstr>
      <vt:lpstr>三、短毛猫的梳理</vt:lpstr>
      <vt:lpstr>四、猫的洗澡</vt:lpstr>
      <vt:lpstr>PowerPoint 演示文稿</vt:lpstr>
      <vt:lpstr>五、吹干</vt:lpstr>
      <vt:lpstr>六、眼、耳、牙的清洁方法</vt:lpstr>
      <vt:lpstr>PowerPoint 演示文稿</vt:lpstr>
      <vt:lpstr>PowerPoint 演示文稿</vt:lpstr>
      <vt:lpstr>PowerPoint 演示文稿</vt:lpstr>
      <vt:lpstr>七、修剪指甲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丁晓</dc:creator>
  <cp:lastModifiedBy>Win10_64</cp:lastModifiedBy>
  <cp:revision>52</cp:revision>
  <dcterms:created xsi:type="dcterms:W3CDTF">2020-08-23T01:44:59Z</dcterms:created>
  <dcterms:modified xsi:type="dcterms:W3CDTF">2020-11-16T06:40:47Z</dcterms:modified>
</cp:coreProperties>
</file>