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075" descr="610174_9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317"/>
          <a:stretch/>
        </p:blipFill>
        <p:spPr bwMode="auto">
          <a:xfrm>
            <a:off x="2627784" y="3535602"/>
            <a:ext cx="4513865" cy="312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 dirty="0">
              <a:solidFill>
                <a:srgbClr val="575F6D"/>
              </a:solidFill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525502" y="6457890"/>
            <a:ext cx="261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8637">
                    <a:lumMod val="75000"/>
                  </a:srgb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  <a:endParaRPr lang="zh-CN" altLang="en-US" sz="2000" b="1" dirty="0">
              <a:solidFill>
                <a:srgbClr val="FE8637">
                  <a:lumMod val="75000"/>
                </a:srgb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  <a:endParaRPr lang="zh-CN" altLang="en-US" sz="2400" b="1" dirty="0">
              <a:solidFill>
                <a:prstClr val="black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4258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195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9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 dirty="0">
              <a:solidFill>
                <a:srgbClr val="575F6D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6291112" y="6418374"/>
            <a:ext cx="2546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8637">
                    <a:lumMod val="75000"/>
                  </a:srgb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  <a:endParaRPr lang="zh-CN" altLang="en-US" sz="2000" b="1" dirty="0">
              <a:solidFill>
                <a:srgbClr val="FE8637">
                  <a:lumMod val="75000"/>
                </a:srgb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  <a:endParaRPr lang="zh-CN" altLang="en-US" sz="2400" b="1" dirty="0">
              <a:solidFill>
                <a:prstClr val="black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69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>
                <a:solidFill>
                  <a:srgbClr val="FFF39D"/>
                </a:solidFill>
              </a:rPr>
              <a:pPr/>
              <a:t>2020/11/17</a:t>
            </a:fld>
            <a:endParaRPr lang="zh-CN" altLang="en-US">
              <a:solidFill>
                <a:srgbClr val="FFF39D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>
              <a:solidFill>
                <a:srgbClr val="FFF39D"/>
              </a:solidFill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586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5347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9404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5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02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034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73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C4276-68BD-4EA0-8D83-20921FFDD090}" type="datetimeFigureOut">
              <a:rPr lang="zh-CN" altLang="en-US" smtClean="0">
                <a:solidFill>
                  <a:srgbClr val="575F6D"/>
                </a:solidFill>
              </a:rPr>
              <a:pPr/>
              <a:t>2020/11/17</a:t>
            </a:fld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575F6D"/>
              </a:solidFill>
            </a:endParaRPr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057DF-D607-47A4-B484-9E3E4FE446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809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08692" y="908720"/>
            <a:ext cx="6279731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5400" dirty="0" smtClean="0"/>
              <a:t>    </a:t>
            </a:r>
            <a:br>
              <a:rPr lang="en-US" altLang="zh-CN" sz="5400" dirty="0" smtClean="0"/>
            </a:br>
            <a:r>
              <a:rPr lang="en-US" altLang="zh-CN" sz="5400" dirty="0"/>
              <a:t/>
            </a:r>
            <a:br>
              <a:rPr lang="en-US" altLang="zh-CN" sz="5400" dirty="0"/>
            </a:br>
            <a:r>
              <a:rPr lang="zh-CN" altLang="en-US" sz="5400" dirty="0" smtClean="0"/>
              <a:t>任务</a:t>
            </a:r>
            <a:r>
              <a:rPr lang="en-US" altLang="zh-CN" sz="5400" dirty="0" smtClean="0"/>
              <a:t>8</a:t>
            </a:r>
            <a:br>
              <a:rPr lang="en-US" altLang="zh-CN" sz="5400" dirty="0" smtClean="0"/>
            </a:br>
            <a:r>
              <a:rPr lang="zh-CN" altLang="zh-CN" sz="5400" dirty="0" smtClean="0"/>
              <a:t>犬猫</a:t>
            </a:r>
            <a:r>
              <a:rPr lang="zh-CN" altLang="en-US" sz="5400" dirty="0" smtClean="0"/>
              <a:t>的采血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331960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/>
          <a:lstStyle/>
          <a:p>
            <a:r>
              <a:rPr lang="zh-CN" altLang="zh-CN" b="1" dirty="0"/>
              <a:t>在理论上，输血时应输以同型血液或相合血液。但实践证明，各种动物首次输血都可以选用任何一种同种动物作供血者，而不必考虑它与受血者血型是否相符，通常都不会发生严重危险。而无论何种动物，受血后都能在</a:t>
            </a:r>
            <a:r>
              <a:rPr lang="en-US" altLang="zh-CN" b="1" dirty="0"/>
              <a:t>3</a:t>
            </a:r>
            <a:r>
              <a:rPr lang="zh-CN" altLang="zh-CN" b="1" dirty="0"/>
              <a:t>～</a:t>
            </a:r>
            <a:r>
              <a:rPr lang="en-US" altLang="zh-CN" b="1" dirty="0"/>
              <a:t>10d</a:t>
            </a:r>
            <a:r>
              <a:rPr lang="zh-CN" altLang="zh-CN" b="1" dirty="0"/>
              <a:t>内产生免异抗体，如果此时又以同一供血动物再次输血，就容易产生输血反应。因此，临床上常常对需多次输血的动物，准备多个供血动物，并把重复输血的时间缩短在</a:t>
            </a:r>
            <a:r>
              <a:rPr lang="en-US" altLang="zh-CN" b="1" dirty="0"/>
              <a:t>3d</a:t>
            </a:r>
            <a:r>
              <a:rPr lang="zh-CN" altLang="zh-CN" b="1" dirty="0"/>
              <a:t>以内。</a:t>
            </a:r>
          </a:p>
          <a:p>
            <a:r>
              <a:rPr lang="zh-CN" altLang="zh-CN" b="1" dirty="0"/>
              <a:t>异型血液的血清和红细胞相混合，会迅速凝集成团，随后发生溶血，从而出现输血反应，所以在输血前进行血液相合检验就更为安全。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914390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87208" cy="5061176"/>
          </a:xfrm>
        </p:spPr>
        <p:txBody>
          <a:bodyPr/>
          <a:lstStyle/>
          <a:p>
            <a:pPr lvl="0"/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r>
              <a:rPr lang="zh-CN" altLang="zh-CN" b="1" dirty="0" smtClean="0">
                <a:solidFill>
                  <a:srgbClr val="FF0000"/>
                </a:solidFill>
              </a:rPr>
              <a:t>输血</a:t>
            </a:r>
            <a:r>
              <a:rPr lang="zh-CN" altLang="zh-CN" b="1" dirty="0">
                <a:solidFill>
                  <a:srgbClr val="FF0000"/>
                </a:solidFill>
              </a:rPr>
              <a:t>疗法的适应症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输血疗法适应于大失血、外伤性休克、非传染性贫血、严重中毒、败血症、体质极度衰弱、幼畜溶血病等。在临床上，如不明原因的大出血、休克、创伤、严重贫血（再生障碍性贫血，营养不良性贫血，）、白细胞和血小板减少、凝血不良、低蛋白血症、恶病质状态、败血症、白血病、长期消耗，如犬瘟热、细小病毒病、寄生虫（球虫、钩口线虫）的感染等，输血疗法都可以作为首选。</a:t>
            </a:r>
          </a:p>
          <a:p>
            <a:r>
              <a:rPr lang="zh-CN" altLang="zh-CN" b="1" dirty="0"/>
              <a:t>严格地讲，狗的循环血液量和体液量下降，都可以输血。但在心脏病、并发心脏血管机能不全的肺脏疾病及肾脏疾病时禁用。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6312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altLang="zh-CN" b="1" dirty="0" smtClean="0">
                <a:solidFill>
                  <a:srgbClr val="FF0000"/>
                </a:solidFill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r>
              <a:rPr lang="zh-CN" altLang="zh-CN" b="1" dirty="0" smtClean="0">
                <a:solidFill>
                  <a:srgbClr val="FF0000"/>
                </a:solidFill>
              </a:rPr>
              <a:t>输血</a:t>
            </a:r>
            <a:r>
              <a:rPr lang="zh-CN" altLang="zh-CN" b="1" dirty="0">
                <a:solidFill>
                  <a:srgbClr val="FF0000"/>
                </a:solidFill>
              </a:rPr>
              <a:t>量</a:t>
            </a:r>
            <a:endParaRPr lang="zh-CN" altLang="zh-CN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b="1" dirty="0"/>
              <a:t>一般根据病情而论。经验值是：一次输血的量不要超过受血犬全血量的</a:t>
            </a:r>
            <a:r>
              <a:rPr lang="en-US" altLang="zh-CN" b="1" dirty="0"/>
              <a:t>25%</a:t>
            </a:r>
            <a:r>
              <a:rPr lang="zh-CN" altLang="zh-CN" b="1" dirty="0"/>
              <a:t>左右为宜（犬全血量红约占总体重的</a:t>
            </a:r>
            <a:r>
              <a:rPr lang="en-US" altLang="zh-CN" b="1" dirty="0"/>
              <a:t>8%</a:t>
            </a:r>
            <a:r>
              <a:rPr lang="zh-CN" altLang="zh-CN" b="1" dirty="0"/>
              <a:t>）。如一只</a:t>
            </a:r>
            <a:r>
              <a:rPr lang="en-US" altLang="zh-CN" b="1" dirty="0"/>
              <a:t>10</a:t>
            </a:r>
            <a:r>
              <a:rPr lang="zh-CN" altLang="zh-CN" b="1" dirty="0"/>
              <a:t>公斤的西施犬，输血量应为</a:t>
            </a:r>
            <a:r>
              <a:rPr lang="en-US" altLang="zh-CN" b="1" dirty="0"/>
              <a:t>10×0.25×0.08</a:t>
            </a:r>
            <a:r>
              <a:rPr lang="zh-CN" altLang="zh-CN" b="1" dirty="0"/>
              <a:t>＝</a:t>
            </a:r>
            <a:r>
              <a:rPr lang="en-US" altLang="zh-CN" b="1" dirty="0"/>
              <a:t>0.2</a:t>
            </a:r>
            <a:r>
              <a:rPr lang="zh-CN" altLang="zh-CN" b="1" dirty="0"/>
              <a:t>公斤（</a:t>
            </a:r>
            <a:r>
              <a:rPr lang="en-US" altLang="zh-CN" b="1" dirty="0"/>
              <a:t>200</a:t>
            </a:r>
            <a:r>
              <a:rPr lang="zh-CN" altLang="zh-CN" b="1" dirty="0"/>
              <a:t>毫升）。临床上我们按</a:t>
            </a:r>
            <a:r>
              <a:rPr lang="en-US" altLang="zh-CN" b="1" dirty="0"/>
              <a:t>20~22</a:t>
            </a:r>
            <a:r>
              <a:rPr lang="zh-CN" altLang="zh-CN" b="1" dirty="0"/>
              <a:t>毫升</a:t>
            </a:r>
            <a:r>
              <a:rPr lang="en-US" altLang="zh-CN" b="1" dirty="0"/>
              <a:t>/</a:t>
            </a:r>
            <a:r>
              <a:rPr lang="zh-CN" altLang="zh-CN" b="1" dirty="0"/>
              <a:t>公斤体重输血。最大输血量约</a:t>
            </a:r>
            <a:r>
              <a:rPr lang="en-US" altLang="zh-CN" b="1" dirty="0"/>
              <a:t>400~500</a:t>
            </a:r>
            <a:r>
              <a:rPr lang="zh-CN" altLang="zh-CN" b="1" dirty="0"/>
              <a:t>毫升（受供血犬血源的限制）。效果良好。忌输混合血源！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399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467600" cy="4873752"/>
          </a:xfrm>
        </p:spPr>
        <p:txBody>
          <a:bodyPr>
            <a:normAutofit fontScale="92500"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4</a:t>
            </a:r>
            <a:r>
              <a:rPr lang="zh-CN" altLang="zh-CN" b="1" dirty="0">
                <a:solidFill>
                  <a:srgbClr val="FF0000"/>
                </a:solidFill>
              </a:rPr>
              <a:t>．输血方法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小动物临床上常用的是间接输血法。其操作步骤是将抗凝剂置于灭菌的贮血瓶内，随后从供血动物静脉采血（二者比例为</a:t>
            </a:r>
            <a:r>
              <a:rPr lang="en-US" altLang="zh-CN" b="1" dirty="0"/>
              <a:t>1</a:t>
            </a:r>
            <a:r>
              <a:rPr lang="zh-CN" altLang="zh-CN" b="1" dirty="0"/>
              <a:t>：</a:t>
            </a:r>
            <a:r>
              <a:rPr lang="en-US" altLang="zh-CN" b="1" dirty="0"/>
              <a:t>9</a:t>
            </a:r>
            <a:r>
              <a:rPr lang="zh-CN" altLang="zh-CN" b="1" dirty="0"/>
              <a:t>）边采血边轻轻晃动贮血瓶，使血液与抗凝剂充分混合，以防血液凝固。采出需要血量后立即给犬猫输入，输入速度要尽量缓慢。在输血过程中，要不断轻轻晃动贮血瓶，避免红细胞与血浆分离，给输入带来困难。</a:t>
            </a:r>
            <a:r>
              <a:rPr lang="en-US" altLang="zh-CN" b="1" dirty="0"/>
              <a:t> </a:t>
            </a:r>
            <a:br>
              <a:rPr lang="en-US" altLang="zh-CN" b="1" dirty="0"/>
            </a:br>
            <a:r>
              <a:rPr lang="en-US" altLang="zh-CN" b="1" dirty="0"/>
              <a:t>    </a:t>
            </a:r>
            <a:r>
              <a:rPr lang="zh-CN" altLang="zh-CN" b="1" dirty="0"/>
              <a:t>具体操作是，先倒挂储血瓶或塑料储血袋于支架上，排尽输血导管内的空气；消毒注射部位的皮肤，将输血针头刺入静脉，固定针头于皮肤；调节输血速度，一般每</a:t>
            </a:r>
            <a:r>
              <a:rPr lang="en-US" altLang="zh-CN" b="1" dirty="0"/>
              <a:t>min4</a:t>
            </a:r>
            <a:r>
              <a:rPr lang="zh-CN" altLang="zh-CN" b="1" dirty="0"/>
              <a:t>～</a:t>
            </a:r>
            <a:r>
              <a:rPr lang="en-US" altLang="zh-CN" b="1" dirty="0"/>
              <a:t>6ml</a:t>
            </a:r>
            <a:r>
              <a:rPr lang="zh-CN" altLang="zh-CN" b="1" dirty="0"/>
              <a:t>，若大量失血或休克，则须快速输入；输血完毕，拔出针头，局部压迫止血；输血过程中，随时注意有无血液漏出血管外，针栓与导管接头处有无松脱。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618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5</a:t>
            </a:r>
            <a:r>
              <a:rPr lang="zh-CN" altLang="zh-CN" b="1" dirty="0">
                <a:solidFill>
                  <a:srgbClr val="FF0000"/>
                </a:solidFill>
              </a:rPr>
              <a:t>．输血不良反应及其防治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在输血过程中应注意溶血反应、致热原反应、过敏反应等输血反应。 一旦出现上述反应及时处理。</a:t>
            </a:r>
          </a:p>
          <a:p>
            <a:pPr lvl="0"/>
            <a:r>
              <a:rPr lang="zh-CN" altLang="zh-CN" b="1" dirty="0"/>
              <a:t>减慢输血速度或中止输血。</a:t>
            </a:r>
          </a:p>
          <a:p>
            <a:pPr lvl="0"/>
            <a:r>
              <a:rPr lang="zh-CN" altLang="zh-CN" b="1" dirty="0"/>
              <a:t>轻者，可选用苯海拉明或异丙嗪。</a:t>
            </a:r>
            <a:r>
              <a:rPr lang="en-US" altLang="zh-CN" b="1" dirty="0"/>
              <a:t>   </a:t>
            </a:r>
            <a:endParaRPr lang="zh-CN" altLang="zh-CN" b="1" dirty="0"/>
          </a:p>
          <a:p>
            <a:pPr lvl="0"/>
            <a:r>
              <a:rPr lang="zh-CN" altLang="zh-CN" b="1" dirty="0"/>
              <a:t>较重者，可静注或静滴氢化可的松</a:t>
            </a:r>
            <a:r>
              <a:rPr lang="en-US" altLang="zh-CN" b="1" dirty="0"/>
              <a:t>100mg</a:t>
            </a:r>
            <a:r>
              <a:rPr lang="zh-CN" altLang="zh-CN" b="1" dirty="0"/>
              <a:t>。</a:t>
            </a:r>
          </a:p>
          <a:p>
            <a:pPr lvl="0"/>
            <a:r>
              <a:rPr lang="zh-CN" altLang="zh-CN" b="1" dirty="0"/>
              <a:t>紧急者，</a:t>
            </a:r>
            <a:r>
              <a:rPr lang="en-US" altLang="zh-CN" b="1" dirty="0"/>
              <a:t>1</a:t>
            </a:r>
            <a:r>
              <a:rPr lang="zh-CN" altLang="zh-CN" b="1" dirty="0"/>
              <a:t>：</a:t>
            </a:r>
            <a:r>
              <a:rPr lang="en-US" altLang="zh-CN" b="1" dirty="0"/>
              <a:t>1000</a:t>
            </a:r>
            <a:r>
              <a:rPr lang="zh-CN" altLang="zh-CN" b="1" dirty="0"/>
              <a:t>肾上腺素</a:t>
            </a:r>
            <a:r>
              <a:rPr lang="en-US" altLang="zh-CN" b="1" dirty="0"/>
              <a:t>0.5</a:t>
            </a:r>
            <a:r>
              <a:rPr lang="zh-CN" altLang="zh-CN" b="1" dirty="0"/>
              <a:t>～</a:t>
            </a:r>
            <a:r>
              <a:rPr lang="en-US" altLang="zh-CN" b="1" dirty="0"/>
              <a:t>1ml</a:t>
            </a:r>
            <a:r>
              <a:rPr lang="zh-CN" altLang="zh-CN" b="1" dirty="0"/>
              <a:t>皮下注射或静注。</a:t>
            </a:r>
          </a:p>
          <a:p>
            <a:r>
              <a:rPr lang="zh-CN" altLang="zh-CN" b="1" dirty="0"/>
              <a:t>会厌水肿危及生命者，立即行喉插管术、气管插管术或气管切开。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746486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99592" y="1340768"/>
            <a:ext cx="7467600" cy="4873752"/>
          </a:xfrm>
        </p:spPr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6</a:t>
            </a:r>
            <a:r>
              <a:rPr lang="zh-CN" altLang="zh-CN" b="1" dirty="0">
                <a:solidFill>
                  <a:srgbClr val="FF0000"/>
                </a:solidFill>
              </a:rPr>
              <a:t>．输血中应注意的事项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）在输血中的一切操作均应严格无菌操作。</a:t>
            </a:r>
            <a:r>
              <a:rPr lang="en-US" altLang="zh-CN" b="1" dirty="0"/>
              <a:t> </a:t>
            </a:r>
            <a:endParaRPr lang="zh-CN" altLang="zh-CN" b="1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）采血时，须注意抗凝剂的应用量，血采入瓶中后，应充分混匀，以防出现血凝块；摇晃时要轻，以免破坏血球和产生气泡。在输血过程中，严防空气注入血管。</a:t>
            </a:r>
            <a:r>
              <a:rPr lang="en-US" altLang="zh-CN" b="1" dirty="0"/>
              <a:t> </a:t>
            </a:r>
            <a:endParaRPr lang="zh-CN" altLang="zh-CN" b="1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3</a:t>
            </a:r>
            <a:r>
              <a:rPr lang="zh-CN" altLang="zh-CN" b="1" dirty="0"/>
              <a:t>）输血时，密切注意病犬猫的表现，出现异常反应，应立即停止输血。</a:t>
            </a:r>
          </a:p>
          <a:p>
            <a:r>
              <a:rPr lang="zh-CN" altLang="zh-CN" b="1" dirty="0"/>
              <a:t>（</a:t>
            </a:r>
            <a:r>
              <a:rPr lang="en-US" altLang="zh-CN" b="1" dirty="0"/>
              <a:t>4</a:t>
            </a:r>
            <a:r>
              <a:rPr lang="zh-CN" altLang="zh-CN" b="1" dirty="0"/>
              <a:t>）用枸橼酸钠作抗凝剂进行输血后，应立即补充钙制剂。</a:t>
            </a:r>
            <a:r>
              <a:rPr lang="en-US" altLang="zh-CN" b="1" dirty="0"/>
              <a:t> </a:t>
            </a:r>
            <a:endParaRPr lang="zh-CN" altLang="zh-CN" b="1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5</a:t>
            </a:r>
            <a:r>
              <a:rPr lang="zh-CN" altLang="zh-CN" b="1" dirty="0"/>
              <a:t>）严重溶血的血液，不宜应用，应废弃。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1901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d67fc157f14ec51972b431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" t="4092" r="1905" b="49431"/>
          <a:stretch/>
        </p:blipFill>
        <p:spPr bwMode="auto">
          <a:xfrm>
            <a:off x="683568" y="3802743"/>
            <a:ext cx="7431088" cy="265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84" y="1916832"/>
            <a:ext cx="1485200" cy="1993125"/>
          </a:xfrm>
          <a:prstGeom prst="rect">
            <a:avLst/>
          </a:prstGeom>
        </p:spPr>
      </p:pic>
      <p:sp>
        <p:nvSpPr>
          <p:cNvPr id="6" name="文本框 1"/>
          <p:cNvSpPr txBox="1"/>
          <p:nvPr/>
        </p:nvSpPr>
        <p:spPr>
          <a:xfrm>
            <a:off x="3286804" y="233245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rgbClr val="09B3AF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谢谢观看</a:t>
            </a:r>
            <a:endParaRPr lang="zh-CN" altLang="en-US" sz="4800" b="1" dirty="0">
              <a:solidFill>
                <a:srgbClr val="09B3AF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80327" y="3371856"/>
            <a:ext cx="41678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88988A"/>
                </a:solidFill>
              </a:rPr>
              <a:t>THANKS FOR COMING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389778">
            <a:off x="6372239" y="2216438"/>
            <a:ext cx="1707898" cy="18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0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CN" sz="36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采血技术</a:t>
            </a:r>
            <a:endParaRPr lang="zh-CN" altLang="en-US" sz="3600" b="1" dirty="0">
              <a:solidFill>
                <a:srgbClr val="00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（一）</a:t>
            </a:r>
            <a:r>
              <a:rPr lang="zh-CN" altLang="zh-CN" b="1" dirty="0" smtClean="0">
                <a:solidFill>
                  <a:srgbClr val="0000FF"/>
                </a:solidFill>
              </a:rPr>
              <a:t>静脉</a:t>
            </a:r>
            <a:r>
              <a:rPr lang="zh-CN" altLang="zh-CN" b="1" dirty="0">
                <a:solidFill>
                  <a:srgbClr val="0000FF"/>
                </a:solidFill>
              </a:rPr>
              <a:t>采血</a:t>
            </a:r>
            <a:endParaRPr lang="zh-CN" altLang="zh-CN" dirty="0">
              <a:solidFill>
                <a:srgbClr val="0000FF"/>
              </a:solidFill>
            </a:endParaRPr>
          </a:p>
          <a:p>
            <a:r>
              <a:rPr lang="zh-CN" altLang="zh-CN" b="1" dirty="0"/>
              <a:t>犬、猫静脉采血部位有</a:t>
            </a:r>
            <a:r>
              <a:rPr lang="zh-CN" altLang="zh-CN" b="1" dirty="0">
                <a:solidFill>
                  <a:srgbClr val="FF0000"/>
                </a:solidFill>
              </a:rPr>
              <a:t>前臂皮下静脉、颈静脉、股静脉或跗返静脉</a:t>
            </a:r>
            <a:r>
              <a:rPr lang="zh-CN" altLang="zh-CN" b="1" dirty="0"/>
              <a:t>等。体型较大的犬可选前臂皮下静脉和跗返静脉。猫常用股静脉，而幼猫多用颈静脉。</a:t>
            </a:r>
          </a:p>
          <a:p>
            <a:r>
              <a:rPr lang="zh-CN" altLang="zh-CN" b="1" dirty="0"/>
              <a:t>犬猫都是小型动物，其静脉细小。为保护静脉的完整性，静脉采血时，必须尽可能少损伤血管。</a:t>
            </a:r>
          </a:p>
          <a:p>
            <a:r>
              <a:rPr lang="zh-CN" altLang="zh-CN" b="1" dirty="0"/>
              <a:t>对于观赏动物或仅因麻醉之用途者，可以不剃毛穿刺。但对长毛病畜，仔细地剃毛有助于辨认血管，皮肤清洗、消毒。如果被毛没有剪掉，应将其拨开消毒后扎针。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803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zh-CN" altLang="zh-CN" b="1" dirty="0">
                <a:solidFill>
                  <a:srgbClr val="FF0000"/>
                </a:solidFill>
              </a:rPr>
              <a:t>．前臂皮下静脉采血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犬置于操作台呈胸俯卧式。若采右前臂皮下静脉，助手应站在犬的左侧，其左手放在犬颊下部控制头颈不摆动，右手越过犬背部抓住犬右前肢肘关节下方，按着该腿不动并使之伸直，其拇指将前臂皮下静脉向外扭转，术者在掌部抓住前肢，在腕关节稍上方静脉内侧开始扎针抽血。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zh-CN" b="1" dirty="0">
                <a:solidFill>
                  <a:srgbClr val="FF0000"/>
                </a:solidFill>
              </a:rPr>
              <a:t>．犬跗返静脉采血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动物侧卧保定。助手抓住前肢下部，用其前臂压住犬颈部于操作台上。另一手抓住后肢膝关节上方使之伸直。某些动物不剃毛很难看到静脉，而且皮下血管游离性大，针头不易插入血管。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0316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3</a:t>
            </a:r>
            <a:r>
              <a:rPr lang="zh-CN" altLang="zh-CN" b="1" dirty="0">
                <a:solidFill>
                  <a:srgbClr val="FF0000"/>
                </a:solidFill>
              </a:rPr>
              <a:t>．犬颈静脉采血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对于短毛长颈品种的犬其颈静脉容易看到。初学者常因血管就紧位于皮下而感到奇怪。被毛厚的犬还是剪毛为好。小型犬或幼犬的颈静脉采血时，助手右臂托住它的胸部，将犬抱在自己怀里，四肢悬空且右手抓住两前肢肘关节下部。左手将犬颊部向上抬高，使颈部伸展。若头稍偏转，颈静脉会看得更清楚。术者拇指在犬胸腔入口处压住颈静脉沟，右手握住注射器扎针采血。大型犬呈胸卧式于操作台上，其保定方式如同上述。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4</a:t>
            </a:r>
            <a:r>
              <a:rPr lang="zh-CN" altLang="zh-CN" b="1" dirty="0">
                <a:solidFill>
                  <a:srgbClr val="FF0000"/>
                </a:solidFill>
              </a:rPr>
              <a:t>．猫颈静脉采血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猫颈静脉采血方式基本上与犬相似。要注意安全。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511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15200" cy="5277200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5</a:t>
            </a:r>
            <a:r>
              <a:rPr lang="zh-CN" altLang="zh-CN" b="1" dirty="0">
                <a:solidFill>
                  <a:srgbClr val="FF0000"/>
                </a:solidFill>
              </a:rPr>
              <a:t>．猫股静脉采血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猫股静脉采血或注射时，侧卧位保定。主人左手抓住猫两耳之间，右手握住猫的两前肢及侧卧一上后肢，下后肢内侧静脉周围剃毛消毒，术者用左手食指和中指按住股内静脉上</a:t>
            </a:r>
            <a:r>
              <a:rPr lang="en-US" altLang="zh-CN" b="1" dirty="0"/>
              <a:t>1/3</a:t>
            </a:r>
            <a:r>
              <a:rPr lang="zh-CN" altLang="zh-CN" b="1" dirty="0"/>
              <a:t>处，大拇指固定注射部位。右手持注射器，呈</a:t>
            </a:r>
            <a:r>
              <a:rPr lang="en-US" altLang="zh-CN" b="1" dirty="0"/>
              <a:t>10°</a:t>
            </a:r>
            <a:r>
              <a:rPr lang="zh-CN" altLang="zh-CN" b="1" dirty="0"/>
              <a:t>～</a:t>
            </a:r>
            <a:r>
              <a:rPr lang="en-US" altLang="zh-CN" b="1" dirty="0"/>
              <a:t>15°</a:t>
            </a:r>
            <a:r>
              <a:rPr lang="zh-CN" altLang="zh-CN" b="1" dirty="0"/>
              <a:t>角刺入皮肤扎血管即可回血。股静脉处因皮下疏松结缔组织疏松，游离性大，扎针后易有血肿形成。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6</a:t>
            </a:r>
            <a:r>
              <a:rPr lang="zh-CN" altLang="zh-CN" b="1" dirty="0">
                <a:solidFill>
                  <a:srgbClr val="FF0000"/>
                </a:solidFill>
              </a:rPr>
              <a:t>．猫耳静脉采血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少量的血易从耳缘静脉采集。在背侧耳缘内侧有静脉处拔去约</a:t>
            </a:r>
            <a:r>
              <a:rPr lang="en-US" altLang="zh-CN" b="1" dirty="0"/>
              <a:t>1.5cm</a:t>
            </a:r>
            <a:r>
              <a:rPr lang="zh-CN" altLang="zh-CN" b="1" dirty="0"/>
              <a:t>直径范围的被毛，酒精消毒后，在耳基部压迫使静脉怒张，皮肤上涂上薄薄一层凡士林，这样扎针后血液易在皮肤上形成一大血滴。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728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15200" cy="5061176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（</a:t>
            </a:r>
            <a:r>
              <a:rPr lang="zh-CN" altLang="zh-CN" b="1" dirty="0" smtClean="0">
                <a:solidFill>
                  <a:srgbClr val="0000FF"/>
                </a:solidFill>
              </a:rPr>
              <a:t>二</a:t>
            </a:r>
            <a:r>
              <a:rPr lang="zh-CN" altLang="en-US" b="1" dirty="0" smtClean="0">
                <a:solidFill>
                  <a:srgbClr val="0000FF"/>
                </a:solidFill>
              </a:rPr>
              <a:t>）</a:t>
            </a:r>
            <a:r>
              <a:rPr lang="zh-CN" altLang="zh-CN" b="1" dirty="0" smtClean="0">
                <a:solidFill>
                  <a:srgbClr val="0000FF"/>
                </a:solidFill>
              </a:rPr>
              <a:t>动脉</a:t>
            </a:r>
            <a:r>
              <a:rPr lang="zh-CN" altLang="zh-CN" b="1" dirty="0">
                <a:solidFill>
                  <a:srgbClr val="0000FF"/>
                </a:solidFill>
              </a:rPr>
              <a:t>采血</a:t>
            </a:r>
            <a:endParaRPr lang="zh-CN" altLang="zh-CN" dirty="0">
              <a:solidFill>
                <a:srgbClr val="0000FF"/>
              </a:solidFill>
            </a:endParaRPr>
          </a:p>
          <a:p>
            <a:r>
              <a:rPr lang="zh-CN" altLang="zh-CN" b="1" dirty="0"/>
              <a:t>如静脉采血困难或用量大或需动脉血血象分析、测定动脉压等，可采用动脉插管采血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r>
              <a:rPr lang="zh-CN" altLang="zh-CN" b="1" dirty="0" smtClean="0"/>
              <a:t>常用</a:t>
            </a:r>
            <a:r>
              <a:rPr lang="zh-CN" altLang="zh-CN" b="1" dirty="0"/>
              <a:t>股动脉，该动脉解剖部位浅，易触摸采集。动物镇静或浅麻醉后，侧卧保定，采血肢在下。股内侧剪毛、消毒，在股内侧股骨前上方，一手触摸股动脉，根据其搏动确定其走向。在欲穿刺处用粗针头穿透皮肤。选用适宜粗细静脉套管针，经此皮肤穿刺孔，刺入并呈</a:t>
            </a:r>
            <a:r>
              <a:rPr lang="en-US" altLang="zh-CN" b="1" dirty="0"/>
              <a:t>15°</a:t>
            </a:r>
            <a:r>
              <a:rPr lang="zh-CN" altLang="zh-CN" b="1" dirty="0"/>
              <a:t>～</a:t>
            </a:r>
            <a:r>
              <a:rPr lang="en-US" altLang="zh-CN" b="1" dirty="0"/>
              <a:t>30°</a:t>
            </a:r>
            <a:r>
              <a:rPr lang="zh-CN" altLang="zh-CN" b="1" dirty="0"/>
              <a:t>角由下向上刺入动脉。拔除针芯，迅速接上三通开关，根据需要自三通开关收集血液或接测血压导管。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4232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55576" y="1340768"/>
            <a:ext cx="7571184" cy="5133184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（</a:t>
            </a:r>
            <a:r>
              <a:rPr lang="zh-CN" altLang="zh-CN" b="1" dirty="0" smtClean="0">
                <a:solidFill>
                  <a:srgbClr val="0000FF"/>
                </a:solidFill>
              </a:rPr>
              <a:t>三</a:t>
            </a:r>
            <a:r>
              <a:rPr lang="zh-CN" altLang="en-US" b="1" dirty="0" smtClean="0">
                <a:solidFill>
                  <a:srgbClr val="0000FF"/>
                </a:solidFill>
              </a:rPr>
              <a:t>）</a:t>
            </a:r>
            <a:r>
              <a:rPr lang="zh-CN" altLang="zh-CN" b="1" dirty="0" smtClean="0">
                <a:solidFill>
                  <a:srgbClr val="0000FF"/>
                </a:solidFill>
              </a:rPr>
              <a:t>心脏</a:t>
            </a:r>
            <a:r>
              <a:rPr lang="zh-CN" altLang="zh-CN" b="1" dirty="0">
                <a:solidFill>
                  <a:srgbClr val="0000FF"/>
                </a:solidFill>
              </a:rPr>
              <a:t>采血</a:t>
            </a:r>
            <a:endParaRPr lang="zh-CN" altLang="zh-CN" dirty="0">
              <a:solidFill>
                <a:srgbClr val="0000FF"/>
              </a:solidFill>
            </a:endParaRPr>
          </a:p>
          <a:p>
            <a:r>
              <a:rPr lang="zh-CN" altLang="zh-CN" b="1" dirty="0"/>
              <a:t>选择左心室采血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r>
              <a:rPr lang="zh-CN" altLang="zh-CN" b="1" dirty="0" smtClean="0"/>
              <a:t>常规</a:t>
            </a:r>
            <a:r>
              <a:rPr lang="zh-CN" altLang="zh-CN" b="1" dirty="0"/>
              <a:t>剪毛、消毒，将动物右侧卧保定、麻醉。在左侧胸廓的下</a:t>
            </a:r>
            <a:r>
              <a:rPr lang="en-US" altLang="zh-CN" b="1" dirty="0"/>
              <a:t>1/3</a:t>
            </a:r>
            <a:r>
              <a:rPr lang="zh-CN" altLang="zh-CN" b="1" dirty="0"/>
              <a:t>与中</a:t>
            </a:r>
            <a:r>
              <a:rPr lang="en-US" altLang="zh-CN" b="1" dirty="0"/>
              <a:t>1/3</a:t>
            </a:r>
            <a:r>
              <a:rPr lang="zh-CN" altLang="zh-CN" b="1" dirty="0"/>
              <a:t>交界处的水平线与第</a:t>
            </a:r>
            <a:r>
              <a:rPr lang="en-US" altLang="zh-CN" b="1" dirty="0"/>
              <a:t>5</a:t>
            </a:r>
            <a:r>
              <a:rPr lang="zh-CN" altLang="zh-CN" b="1" dirty="0"/>
              <a:t>肋间隙交叉点处，用装有抗凝剂的</a:t>
            </a:r>
            <a:r>
              <a:rPr lang="en-US" altLang="zh-CN" b="1" dirty="0"/>
              <a:t>20 cm</a:t>
            </a:r>
            <a:r>
              <a:rPr lang="zh-CN" altLang="zh-CN" b="1" dirty="0"/>
              <a:t>注射器连接</a:t>
            </a:r>
            <a:r>
              <a:rPr lang="en-US" altLang="zh-CN" b="1" dirty="0"/>
              <a:t>16</a:t>
            </a:r>
            <a:r>
              <a:rPr lang="zh-CN" altLang="zh-CN" b="1" dirty="0"/>
              <a:t>号针头，垂直刺入皮肤。针尖透过皮肤后，速度应缓慢，当刺透胸膜后，注射器内维持负压。仔细地将针头朝心脏推进，当针管有血液回流时，说明针尖刺入心脏，继续进针，刺入左心室，进行采血。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79043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15200" cy="50611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00FF"/>
                </a:solidFill>
              </a:rPr>
              <a:t>（</a:t>
            </a:r>
            <a:r>
              <a:rPr lang="zh-CN" altLang="zh-CN" b="1" dirty="0" smtClean="0">
                <a:solidFill>
                  <a:srgbClr val="0000FF"/>
                </a:solidFill>
              </a:rPr>
              <a:t>四</a:t>
            </a:r>
            <a:r>
              <a:rPr lang="zh-CN" altLang="en-US" b="1" dirty="0" smtClean="0">
                <a:solidFill>
                  <a:srgbClr val="0000FF"/>
                </a:solidFill>
              </a:rPr>
              <a:t>）</a:t>
            </a:r>
            <a:r>
              <a:rPr lang="zh-CN" altLang="zh-CN" b="1" dirty="0" smtClean="0">
                <a:solidFill>
                  <a:srgbClr val="0000FF"/>
                </a:solidFill>
              </a:rPr>
              <a:t>输血</a:t>
            </a:r>
            <a:r>
              <a:rPr lang="zh-CN" altLang="zh-CN" b="1" dirty="0">
                <a:solidFill>
                  <a:srgbClr val="0000FF"/>
                </a:solidFill>
              </a:rPr>
              <a:t>技术</a:t>
            </a:r>
            <a:endParaRPr lang="zh-CN" altLang="zh-CN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b="1" dirty="0"/>
              <a:t>输血疗法是抢救犬猫的一种有效措施，目前已广泛用于小动物临床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zh-CN" b="1" dirty="0" smtClean="0"/>
              <a:t>输血</a:t>
            </a:r>
            <a:r>
              <a:rPr lang="zh-CN" altLang="zh-CN" b="1" dirty="0"/>
              <a:t>能补偿病犬猫体内丧失的血液，同时能激发体内的凝血过程，具有止血作用。此外，血液的输入能使血压升高，新陈代谢旺盛，内分泌活动增强，血液内激素含量增高，血液中的毒素被红细胞吸附而变为无毒，从而使机体全身抵抗力增强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395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zh-CN" altLang="zh-CN" b="1" dirty="0">
                <a:solidFill>
                  <a:srgbClr val="FF0000"/>
                </a:solidFill>
              </a:rPr>
              <a:t>．血型分类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b="1" dirty="0"/>
              <a:t>关于狗的血型，几十年国内外学术界一直颇有争议。目前国际上比较公认的犬血型是</a:t>
            </a:r>
            <a:r>
              <a:rPr lang="en-US" altLang="zh-CN" b="1" dirty="0"/>
              <a:t>8</a:t>
            </a:r>
            <a:r>
              <a:rPr lang="zh-CN" altLang="zh-CN" b="1" dirty="0"/>
              <a:t>种。具体是：</a:t>
            </a:r>
            <a:r>
              <a:rPr lang="en-US" altLang="zh-CN" b="1" dirty="0"/>
              <a:t>DEA-1(A1)</a:t>
            </a:r>
            <a:r>
              <a:rPr lang="zh-CN" altLang="zh-CN" b="1" dirty="0"/>
              <a:t>、</a:t>
            </a:r>
            <a:r>
              <a:rPr lang="en-US" altLang="zh-CN" b="1" dirty="0"/>
              <a:t>DEA-2(A2)</a:t>
            </a:r>
            <a:r>
              <a:rPr lang="zh-CN" altLang="zh-CN" b="1" dirty="0"/>
              <a:t>、</a:t>
            </a:r>
            <a:r>
              <a:rPr lang="en-US" altLang="zh-CN" b="1" dirty="0"/>
              <a:t>DEA-3(B)</a:t>
            </a:r>
            <a:r>
              <a:rPr lang="zh-CN" altLang="zh-CN" b="1" dirty="0"/>
              <a:t>、</a:t>
            </a:r>
            <a:r>
              <a:rPr lang="en-US" altLang="zh-CN" b="1" dirty="0"/>
              <a:t>DEA-4(C)</a:t>
            </a:r>
            <a:r>
              <a:rPr lang="zh-CN" altLang="zh-CN" b="1" dirty="0"/>
              <a:t>、</a:t>
            </a:r>
            <a:r>
              <a:rPr lang="en-US" altLang="zh-CN" b="1" dirty="0"/>
              <a:t>DEA-5(D)</a:t>
            </a:r>
            <a:r>
              <a:rPr lang="zh-CN" altLang="zh-CN" b="1" dirty="0"/>
              <a:t>、</a:t>
            </a:r>
            <a:r>
              <a:rPr lang="en-US" altLang="zh-CN" b="1" dirty="0"/>
              <a:t>DEA-6(E)</a:t>
            </a:r>
            <a:r>
              <a:rPr lang="zh-CN" altLang="zh-CN" b="1" dirty="0"/>
              <a:t>、</a:t>
            </a:r>
            <a:r>
              <a:rPr lang="en-US" altLang="zh-CN" b="1" dirty="0"/>
              <a:t>DEA-7(F)</a:t>
            </a:r>
            <a:r>
              <a:rPr lang="zh-CN" altLang="zh-CN" b="1" dirty="0"/>
              <a:t>、 </a:t>
            </a:r>
            <a:r>
              <a:rPr lang="en-US" altLang="zh-CN" b="1" dirty="0"/>
              <a:t>DEA-8(G)</a:t>
            </a:r>
            <a:r>
              <a:rPr lang="zh-CN" altLang="zh-CN" b="1" dirty="0"/>
              <a:t>八种。</a:t>
            </a:r>
          </a:p>
          <a:p>
            <a:r>
              <a:rPr lang="zh-CN" altLang="zh-CN" b="1" dirty="0"/>
              <a:t>猫常见的血型有三种：</a:t>
            </a:r>
            <a:r>
              <a:rPr lang="en-US" altLang="zh-CN" b="1" dirty="0"/>
              <a:t>99%</a:t>
            </a:r>
            <a:r>
              <a:rPr lang="zh-CN" altLang="zh-CN" b="1" dirty="0"/>
              <a:t>为</a:t>
            </a:r>
            <a:r>
              <a:rPr lang="en-US" altLang="zh-CN" b="1" dirty="0"/>
              <a:t>A</a:t>
            </a:r>
            <a:r>
              <a:rPr lang="zh-CN" altLang="zh-CN" b="1" dirty="0"/>
              <a:t>型，</a:t>
            </a:r>
            <a:r>
              <a:rPr lang="en-US" altLang="zh-CN" b="1" dirty="0"/>
              <a:t>1%</a:t>
            </a:r>
            <a:r>
              <a:rPr lang="zh-CN" altLang="zh-CN" b="1" dirty="0"/>
              <a:t>为</a:t>
            </a:r>
            <a:r>
              <a:rPr lang="en-US" altLang="zh-CN" b="1" dirty="0"/>
              <a:t>B</a:t>
            </a:r>
            <a:r>
              <a:rPr lang="zh-CN" altLang="zh-CN" b="1" dirty="0"/>
              <a:t>型，</a:t>
            </a:r>
            <a:r>
              <a:rPr lang="en-US" altLang="zh-CN" b="1" dirty="0"/>
              <a:t>AB</a:t>
            </a:r>
            <a:r>
              <a:rPr lang="zh-CN" altLang="zh-CN" b="1" dirty="0"/>
              <a:t>型血（极少）。</a:t>
            </a:r>
            <a:r>
              <a:rPr lang="zh-CN" altLang="zh-CN" b="1" dirty="0">
                <a:solidFill>
                  <a:srgbClr val="FF0000"/>
                </a:solidFill>
              </a:rPr>
              <a:t>由于猫在自然情况下会产生抗体，第一次输血前必须做输血实验。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8652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CCE8C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1628</Words>
  <Application>Microsoft Office PowerPoint</Application>
  <PresentationFormat>全屏显示(4:3)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凸显</vt:lpstr>
      <vt:lpstr>      任务8 犬猫的采血</vt:lpstr>
      <vt:lpstr>采血技术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任务8 犬猫的采血</dc:title>
  <dc:creator>丁晓</dc:creator>
  <cp:lastModifiedBy>丁晓</cp:lastModifiedBy>
  <cp:revision>1</cp:revision>
  <dcterms:created xsi:type="dcterms:W3CDTF">2020-11-17T09:10:25Z</dcterms:created>
  <dcterms:modified xsi:type="dcterms:W3CDTF">2020-11-17T09:10:48Z</dcterms:modified>
</cp:coreProperties>
</file>