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075" descr="610174_90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3317"/>
          <a:stretch/>
        </p:blipFill>
        <p:spPr bwMode="auto">
          <a:xfrm>
            <a:off x="2627784" y="3535602"/>
            <a:ext cx="4513865" cy="312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108693" y="90872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2116480" y="2924944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02C4276-68BD-4EA0-8D83-20921FFDD090}" type="datetimeFigureOut">
              <a:rPr lang="zh-CN" altLang="en-US" smtClean="0">
                <a:solidFill>
                  <a:srgbClr val="575F6D"/>
                </a:solidFill>
              </a:rPr>
              <a:pPr/>
              <a:t>2020/11/17</a:t>
            </a:fld>
            <a:endParaRPr lang="zh-CN" altLang="en-US">
              <a:solidFill>
                <a:srgbClr val="575F6D"/>
              </a:solidFill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CN" altLang="en-US" dirty="0">
              <a:solidFill>
                <a:srgbClr val="575F6D"/>
              </a:solidFill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直接连接符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直接连接符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直接连接符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直接连接符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直接连接符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椭圆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椭圆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椭圆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椭圆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D4057DF-D607-47A4-B484-9E3E4FE4468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0" name="TextBox 29"/>
          <p:cNvSpPr txBox="1"/>
          <p:nvPr userDrawn="1"/>
        </p:nvSpPr>
        <p:spPr>
          <a:xfrm>
            <a:off x="6525502" y="6457890"/>
            <a:ext cx="26184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E8637">
                    <a:lumMod val="75000"/>
                  </a:srgb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广东省高州农业学校</a:t>
            </a:r>
            <a:endParaRPr lang="zh-CN" altLang="en-US" sz="2000" b="1" dirty="0">
              <a:solidFill>
                <a:srgbClr val="FE8637">
                  <a:lumMod val="75000"/>
                </a:srgb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2" y="26729"/>
            <a:ext cx="1354058" cy="134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 userDrawn="1"/>
        </p:nvSpPr>
        <p:spPr>
          <a:xfrm>
            <a:off x="6052189" y="26729"/>
            <a:ext cx="3024336" cy="46166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宠物养护与疾病防治</a:t>
            </a:r>
            <a:endParaRPr lang="zh-CN" altLang="en-US" sz="2400" b="1" dirty="0">
              <a:solidFill>
                <a:prstClr val="black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248893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C4276-68BD-4EA0-8D83-20921FFDD090}" type="datetimeFigureOut">
              <a:rPr lang="zh-CN" altLang="en-US" smtClean="0">
                <a:solidFill>
                  <a:srgbClr val="575F6D"/>
                </a:solidFill>
              </a:rPr>
              <a:pPr/>
              <a:t>2020/11/17</a:t>
            </a:fld>
            <a:endParaRPr lang="zh-CN" altLang="en-US">
              <a:solidFill>
                <a:srgbClr val="575F6D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575F6D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057DF-D607-47A4-B484-9E3E4FE446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2438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C4276-68BD-4EA0-8D83-20921FFDD090}" type="datetimeFigureOut">
              <a:rPr lang="zh-CN" altLang="en-US" smtClean="0">
                <a:solidFill>
                  <a:srgbClr val="575F6D"/>
                </a:solidFill>
              </a:rPr>
              <a:pPr/>
              <a:t>2020/11/17</a:t>
            </a:fld>
            <a:endParaRPr lang="zh-CN" altLang="en-US">
              <a:solidFill>
                <a:srgbClr val="575F6D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575F6D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057DF-D607-47A4-B484-9E3E4FE446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8038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dirty="0" smtClean="0"/>
              <a:t>单击此处编辑母版标题样式</a:t>
            </a:r>
            <a:endParaRPr kumimoji="0" lang="en-US" dirty="0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02C4276-68BD-4EA0-8D83-20921FFDD090}" type="datetimeFigureOut">
              <a:rPr lang="zh-CN" altLang="en-US" smtClean="0">
                <a:solidFill>
                  <a:srgbClr val="575F6D"/>
                </a:solidFill>
              </a:rPr>
              <a:pPr/>
              <a:t>2020/11/17</a:t>
            </a:fld>
            <a:endParaRPr lang="zh-CN" altLang="en-US">
              <a:solidFill>
                <a:srgbClr val="575F6D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D4057DF-D607-47A4-B484-9E3E4FE4468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CN" altLang="en-US" dirty="0">
              <a:solidFill>
                <a:srgbClr val="575F6D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291112" y="6418374"/>
            <a:ext cx="25464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E8637">
                    <a:lumMod val="75000"/>
                  </a:srgb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广东省高州农业学校</a:t>
            </a:r>
            <a:endParaRPr lang="zh-CN" altLang="en-US" sz="2000" b="1" dirty="0">
              <a:solidFill>
                <a:srgbClr val="FE8637">
                  <a:lumMod val="75000"/>
                </a:srgb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6052189" y="26729"/>
            <a:ext cx="3024336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宠物养护与疾病防治</a:t>
            </a:r>
            <a:endParaRPr lang="zh-CN" altLang="en-US" sz="2400" b="1" dirty="0">
              <a:solidFill>
                <a:prstClr val="black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2" y="26729"/>
            <a:ext cx="1354058" cy="134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5562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02C4276-68BD-4EA0-8D83-20921FFDD090}" type="datetimeFigureOut">
              <a:rPr lang="zh-CN" altLang="en-US" smtClean="0">
                <a:solidFill>
                  <a:srgbClr val="FFF39D"/>
                </a:solidFill>
              </a:rPr>
              <a:pPr/>
              <a:t>2020/11/17</a:t>
            </a:fld>
            <a:endParaRPr lang="zh-CN" altLang="en-US">
              <a:solidFill>
                <a:srgbClr val="FFF39D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CN" altLang="en-US">
              <a:solidFill>
                <a:srgbClr val="FFF39D"/>
              </a:solidFill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直接连接符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直接连接符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直接连接符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直接连接符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椭圆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椭圆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椭圆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椭圆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椭圆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直接连接符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D4057DF-D607-47A4-B484-9E3E4FE446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7372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C4276-68BD-4EA0-8D83-20921FFDD090}" type="datetimeFigureOut">
              <a:rPr lang="zh-CN" altLang="en-US" smtClean="0">
                <a:solidFill>
                  <a:srgbClr val="575F6D"/>
                </a:solidFill>
              </a:rPr>
              <a:pPr/>
              <a:t>2020/11/17</a:t>
            </a:fld>
            <a:endParaRPr lang="zh-CN" altLang="en-US">
              <a:solidFill>
                <a:srgbClr val="575F6D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575F6D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057DF-D607-47A4-B484-9E3E4FE4468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30408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C4276-68BD-4EA0-8D83-20921FFDD090}" type="datetimeFigureOut">
              <a:rPr lang="zh-CN" altLang="en-US" smtClean="0">
                <a:solidFill>
                  <a:srgbClr val="575F6D"/>
                </a:solidFill>
              </a:rPr>
              <a:pPr/>
              <a:t>2020/11/17</a:t>
            </a:fld>
            <a:endParaRPr lang="zh-CN" altLang="en-US">
              <a:solidFill>
                <a:srgbClr val="575F6D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575F6D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057DF-D607-47A4-B484-9E3E4FE4468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053529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02C4276-68BD-4EA0-8D83-20921FFDD090}" type="datetimeFigureOut">
              <a:rPr lang="zh-CN" altLang="en-US" smtClean="0">
                <a:solidFill>
                  <a:srgbClr val="575F6D"/>
                </a:solidFill>
              </a:rPr>
              <a:pPr/>
              <a:t>2020/11/17</a:t>
            </a:fld>
            <a:endParaRPr lang="zh-CN" altLang="en-US">
              <a:solidFill>
                <a:srgbClr val="575F6D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D4057DF-D607-47A4-B484-9E3E4FE4468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CN" alt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653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C4276-68BD-4EA0-8D83-20921FFDD090}" type="datetimeFigureOut">
              <a:rPr lang="zh-CN" altLang="en-US" smtClean="0">
                <a:solidFill>
                  <a:srgbClr val="575F6D"/>
                </a:solidFill>
              </a:rPr>
              <a:pPr/>
              <a:t>2020/11/17</a:t>
            </a:fld>
            <a:endParaRPr lang="zh-CN" altLang="en-US">
              <a:solidFill>
                <a:srgbClr val="575F6D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575F6D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057DF-D607-47A4-B484-9E3E4FE446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3292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接连接符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内容占位符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1" name="日期占位符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02C4276-68BD-4EA0-8D83-20921FFDD090}" type="datetimeFigureOut">
              <a:rPr lang="zh-CN" altLang="en-US" smtClean="0">
                <a:solidFill>
                  <a:srgbClr val="575F6D"/>
                </a:solidFill>
              </a:rPr>
              <a:pPr/>
              <a:t>2020/11/17</a:t>
            </a:fld>
            <a:endParaRPr lang="zh-CN" altLang="en-US">
              <a:solidFill>
                <a:srgbClr val="575F6D"/>
              </a:solidFill>
            </a:endParaRPr>
          </a:p>
        </p:txBody>
      </p:sp>
      <p:sp>
        <p:nvSpPr>
          <p:cNvPr id="22" name="灯片编号占位符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D4057DF-D607-47A4-B484-9E3E4FE4468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3" name="页脚占位符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CN" alt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122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10" name="直接连接符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直接连接符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直接连接符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日期占位符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02C4276-68BD-4EA0-8D83-20921FFDD090}" type="datetimeFigureOut">
              <a:rPr lang="zh-CN" altLang="en-US" smtClean="0">
                <a:solidFill>
                  <a:srgbClr val="575F6D"/>
                </a:solidFill>
              </a:rPr>
              <a:pPr/>
              <a:t>2020/11/17</a:t>
            </a:fld>
            <a:endParaRPr lang="zh-CN" altLang="en-US">
              <a:solidFill>
                <a:srgbClr val="575F6D"/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D4057DF-D607-47A4-B484-9E3E4FE4468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1" name="页脚占位符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CN" alt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476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接连接符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02C4276-68BD-4EA0-8D83-20921FFDD090}" type="datetimeFigureOut">
              <a:rPr lang="zh-CN" altLang="en-US" smtClean="0">
                <a:solidFill>
                  <a:srgbClr val="575F6D"/>
                </a:solidFill>
              </a:rPr>
              <a:pPr/>
              <a:t>2020/11/17</a:t>
            </a:fld>
            <a:endParaRPr lang="zh-CN" altLang="en-US">
              <a:solidFill>
                <a:srgbClr val="575F6D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CN" altLang="en-US">
              <a:solidFill>
                <a:srgbClr val="575F6D"/>
              </a:solidFill>
            </a:endParaRPr>
          </a:p>
        </p:txBody>
      </p:sp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D4057DF-D607-47A4-B484-9E3E4FE446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393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108692" y="908720"/>
            <a:ext cx="6279731" cy="2304256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sz="5400" dirty="0" smtClean="0"/>
              <a:t>    </a:t>
            </a:r>
            <a:br>
              <a:rPr lang="en-US" altLang="zh-CN" sz="5400" dirty="0" smtClean="0"/>
            </a:br>
            <a:r>
              <a:rPr lang="en-US" altLang="zh-CN" sz="5400" dirty="0"/>
              <a:t/>
            </a:r>
            <a:br>
              <a:rPr lang="en-US" altLang="zh-CN" sz="5400" dirty="0"/>
            </a:br>
            <a:r>
              <a:rPr lang="zh-CN" altLang="en-US" sz="5400" dirty="0" smtClean="0"/>
              <a:t>任务</a:t>
            </a:r>
            <a:r>
              <a:rPr lang="en-US" altLang="zh-CN" sz="5400" dirty="0" smtClean="0"/>
              <a:t>4</a:t>
            </a:r>
            <a:br>
              <a:rPr lang="en-US" altLang="zh-CN" sz="5400" dirty="0" smtClean="0"/>
            </a:br>
            <a:r>
              <a:rPr lang="zh-CN" altLang="en-US" sz="5400" dirty="0" smtClean="0"/>
              <a:t>药物的注射</a:t>
            </a:r>
            <a:endParaRPr lang="zh-CN" altLang="en-US" sz="5400" dirty="0"/>
          </a:p>
        </p:txBody>
      </p:sp>
    </p:spTree>
    <p:extLst>
      <p:ext uri="{BB962C8B-B14F-4D97-AF65-F5344CB8AC3E}">
        <p14:creationId xmlns:p14="http://schemas.microsoft.com/office/powerpoint/2010/main" val="1619897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980728"/>
            <a:ext cx="8229600" cy="827088"/>
          </a:xfrm>
        </p:spPr>
        <p:txBody>
          <a:bodyPr/>
          <a:lstStyle/>
          <a:p>
            <a:r>
              <a:rPr lang="zh-CN" altLang="zh-CN" b="1" dirty="0"/>
              <a:t>静脉注射时必须注意以下几点</a:t>
            </a:r>
            <a:r>
              <a:rPr lang="zh-CN" altLang="zh-CN" dirty="0"/>
              <a:t>：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348880"/>
            <a:ext cx="5616327" cy="3528392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zh-CN" altLang="zh-CN" b="1" dirty="0"/>
              <a:t>⒈注射前应检查所用注射器、针头及药液是否确切、妥善。</a:t>
            </a:r>
          </a:p>
          <a:p>
            <a:pPr>
              <a:lnSpc>
                <a:spcPct val="150000"/>
              </a:lnSpc>
            </a:pPr>
            <a:r>
              <a:rPr lang="zh-CN" altLang="zh-CN" b="1" dirty="0"/>
              <a:t>⒉注射前应先排尽空气。</a:t>
            </a:r>
          </a:p>
          <a:p>
            <a:pPr>
              <a:lnSpc>
                <a:spcPct val="150000"/>
              </a:lnSpc>
            </a:pPr>
            <a:r>
              <a:rPr lang="zh-CN" altLang="zh-CN" b="1" dirty="0"/>
              <a:t>⒊穿刺时务必沉着，切勿乱刺，以免穿破静脉引起血肿；如已有血肿，应立即拔出针头，按压局部，另选其他静脉</a:t>
            </a:r>
            <a:r>
              <a:rPr lang="zh-CN" altLang="zh-CN" b="1" dirty="0" smtClean="0"/>
              <a:t>穿刺</a:t>
            </a:r>
            <a:r>
              <a:rPr lang="zh-CN" altLang="en-US" b="1" dirty="0" smtClean="0"/>
              <a:t>。</a:t>
            </a:r>
            <a:endParaRPr lang="zh-CN" altLang="zh-CN" sz="3600" b="1" dirty="0"/>
          </a:p>
        </p:txBody>
      </p:sp>
      <p:pic>
        <p:nvPicPr>
          <p:cNvPr id="20484" name="Picture 4" descr="1_201001191619441mmK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989138"/>
            <a:ext cx="28575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598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7544" y="1052736"/>
            <a:ext cx="8229600" cy="5400600"/>
          </a:xfrm>
        </p:spPr>
        <p:txBody>
          <a:bodyPr>
            <a:normAutofit/>
          </a:bodyPr>
          <a:lstStyle/>
          <a:p>
            <a:endParaRPr lang="zh-CN" altLang="zh-CN" dirty="0" smtClean="0"/>
          </a:p>
          <a:p>
            <a:r>
              <a:rPr lang="zh-CN" altLang="zh-CN" b="1" dirty="0"/>
              <a:t>⒋避免将药液注射到血管外，尤其钙剂、锑剂、氮芥等药，以免引起局部剧痛，甚至组织坏死。如有外溢，应立即停止注射，并热敷或局部注射生理盐水，或用其他药液稀释，防止组织坏死。</a:t>
            </a:r>
          </a:p>
          <a:p>
            <a:r>
              <a:rPr lang="zh-CN" altLang="zh-CN" b="1" dirty="0" smtClean="0"/>
              <a:t>⒌</a:t>
            </a:r>
            <a:r>
              <a:rPr lang="zh-CN" altLang="zh-CN" b="1" dirty="0"/>
              <a:t>需长期反复多次作静脉注射的动物，应注意保护静脉，有计划地由小到大、由远端到近端的次序选定注射部位。如有静脉炎现象不可再在该部位注射。</a:t>
            </a:r>
          </a:p>
          <a:p>
            <a:r>
              <a:rPr lang="en-US" altLang="zh-CN" b="1" dirty="0"/>
              <a:t>6</a:t>
            </a:r>
            <a:r>
              <a:rPr lang="zh-CN" altLang="zh-CN" b="1" dirty="0"/>
              <a:t>．留置针固定得好，保护得好，可能延长留置针的寿命，避免感染，减少穿刺次数，大大降低动物痛苦。打弹性绷带时不可用力，起到保护作用即可，固定太紧会引起肢体远端肿胀甚至坏死。</a:t>
            </a:r>
          </a:p>
        </p:txBody>
      </p:sp>
    </p:spTree>
    <p:extLst>
      <p:ext uri="{BB962C8B-B14F-4D97-AF65-F5344CB8AC3E}">
        <p14:creationId xmlns:p14="http://schemas.microsoft.com/office/powerpoint/2010/main" val="412576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7544" y="1268760"/>
            <a:ext cx="8229600" cy="4752528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zh-CN" altLang="zh-CN" sz="4000" b="1" dirty="0">
                <a:solidFill>
                  <a:srgbClr val="0000FF"/>
                </a:solidFill>
              </a:rPr>
              <a:t>4. 腹腔注射法</a:t>
            </a:r>
          </a:p>
          <a:p>
            <a:pPr>
              <a:lnSpc>
                <a:spcPct val="150000"/>
              </a:lnSpc>
            </a:pPr>
            <a:r>
              <a:rPr lang="zh-CN" altLang="zh-CN" b="1" dirty="0"/>
              <a:t>有些重危病例常因</a:t>
            </a:r>
            <a:r>
              <a:rPr lang="zh-CN" altLang="zh-CN" b="1" dirty="0">
                <a:solidFill>
                  <a:srgbClr val="FF0000"/>
                </a:solidFill>
              </a:rPr>
              <a:t>血液循环障碍，静脉注射十分困难</a:t>
            </a:r>
            <a:r>
              <a:rPr lang="zh-CN" altLang="zh-CN" b="1" dirty="0"/>
              <a:t>，而腹膜的吸收速度很快，且可大剂量注射。在这种情况下，可采用腹腔注射。注射部位为</a:t>
            </a:r>
            <a:r>
              <a:rPr lang="zh-CN" altLang="zh-CN" b="1" dirty="0">
                <a:solidFill>
                  <a:srgbClr val="FF0000"/>
                </a:solidFill>
              </a:rPr>
              <a:t>脐和骨盆前缘连线的中间点，腹白线旁开一侧。</a:t>
            </a:r>
            <a:r>
              <a:rPr lang="zh-CN" altLang="zh-CN" b="1" dirty="0"/>
              <a:t>注射前，先使犬前躯侧卧，后躯仰卧，将两前肢系在一起，两后肢分别向后外方转位，充分暴露注射部位，保定好头部。</a:t>
            </a:r>
            <a:r>
              <a:rPr lang="zh-CN" altLang="zh-C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094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251520" y="1268760"/>
            <a:ext cx="7467600" cy="4873752"/>
          </a:xfrm>
        </p:spPr>
        <p:txBody>
          <a:bodyPr/>
          <a:lstStyle/>
          <a:p>
            <a:r>
              <a:rPr lang="zh-CN" altLang="zh-CN" b="1" dirty="0"/>
              <a:t>注射时，局部消毒，将针头</a:t>
            </a:r>
            <a:r>
              <a:rPr lang="zh-CN" altLang="zh-CN" b="1" dirty="0">
                <a:solidFill>
                  <a:srgbClr val="00FFCC"/>
                </a:solidFill>
              </a:rPr>
              <a:t>垂直刺入皮肤</a:t>
            </a:r>
            <a:r>
              <a:rPr lang="zh-CN" altLang="zh-CN" b="1" dirty="0"/>
              <a:t>，依次穿透腹肌及腹膜，当针头刺破腹膜时，顿觉无阻力，有落空感。</a:t>
            </a:r>
            <a:r>
              <a:rPr lang="zh-CN" altLang="zh-CN" b="1" dirty="0">
                <a:solidFill>
                  <a:srgbClr val="00FFCC"/>
                </a:solidFill>
              </a:rPr>
              <a:t>针头内无气泡及血液流出，也无脏器内容物溢出，注入灭菌生理盐水无阻力，说明刺入正确。</a:t>
            </a:r>
            <a:r>
              <a:rPr lang="zh-CN" altLang="zh-CN" b="1" dirty="0"/>
              <a:t>此时可连接胶管，进行注射。腹腔注射时的药液</a:t>
            </a:r>
            <a:r>
              <a:rPr lang="zh-CN" altLang="zh-CN" b="1" dirty="0">
                <a:solidFill>
                  <a:srgbClr val="00FFCC"/>
                </a:solidFill>
              </a:rPr>
              <a:t>必须加温至37～38℃</a:t>
            </a:r>
            <a:r>
              <a:rPr lang="zh-CN" altLang="zh-CN" b="1" dirty="0"/>
              <a:t>，不然温度过低会刺激肠管，引起痉挛性腹痛。为利于吸收，注射的药液一般选用</a:t>
            </a:r>
            <a:r>
              <a:rPr lang="zh-CN" altLang="zh-CN" b="1" dirty="0">
                <a:solidFill>
                  <a:srgbClr val="00FFCC"/>
                </a:solidFill>
              </a:rPr>
              <a:t>等渗或低渗液</a:t>
            </a:r>
            <a:r>
              <a:rPr lang="zh-CN" altLang="zh-CN" b="1" dirty="0" smtClean="0"/>
              <a:t>。</a:t>
            </a:r>
            <a:endParaRPr lang="en-US" altLang="zh-CN" b="1" dirty="0" smtClean="0"/>
          </a:p>
          <a:p>
            <a:r>
              <a:rPr lang="zh-CN" altLang="zh-CN" b="1" dirty="0" smtClean="0"/>
              <a:t>如</a:t>
            </a:r>
            <a:r>
              <a:rPr lang="zh-CN" altLang="zh-CN" b="1" dirty="0"/>
              <a:t>发现</a:t>
            </a:r>
            <a:r>
              <a:rPr lang="zh-CN" altLang="zh-CN" b="1" dirty="0">
                <a:solidFill>
                  <a:srgbClr val="00FFCC"/>
                </a:solidFill>
              </a:rPr>
              <a:t>膀胱内积尿时，应轻压腹部</a:t>
            </a:r>
            <a:r>
              <a:rPr lang="zh-CN" altLang="zh-CN" b="1" dirty="0" smtClean="0">
                <a:solidFill>
                  <a:srgbClr val="00FFCC"/>
                </a:solidFill>
              </a:rPr>
              <a:t>，</a:t>
            </a:r>
            <a:endParaRPr lang="en-US" altLang="zh-CN" b="1" dirty="0" smtClean="0">
              <a:solidFill>
                <a:srgbClr val="00FFCC"/>
              </a:solidFill>
            </a:endParaRPr>
          </a:p>
          <a:p>
            <a:r>
              <a:rPr lang="zh-CN" altLang="zh-CN" b="1" dirty="0" smtClean="0">
                <a:solidFill>
                  <a:srgbClr val="00FFCC"/>
                </a:solidFill>
              </a:rPr>
              <a:t>促</a:t>
            </a:r>
            <a:r>
              <a:rPr lang="zh-CN" altLang="zh-CN" b="1" dirty="0">
                <a:solidFill>
                  <a:srgbClr val="00FFCC"/>
                </a:solidFill>
              </a:rPr>
              <a:t>其排尿，待排空后再注射</a:t>
            </a:r>
            <a:r>
              <a:rPr lang="zh-CN" altLang="zh-CN" b="1" dirty="0" smtClean="0"/>
              <a:t>。</a:t>
            </a:r>
            <a:endParaRPr lang="en-US" altLang="zh-CN" b="1" dirty="0" smtClean="0"/>
          </a:p>
          <a:p>
            <a:r>
              <a:rPr lang="zh-CN" altLang="zh-CN" b="1" dirty="0" smtClean="0"/>
              <a:t>注射</a:t>
            </a:r>
            <a:r>
              <a:rPr lang="zh-CN" altLang="zh-CN" b="1" dirty="0"/>
              <a:t>剂量：犬1次可</a:t>
            </a:r>
            <a:r>
              <a:rPr lang="zh-CN" altLang="zh-CN" b="1" dirty="0" smtClean="0"/>
              <a:t>注入</a:t>
            </a:r>
            <a:endParaRPr lang="en-US" altLang="zh-CN" b="1" dirty="0" smtClean="0"/>
          </a:p>
          <a:p>
            <a:r>
              <a:rPr lang="zh-CN" altLang="zh-CN" b="1" dirty="0" smtClean="0"/>
              <a:t>200～1500</a:t>
            </a:r>
            <a:r>
              <a:rPr lang="zh-CN" altLang="zh-CN" b="1" dirty="0"/>
              <a:t>毫升。</a:t>
            </a:r>
            <a:r>
              <a:rPr lang="zh-CN" altLang="zh-CN" dirty="0"/>
              <a:t> </a:t>
            </a:r>
          </a:p>
          <a:p>
            <a:endParaRPr lang="zh-CN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6096" y="4077072"/>
            <a:ext cx="3529013" cy="2625725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266938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539552" y="1196752"/>
            <a:ext cx="7992888" cy="5400600"/>
          </a:xfrm>
        </p:spPr>
        <p:txBody>
          <a:bodyPr>
            <a:normAutofit/>
          </a:bodyPr>
          <a:lstStyle/>
          <a:p>
            <a:r>
              <a:rPr lang="en-US" altLang="zh-CN" sz="4000" b="1" dirty="0" smtClean="0">
                <a:solidFill>
                  <a:srgbClr val="0000FF"/>
                </a:solidFill>
              </a:rPr>
              <a:t>5</a:t>
            </a:r>
            <a:r>
              <a:rPr lang="zh-CN" altLang="zh-CN" sz="4000" b="1" dirty="0" smtClean="0">
                <a:solidFill>
                  <a:srgbClr val="0000FF"/>
                </a:solidFill>
              </a:rPr>
              <a:t>、</a:t>
            </a:r>
            <a:r>
              <a:rPr lang="zh-CN" altLang="zh-CN" sz="4000" b="1" dirty="0">
                <a:solidFill>
                  <a:srgbClr val="0000FF"/>
                </a:solidFill>
              </a:rPr>
              <a:t>胸膜腔注射</a:t>
            </a:r>
          </a:p>
          <a:p>
            <a:pPr>
              <a:lnSpc>
                <a:spcPct val="150000"/>
              </a:lnSpc>
            </a:pPr>
            <a:r>
              <a:rPr lang="zh-CN" altLang="zh-CN" b="1" dirty="0"/>
              <a:t>将药直接注射胸膜腔内。用于治疗胸膜腔疾患。</a:t>
            </a:r>
          </a:p>
          <a:p>
            <a:pPr>
              <a:lnSpc>
                <a:spcPct val="150000"/>
              </a:lnSpc>
            </a:pPr>
            <a:r>
              <a:rPr lang="zh-CN" altLang="zh-CN" b="1" dirty="0" smtClean="0">
                <a:solidFill>
                  <a:srgbClr val="FF0000"/>
                </a:solidFill>
              </a:rPr>
              <a:t>（</a:t>
            </a:r>
            <a:r>
              <a:rPr lang="en-US" altLang="zh-CN" b="1" dirty="0" smtClean="0">
                <a:solidFill>
                  <a:srgbClr val="FF0000"/>
                </a:solidFill>
              </a:rPr>
              <a:t>1</a:t>
            </a:r>
            <a:r>
              <a:rPr lang="zh-CN" altLang="zh-CN" b="1" dirty="0" smtClean="0">
                <a:solidFill>
                  <a:srgbClr val="FF0000"/>
                </a:solidFill>
              </a:rPr>
              <a:t>）</a:t>
            </a:r>
            <a:r>
              <a:rPr lang="zh-CN" altLang="zh-CN" b="1" dirty="0">
                <a:solidFill>
                  <a:srgbClr val="FF0000"/>
                </a:solidFill>
              </a:rPr>
              <a:t>部位</a:t>
            </a:r>
            <a:r>
              <a:rPr lang="en-US" altLang="zh-CN" b="1" dirty="0">
                <a:solidFill>
                  <a:srgbClr val="FF0000"/>
                </a:solidFill>
              </a:rPr>
              <a:t>  </a:t>
            </a:r>
            <a:r>
              <a:rPr lang="zh-CN" altLang="zh-CN" b="1" dirty="0"/>
              <a:t>左侧第八肋间，肩关节水平线下。</a:t>
            </a:r>
          </a:p>
          <a:p>
            <a:pPr>
              <a:lnSpc>
                <a:spcPct val="150000"/>
              </a:lnSpc>
            </a:pPr>
            <a:r>
              <a:rPr lang="zh-CN" altLang="zh-CN" b="1" dirty="0" smtClean="0">
                <a:solidFill>
                  <a:srgbClr val="FF0000"/>
                </a:solidFill>
              </a:rPr>
              <a:t>（</a:t>
            </a:r>
            <a:r>
              <a:rPr lang="en-US" altLang="zh-CN" b="1" dirty="0" smtClean="0">
                <a:solidFill>
                  <a:srgbClr val="FF0000"/>
                </a:solidFill>
              </a:rPr>
              <a:t>2</a:t>
            </a:r>
            <a:r>
              <a:rPr lang="zh-CN" altLang="zh-CN" b="1" dirty="0" smtClean="0">
                <a:solidFill>
                  <a:srgbClr val="FF0000"/>
                </a:solidFill>
              </a:rPr>
              <a:t>）</a:t>
            </a:r>
            <a:r>
              <a:rPr lang="zh-CN" altLang="zh-CN" b="1" dirty="0">
                <a:solidFill>
                  <a:srgbClr val="FF0000"/>
                </a:solidFill>
              </a:rPr>
              <a:t>方法</a:t>
            </a:r>
            <a:r>
              <a:rPr lang="en-US" altLang="zh-CN" b="1" dirty="0">
                <a:solidFill>
                  <a:srgbClr val="FF0000"/>
                </a:solidFill>
              </a:rPr>
              <a:t> </a:t>
            </a:r>
            <a:r>
              <a:rPr lang="en-US" altLang="zh-CN" b="1" dirty="0"/>
              <a:t> </a:t>
            </a:r>
            <a:r>
              <a:rPr lang="zh-CN" altLang="zh-CN" b="1" dirty="0"/>
              <a:t>犬施行侧卧保定。左手将术部皮肤稍向侧方移动，使刺入胸腔的针孔与皮肤的针孔错开。右手持注射器，在靠近肋骨前缘处垂直皮肤慢慢刺入。针头通过肋间有一定阻力，进入胸腔则阻力消失，有空虚感。刺入深度为</a:t>
            </a:r>
            <a:r>
              <a:rPr lang="en-US" altLang="zh-CN" b="1" dirty="0"/>
              <a:t>2</a:t>
            </a:r>
            <a:r>
              <a:rPr lang="zh-CN" altLang="zh-CN" b="1" dirty="0"/>
              <a:t>～</a:t>
            </a:r>
            <a:r>
              <a:rPr lang="en-US" altLang="zh-CN" b="1" dirty="0"/>
              <a:t>3cm</a:t>
            </a:r>
            <a:r>
              <a:rPr lang="zh-CN" altLang="zh-CN" b="1" dirty="0"/>
              <a:t>（犬）或</a:t>
            </a:r>
            <a:r>
              <a:rPr lang="en-US" altLang="zh-CN" b="1" dirty="0"/>
              <a:t>1</a:t>
            </a:r>
            <a:r>
              <a:rPr lang="zh-CN" altLang="zh-CN" b="1" dirty="0"/>
              <a:t>～</a:t>
            </a:r>
            <a:r>
              <a:rPr lang="en-US" altLang="zh-CN" b="1" dirty="0"/>
              <a:t>1.5cm</a:t>
            </a:r>
            <a:r>
              <a:rPr lang="zh-CN" altLang="zh-CN" b="1" dirty="0"/>
              <a:t>（猫），然后注入药液。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10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zh-CN" b="1" dirty="0"/>
              <a:t>注射前应回抽注射器。如有回血，应将针头稍向深部刺入，确定到达胸腔后再注入药液</a:t>
            </a:r>
            <a:r>
              <a:rPr lang="zh-CN" altLang="zh-CN" b="1" dirty="0" smtClean="0"/>
              <a:t>。</a:t>
            </a:r>
            <a:endParaRPr lang="en-US" altLang="zh-CN" b="1" dirty="0" smtClean="0"/>
          </a:p>
          <a:p>
            <a:pPr>
              <a:lnSpc>
                <a:spcPct val="150000"/>
              </a:lnSpc>
            </a:pPr>
            <a:r>
              <a:rPr lang="zh-CN" altLang="zh-CN" b="1" dirty="0" smtClean="0"/>
              <a:t>注意</a:t>
            </a:r>
            <a:r>
              <a:rPr lang="zh-CN" altLang="zh-CN" b="1" dirty="0"/>
              <a:t>针头不要刺入过深，以免损伤肺脏</a:t>
            </a:r>
            <a:r>
              <a:rPr lang="zh-CN" altLang="zh-CN" b="1" dirty="0" smtClean="0"/>
              <a:t>。</a:t>
            </a:r>
            <a:endParaRPr lang="en-US" altLang="zh-CN" b="1" dirty="0" smtClean="0"/>
          </a:p>
          <a:p>
            <a:pPr>
              <a:lnSpc>
                <a:spcPct val="150000"/>
              </a:lnSpc>
            </a:pPr>
            <a:r>
              <a:rPr lang="zh-CN" altLang="zh-CN" b="1" dirty="0" smtClean="0"/>
              <a:t>如</a:t>
            </a:r>
            <a:r>
              <a:rPr lang="zh-CN" altLang="zh-CN" b="1" dirty="0"/>
              <a:t>有胶管连接注射器应先夹闭胶管，防止</a:t>
            </a:r>
            <a:r>
              <a:rPr lang="zh-CN" altLang="zh-CN" b="1" dirty="0" smtClean="0"/>
              <a:t>空气进入</a:t>
            </a:r>
            <a:r>
              <a:rPr lang="zh-CN" altLang="zh-CN" b="1" dirty="0"/>
              <a:t>胸腔，造成气胸。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3144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147248" cy="5328592"/>
          </a:xfrm>
        </p:spPr>
        <p:txBody>
          <a:bodyPr>
            <a:normAutofit/>
          </a:bodyPr>
          <a:lstStyle/>
          <a:p>
            <a:r>
              <a:rPr lang="en-US" altLang="zh-CN" sz="4000" b="1" dirty="0" smtClean="0">
                <a:solidFill>
                  <a:srgbClr val="0000FF"/>
                </a:solidFill>
              </a:rPr>
              <a:t>6</a:t>
            </a:r>
            <a:r>
              <a:rPr lang="zh-CN" altLang="zh-CN" sz="4000" b="1" dirty="0" smtClean="0">
                <a:solidFill>
                  <a:srgbClr val="0000FF"/>
                </a:solidFill>
              </a:rPr>
              <a:t>、</a:t>
            </a:r>
            <a:r>
              <a:rPr lang="zh-CN" altLang="zh-CN" sz="4000" b="1" dirty="0">
                <a:solidFill>
                  <a:srgbClr val="0000FF"/>
                </a:solidFill>
              </a:rPr>
              <a:t>气管内</a:t>
            </a:r>
            <a:r>
              <a:rPr lang="zh-CN" altLang="zh-CN" sz="4000" b="1" dirty="0" smtClean="0">
                <a:solidFill>
                  <a:srgbClr val="0000FF"/>
                </a:solidFill>
              </a:rPr>
              <a:t>注射</a:t>
            </a:r>
            <a:endParaRPr lang="en-US" altLang="zh-CN" sz="4000" b="1" dirty="0" smtClean="0">
              <a:solidFill>
                <a:srgbClr val="0000FF"/>
              </a:solidFill>
            </a:endParaRPr>
          </a:p>
          <a:p>
            <a:endParaRPr lang="zh-CN" altLang="zh-CN" sz="4000" dirty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zh-CN" b="1" dirty="0"/>
              <a:t>将药液直接注入气管内，用于治疗气管、肺部疾病和肺部驱虫等。</a:t>
            </a:r>
          </a:p>
          <a:p>
            <a:pPr>
              <a:lnSpc>
                <a:spcPct val="150000"/>
              </a:lnSpc>
            </a:pPr>
            <a:r>
              <a:rPr lang="zh-CN" altLang="zh-CN" b="1" dirty="0" smtClean="0">
                <a:solidFill>
                  <a:srgbClr val="FF0000"/>
                </a:solidFill>
              </a:rPr>
              <a:t>（</a:t>
            </a:r>
            <a:r>
              <a:rPr lang="en-US" altLang="zh-CN" b="1" dirty="0" smtClean="0">
                <a:solidFill>
                  <a:srgbClr val="FF0000"/>
                </a:solidFill>
              </a:rPr>
              <a:t>1</a:t>
            </a:r>
            <a:r>
              <a:rPr lang="zh-CN" altLang="zh-CN" b="1" dirty="0" smtClean="0">
                <a:solidFill>
                  <a:srgbClr val="FF0000"/>
                </a:solidFill>
              </a:rPr>
              <a:t>）</a:t>
            </a:r>
            <a:r>
              <a:rPr lang="zh-CN" altLang="zh-CN" b="1" dirty="0">
                <a:solidFill>
                  <a:srgbClr val="FF0000"/>
                </a:solidFill>
              </a:rPr>
              <a:t>部位</a:t>
            </a:r>
            <a:r>
              <a:rPr lang="en-US" altLang="zh-CN" b="1" dirty="0">
                <a:solidFill>
                  <a:srgbClr val="FF0000"/>
                </a:solidFill>
              </a:rPr>
              <a:t> </a:t>
            </a:r>
            <a:r>
              <a:rPr lang="en-US" altLang="zh-CN" b="1" dirty="0"/>
              <a:t> </a:t>
            </a:r>
            <a:r>
              <a:rPr lang="zh-CN" altLang="zh-CN" b="1" dirty="0"/>
              <a:t>常在颈腹侧上三分之一下界的正中线上，于第四至第五气管环间为注射部位</a:t>
            </a:r>
            <a:r>
              <a:rPr lang="zh-CN" altLang="zh-CN" b="1" dirty="0" smtClean="0"/>
              <a:t>。</a:t>
            </a:r>
            <a:endParaRPr lang="zh-CN" altLang="zh-CN" b="1" dirty="0"/>
          </a:p>
        </p:txBody>
      </p:sp>
    </p:spTree>
    <p:extLst>
      <p:ext uri="{BB962C8B-B14F-4D97-AF65-F5344CB8AC3E}">
        <p14:creationId xmlns:p14="http://schemas.microsoft.com/office/powerpoint/2010/main" val="216048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7931224" cy="52051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zh-CN" b="1" dirty="0" smtClean="0">
                <a:solidFill>
                  <a:srgbClr val="FF0000"/>
                </a:solidFill>
              </a:rPr>
              <a:t>（</a:t>
            </a:r>
            <a:r>
              <a:rPr lang="en-US" altLang="zh-CN" b="1" dirty="0" smtClean="0">
                <a:solidFill>
                  <a:srgbClr val="FF0000"/>
                </a:solidFill>
              </a:rPr>
              <a:t>2</a:t>
            </a:r>
            <a:r>
              <a:rPr lang="zh-CN" altLang="zh-CN" b="1" dirty="0" smtClean="0">
                <a:solidFill>
                  <a:srgbClr val="FF0000"/>
                </a:solidFill>
              </a:rPr>
              <a:t>）</a:t>
            </a:r>
            <a:r>
              <a:rPr lang="zh-CN" altLang="zh-CN" b="1" dirty="0">
                <a:solidFill>
                  <a:srgbClr val="FF0000"/>
                </a:solidFill>
              </a:rPr>
              <a:t>方法</a:t>
            </a:r>
            <a:r>
              <a:rPr lang="en-US" altLang="zh-CN" b="1" dirty="0">
                <a:solidFill>
                  <a:srgbClr val="FF0000"/>
                </a:solidFill>
              </a:rPr>
              <a:t> </a:t>
            </a:r>
            <a:r>
              <a:rPr lang="en-US" altLang="zh-CN" b="1" dirty="0"/>
              <a:t> </a:t>
            </a:r>
            <a:r>
              <a:rPr lang="zh-CN" altLang="zh-CN" b="1" dirty="0"/>
              <a:t>犬侧卧保定，固定头部，充分伸展颈部后，局部剪毛消毒，右手持针垂直刺入针头，深约</a:t>
            </a:r>
            <a:r>
              <a:rPr lang="en-US" altLang="zh-CN" b="1" dirty="0"/>
              <a:t>1</a:t>
            </a:r>
            <a:r>
              <a:rPr lang="zh-CN" altLang="zh-CN" b="1" dirty="0"/>
              <a:t>～</a:t>
            </a:r>
            <a:r>
              <a:rPr lang="en-US" altLang="zh-CN" b="1" dirty="0"/>
              <a:t>1.5cm</a:t>
            </a:r>
            <a:r>
              <a:rPr lang="zh-CN" altLang="zh-CN" b="1" dirty="0"/>
              <a:t>，刺入气管后则阻力消失，抽动活塞有气体，然后慢慢注入药液。注射的药液应为可溶性并容易吸收的，否则有引起异物性肺炎的危险。其剂量不宜过多（一般犬为</a:t>
            </a:r>
            <a:r>
              <a:rPr lang="en-US" altLang="zh-CN" b="1" dirty="0"/>
              <a:t>1.0</a:t>
            </a:r>
            <a:r>
              <a:rPr lang="zh-CN" altLang="zh-CN" b="1" dirty="0"/>
              <a:t>～</a:t>
            </a:r>
            <a:r>
              <a:rPr lang="en-US" altLang="zh-CN" b="1" dirty="0"/>
              <a:t>1.5mL</a:t>
            </a:r>
            <a:r>
              <a:rPr lang="zh-CN" altLang="zh-CN" b="1" dirty="0"/>
              <a:t>，猫在</a:t>
            </a:r>
            <a:r>
              <a:rPr lang="en-US" altLang="zh-CN" b="1" dirty="0"/>
              <a:t>0.5</a:t>
            </a:r>
            <a:r>
              <a:rPr lang="zh-CN" altLang="zh-CN" b="1" dirty="0"/>
              <a:t>～</a:t>
            </a:r>
            <a:r>
              <a:rPr lang="en-US" altLang="zh-CN" b="1" dirty="0"/>
              <a:t>1.0mL</a:t>
            </a:r>
            <a:r>
              <a:rPr lang="zh-CN" altLang="zh-CN" b="1" dirty="0"/>
              <a:t>为宜）；所注药物温度应与体温相等；为了防止或减轻咳嗽，可先注射</a:t>
            </a:r>
            <a:r>
              <a:rPr lang="en-US" altLang="zh-CN" b="1" dirty="0"/>
              <a:t>2</a:t>
            </a:r>
            <a:r>
              <a:rPr lang="zh-CN" altLang="zh-CN" b="1" dirty="0"/>
              <a:t>％普鲁卡因</a:t>
            </a:r>
            <a:r>
              <a:rPr lang="en-US" altLang="zh-CN" b="1" dirty="0"/>
              <a:t>0.2</a:t>
            </a:r>
            <a:r>
              <a:rPr lang="zh-CN" altLang="zh-CN" b="1" dirty="0"/>
              <a:t>～</a:t>
            </a:r>
            <a:r>
              <a:rPr lang="en-US" altLang="zh-CN" b="1" dirty="0"/>
              <a:t>1mL</a:t>
            </a:r>
            <a:r>
              <a:rPr lang="zh-CN" altLang="zh-CN" b="1" dirty="0"/>
              <a:t>以降低气管粘膜的敏感性。</a:t>
            </a:r>
            <a:endParaRPr lang="zh-CN" altLang="en-US" b="1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0883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d67fc157f14ec51972b431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" t="4092" r="1905" b="49431"/>
          <a:stretch/>
        </p:blipFill>
        <p:spPr bwMode="auto">
          <a:xfrm>
            <a:off x="683568" y="3802743"/>
            <a:ext cx="7431088" cy="265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284" y="1916832"/>
            <a:ext cx="1485200" cy="1993125"/>
          </a:xfrm>
          <a:prstGeom prst="rect">
            <a:avLst/>
          </a:prstGeom>
        </p:spPr>
      </p:pic>
      <p:sp>
        <p:nvSpPr>
          <p:cNvPr id="6" name="文本框 1"/>
          <p:cNvSpPr txBox="1"/>
          <p:nvPr/>
        </p:nvSpPr>
        <p:spPr>
          <a:xfrm>
            <a:off x="3286804" y="2332458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solidFill>
                  <a:srgbClr val="09B3AF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rPr>
              <a:t>谢谢观看</a:t>
            </a:r>
            <a:endParaRPr lang="zh-CN" altLang="en-US" sz="4800" b="1" dirty="0">
              <a:solidFill>
                <a:srgbClr val="09B3AF"/>
              </a:solidFill>
              <a:latin typeface="张海山锐谐体" panose="02000000000000000000" pitchFamily="2" charset="-122"/>
              <a:ea typeface="张海山锐谐体" panose="02000000000000000000" pitchFamily="2" charset="-122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580327" y="3371856"/>
            <a:ext cx="416780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2800" dirty="0">
                <a:solidFill>
                  <a:srgbClr val="88988A"/>
                </a:solidFill>
              </a:rPr>
              <a:t>THANKS FOR COMING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389778">
            <a:off x="6372239" y="2216438"/>
            <a:ext cx="1707898" cy="180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34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2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941388"/>
          </a:xfrm>
        </p:spPr>
        <p:txBody>
          <a:bodyPr/>
          <a:lstStyle/>
          <a:p>
            <a:r>
              <a:rPr lang="en-US" altLang="zh-CN" b="1" dirty="0" smtClean="0">
                <a:solidFill>
                  <a:srgbClr val="CC66FF"/>
                </a:solidFill>
              </a:rPr>
              <a:t>                     </a:t>
            </a:r>
            <a:r>
              <a:rPr lang="zh-CN" altLang="en-US" sz="3600" b="1" dirty="0">
                <a:solidFill>
                  <a:srgbClr val="00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zh-CN" altLang="en-US" sz="3600" b="1" dirty="0" smtClean="0">
                <a:solidFill>
                  <a:srgbClr val="00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        </a:t>
            </a:r>
            <a:r>
              <a:rPr lang="zh-CN" altLang="zh-CN" sz="3600" b="1" dirty="0" smtClean="0">
                <a:solidFill>
                  <a:srgbClr val="00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注射</a:t>
            </a:r>
            <a:r>
              <a:rPr lang="zh-CN" altLang="zh-CN" sz="3600" b="1" dirty="0">
                <a:solidFill>
                  <a:srgbClr val="00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法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978400" cy="5257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zh-CN" altLang="zh-CN" sz="3600" b="1" dirty="0">
                <a:solidFill>
                  <a:srgbClr val="0000FF"/>
                </a:solidFill>
              </a:rPr>
              <a:t>1．皮下注射法</a:t>
            </a:r>
          </a:p>
          <a:p>
            <a:pPr>
              <a:lnSpc>
                <a:spcPct val="150000"/>
              </a:lnSpc>
            </a:pPr>
            <a:r>
              <a:rPr lang="zh-CN" altLang="zh-CN" b="1" dirty="0"/>
              <a:t>皮下注射的部位通常选择皮肤较薄、皮下组织疏松而血管较少的部位，如颈部或股内侧皮下为较佳的部位。凡是易溶解、无刺激性的药物以及菌苗、疫苗都可皮下注射。 </a:t>
            </a:r>
          </a:p>
        </p:txBody>
      </p:sp>
      <p:pic>
        <p:nvPicPr>
          <p:cNvPr id="15364" name="Picture 4" descr="20109382223634_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276475"/>
            <a:ext cx="3760788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610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83568" y="1268760"/>
            <a:ext cx="7467600" cy="4873752"/>
          </a:xfrm>
        </p:spPr>
        <p:txBody>
          <a:bodyPr/>
          <a:lstStyle/>
          <a:p>
            <a:r>
              <a:rPr lang="zh-CN" altLang="zh-CN" b="1" dirty="0"/>
              <a:t>注射时，助手将犬保定好，局部剪毛后用70％酒精棉球消毒，以左手的拇指、食指和中指将皮肤轻轻捏起，形成一个皱褶，右手将注射器针头刺入皱褶处皮下，深约1.5～2厘米，药液注完后，用酒精棉球按住进针部皮肤，拔出针头，轻轻按压进针部皮肤即成。</a:t>
            </a:r>
            <a:r>
              <a:rPr lang="zh-CN" altLang="zh-CN" dirty="0"/>
              <a:t> </a:t>
            </a:r>
          </a:p>
          <a:p>
            <a:endParaRPr lang="zh-CN" alt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00"/>
          <a:stretch/>
        </p:blipFill>
        <p:spPr>
          <a:xfrm>
            <a:off x="4860032" y="3573016"/>
            <a:ext cx="3684588" cy="2290755"/>
          </a:xfrm>
          <a:prstGeom prst="rect">
            <a:avLst/>
          </a:prstGeom>
          <a:noFill/>
          <a:ln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4058557"/>
            <a:ext cx="3640138" cy="2736850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246664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1124744"/>
            <a:ext cx="8229600" cy="5183981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zh-CN" altLang="en-US" sz="3600" b="1" dirty="0">
                <a:solidFill>
                  <a:srgbClr val="0000FF"/>
                </a:solidFill>
              </a:rPr>
              <a:t>2．肌肉注射法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effectLst/>
              </a:rPr>
              <a:t>一般</a:t>
            </a:r>
            <a:r>
              <a:rPr lang="zh-CN" altLang="en-US" b="1" dirty="0">
                <a:solidFill>
                  <a:srgbClr val="FF0000"/>
                </a:solidFill>
                <a:effectLst/>
              </a:rPr>
              <a:t>刺激性较轻的药液和较难吸收的药液</a:t>
            </a:r>
            <a:r>
              <a:rPr lang="zh-CN" altLang="en-US" b="1" dirty="0">
                <a:effectLst/>
              </a:rPr>
              <a:t>，均可作肌肉注射，但刺激性较强的药物，如氯化钙、高渗盐水等不能作肌肉注射。</a:t>
            </a:r>
            <a:r>
              <a:rPr lang="zh-CN" altLang="en-US" b="1" dirty="0"/>
              <a:t> 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effectLst/>
                <a:sym typeface="Arial" pitchFamily="34" charset="0"/>
              </a:rPr>
              <a:t>肌肉注射时，应选择肌肉丰满无大血管的部位，如臀部。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effectLst/>
                <a:sym typeface="Arial" pitchFamily="34" charset="0"/>
              </a:rPr>
              <a:t>将犬保定好并消毒后，左手的拇指和食指将注射部皮肤绷紧，右手持注射器使针头与皮肤成60°角迅速刺入，深约2～2.5厘米，回抽针管内芯，无血液回流，即可将药液推入肌肉内。注射完毕后，局部应再次消毒。</a:t>
            </a:r>
            <a:r>
              <a:rPr lang="zh-CN" altLang="en-US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8163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7544" y="1340768"/>
            <a:ext cx="8229600" cy="493459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zh-CN" altLang="zh-CN" sz="4000" b="1" dirty="0">
                <a:solidFill>
                  <a:srgbClr val="0000FF"/>
                </a:solidFill>
              </a:rPr>
              <a:t>3．静脉注射法</a:t>
            </a:r>
          </a:p>
          <a:p>
            <a:pPr>
              <a:lnSpc>
                <a:spcPct val="150000"/>
              </a:lnSpc>
            </a:pPr>
            <a:r>
              <a:rPr lang="zh-CN" altLang="zh-CN" b="1" dirty="0"/>
              <a:t>静脉注射所产生的</a:t>
            </a:r>
            <a:r>
              <a:rPr lang="zh-CN" altLang="zh-CN" b="1" dirty="0">
                <a:solidFill>
                  <a:srgbClr val="FF0000"/>
                </a:solidFill>
              </a:rPr>
              <a:t>药效作用最快，剂量较大且有刺激性的药液</a:t>
            </a:r>
            <a:r>
              <a:rPr lang="zh-CN" altLang="zh-CN" b="1" dirty="0"/>
              <a:t>（如氯化钙、高渗葡萄糖液、高渗盐水等）应静脉注射。静脉注射的部位，可选择颈部静脉（颈沟内，颈部上1／3与中1／3交界处，此处静脉浅在，易于寻找）、股内侧的静脉、</a:t>
            </a:r>
            <a:r>
              <a:rPr lang="zh-CN" altLang="zh-CN" b="1" dirty="0">
                <a:solidFill>
                  <a:srgbClr val="FF0000"/>
                </a:solidFill>
              </a:rPr>
              <a:t>前肢小臂部的背面或背内侧面（最为常用）</a:t>
            </a:r>
            <a:r>
              <a:rPr lang="zh-CN" altLang="zh-CN" b="1" dirty="0"/>
              <a:t>等。</a:t>
            </a:r>
            <a:r>
              <a:rPr lang="zh-CN" altLang="zh-C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475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83568" y="980728"/>
            <a:ext cx="8147248" cy="4873752"/>
          </a:xfrm>
        </p:spPr>
        <p:txBody>
          <a:bodyPr/>
          <a:lstStyle/>
          <a:p>
            <a:r>
              <a:rPr lang="zh-CN" altLang="zh-CN" b="1" dirty="0"/>
              <a:t>注射时，用胶管结扎注射部位静脉的向心端，使静脉血管怒张，局部剪毛消毒后，将针头沿静脉纵轴平行刺入静脉内，若刺入正确到位，马上可见到血液回流。此时松开扎紧的胶管，将针头顺血管腔再刺入一些，然后固定针头，使药液缓缓滴入。注射完毕后，须用酒精棉球按压注射处，然后拨出针头，局部消毒，以免血液顺针孔流入皮下形成血肿。</a:t>
            </a:r>
            <a:r>
              <a:rPr lang="zh-CN" altLang="zh-CN" dirty="0"/>
              <a:t> </a:t>
            </a:r>
          </a:p>
          <a:p>
            <a:endParaRPr lang="zh-CN" alt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3811527"/>
            <a:ext cx="4103687" cy="3041650"/>
          </a:xfrm>
          <a:prstGeom prst="rect">
            <a:avLst/>
          </a:prstGeom>
          <a:noFill/>
          <a:ln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016" y="3429000"/>
            <a:ext cx="3557588" cy="2952750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383718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               </a:t>
            </a:r>
            <a:r>
              <a:rPr lang="zh-CN" altLang="zh-CN" b="1" dirty="0" smtClean="0"/>
              <a:t>安置</a:t>
            </a:r>
            <a:r>
              <a:rPr lang="zh-CN" altLang="zh-CN" b="1" dirty="0"/>
              <a:t>静脉留置针</a:t>
            </a:r>
            <a:r>
              <a:rPr lang="zh-CN" altLang="zh-CN" dirty="0"/>
              <a:t/>
            </a:r>
            <a:br>
              <a:rPr lang="zh-CN" altLang="zh-CN" dirty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CN" altLang="zh-CN" b="1" dirty="0">
                <a:solidFill>
                  <a:srgbClr val="FF0000"/>
                </a:solidFill>
              </a:rPr>
              <a:t>（一）部位</a:t>
            </a:r>
            <a:r>
              <a:rPr lang="en-US" altLang="zh-CN" b="1" dirty="0">
                <a:solidFill>
                  <a:srgbClr val="FF0000"/>
                </a:solidFill>
              </a:rPr>
              <a:t>  </a:t>
            </a:r>
            <a:r>
              <a:rPr lang="zh-CN" altLang="zh-CN" b="1" dirty="0"/>
              <a:t>犬猫常用注射血管有前肢头静脉、外侧隐静脉、内侧隐静脉、趾背侧总静脉。</a:t>
            </a:r>
            <a:endParaRPr lang="zh-CN" altLang="en-US" b="1" dirty="0"/>
          </a:p>
        </p:txBody>
      </p:sp>
      <p:pic>
        <p:nvPicPr>
          <p:cNvPr id="4" name="图片 3" descr="http://www.cnsav.com/uploadfile/2017/0731/20170731104348114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8" t="4482" r="4186"/>
          <a:stretch/>
        </p:blipFill>
        <p:spPr bwMode="auto">
          <a:xfrm>
            <a:off x="1475656" y="2420888"/>
            <a:ext cx="5472608" cy="40324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4286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31224" cy="4873752"/>
          </a:xfrm>
        </p:spPr>
        <p:txBody>
          <a:bodyPr/>
          <a:lstStyle/>
          <a:p>
            <a:r>
              <a:rPr lang="zh-CN" altLang="zh-CN" b="1" dirty="0">
                <a:solidFill>
                  <a:srgbClr val="FF0000"/>
                </a:solidFill>
              </a:rPr>
              <a:t>（二）方法</a:t>
            </a:r>
            <a:r>
              <a:rPr lang="en-US" altLang="zh-CN" dirty="0">
                <a:solidFill>
                  <a:srgbClr val="FF0000"/>
                </a:solidFill>
              </a:rPr>
              <a:t>  </a:t>
            </a:r>
            <a:r>
              <a:rPr lang="zh-CN" altLang="zh-CN" b="1" dirty="0"/>
              <a:t>根据犬猫体型、年龄、病情、血管充盈情况等选择合适的留置针型号</a:t>
            </a:r>
            <a:r>
              <a:rPr lang="zh-CN" altLang="zh-CN" b="1" dirty="0" smtClean="0"/>
              <a:t>。</a:t>
            </a:r>
            <a:endParaRPr lang="en-US" altLang="zh-CN" b="1" dirty="0" smtClean="0"/>
          </a:p>
          <a:p>
            <a:r>
              <a:rPr lang="zh-CN" altLang="zh-CN" b="1" dirty="0" smtClean="0"/>
              <a:t>常规</a:t>
            </a:r>
            <a:r>
              <a:rPr lang="zh-CN" altLang="zh-CN" b="1" dirty="0"/>
              <a:t>消毒进针部位，以右手拇指与中指握住套管回血腔两侧，食指轻按在外套管上面，无名指、小指与患畜皮肤接触固定，以</a:t>
            </a:r>
            <a:r>
              <a:rPr lang="en-US" altLang="zh-CN" b="1" dirty="0"/>
              <a:t>15°</a:t>
            </a:r>
            <a:r>
              <a:rPr lang="zh-CN" altLang="zh-CN" b="1" dirty="0"/>
              <a:t>～</a:t>
            </a:r>
            <a:r>
              <a:rPr lang="en-US" altLang="zh-CN" b="1" dirty="0"/>
              <a:t>30°</a:t>
            </a:r>
            <a:r>
              <a:rPr lang="zh-CN" altLang="zh-CN" b="1" dirty="0"/>
              <a:t>缓慢进针，刺穿血管见回血后降低角度再将针推入</a:t>
            </a:r>
            <a:r>
              <a:rPr lang="en-US" altLang="zh-CN" b="1" dirty="0"/>
              <a:t>1~2mm</a:t>
            </a:r>
            <a:r>
              <a:rPr lang="zh-CN" altLang="zh-CN" b="1" dirty="0"/>
              <a:t>，拇指、中指固定针芯往后抽出一点，食指轻轻往前推送外套管，直至全部进入血管内，把针芯抽出来，拧上肝素帽。固定时先用纸胶带固定留置针导管座及肝素帽，再用医用橡皮胶带固定第二圈，最后用弹性绷带覆盖一圈半固定。然后用</a:t>
            </a:r>
            <a:r>
              <a:rPr lang="en-US" altLang="zh-CN" b="1" dirty="0"/>
              <a:t>3~20mL</a:t>
            </a:r>
            <a:r>
              <a:rPr lang="zh-CN" altLang="zh-CN" b="1" dirty="0"/>
              <a:t>生理盐水封管。</a:t>
            </a:r>
          </a:p>
          <a:p>
            <a:endParaRPr lang="zh-CN" altLang="en-US" dirty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altLang="zh-CN" b="1" dirty="0" smtClean="0"/>
              <a:t>               </a:t>
            </a:r>
            <a:r>
              <a:rPr lang="zh-CN" altLang="zh-CN" b="1" dirty="0" smtClean="0"/>
              <a:t>安置</a:t>
            </a:r>
            <a:r>
              <a:rPr lang="zh-CN" altLang="zh-CN" b="1" dirty="0"/>
              <a:t>静脉留置针</a:t>
            </a:r>
            <a:r>
              <a:rPr lang="zh-CN" altLang="zh-CN" dirty="0"/>
              <a:t/>
            </a:r>
            <a:br>
              <a:rPr lang="zh-CN" altLang="zh-CN" dirty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585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67544" y="1556792"/>
            <a:ext cx="7704856" cy="4320480"/>
            <a:chOff x="-57150" y="0"/>
            <a:chExt cx="4657725" cy="2200275"/>
          </a:xfrm>
        </p:grpSpPr>
        <p:pic>
          <p:nvPicPr>
            <p:cNvPr id="5" name="图片 4" descr="http://www.208835.com/item/2/220/TB1pg7yKpXXXXb9XVXXXXXXXXXX_!!0-item_pic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31" r="4348" b="9091"/>
            <a:stretch/>
          </p:blipFill>
          <p:spPr bwMode="auto">
            <a:xfrm>
              <a:off x="2533650" y="0"/>
              <a:ext cx="2066925" cy="220027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图片 5" descr="http://imgx.xiawu.com/xzimg/i3/4240928274/O1CN01VbIMcF2AzXbPLumGD_!!0-item_pic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0" t="13200" r="5800" b="13600"/>
            <a:stretch/>
          </p:blipFill>
          <p:spPr bwMode="auto">
            <a:xfrm>
              <a:off x="-57150" y="0"/>
              <a:ext cx="2590800" cy="220027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0124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凸显">
  <a:themeElements>
    <a:clrScheme name="凸显">
      <a:dk1>
        <a:sysClr val="windowText" lastClr="000000"/>
      </a:dk1>
      <a:lt1>
        <a:sysClr val="window" lastClr="CCE8C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凸显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凸显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1219</Words>
  <Application>Microsoft Office PowerPoint</Application>
  <PresentationFormat>全屏显示(4:3)</PresentationFormat>
  <Paragraphs>46</Paragraphs>
  <Slides>18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凸显</vt:lpstr>
      <vt:lpstr>      任务4 药物的注射</vt:lpstr>
      <vt:lpstr>                              注射法 </vt:lpstr>
      <vt:lpstr>PowerPoint 演示文稿</vt:lpstr>
      <vt:lpstr>PowerPoint 演示文稿</vt:lpstr>
      <vt:lpstr>PowerPoint 演示文稿</vt:lpstr>
      <vt:lpstr>PowerPoint 演示文稿</vt:lpstr>
      <vt:lpstr>               安置静脉留置针 </vt:lpstr>
      <vt:lpstr>               安置静脉留置针 </vt:lpstr>
      <vt:lpstr>PowerPoint 演示文稿</vt:lpstr>
      <vt:lpstr>静脉注射时必须注意以下几点：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任务4 药物的注射</dc:title>
  <dc:creator>丁晓</dc:creator>
  <cp:lastModifiedBy>丁晓</cp:lastModifiedBy>
  <cp:revision>1</cp:revision>
  <dcterms:created xsi:type="dcterms:W3CDTF">2020-11-17T09:06:51Z</dcterms:created>
  <dcterms:modified xsi:type="dcterms:W3CDTF">2020-11-17T09:07:24Z</dcterms:modified>
</cp:coreProperties>
</file>