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sldIdLst>
    <p:sldId id="256" r:id="rId2"/>
    <p:sldId id="257" r:id="rId3"/>
    <p:sldId id="281" r:id="rId4"/>
    <p:sldId id="294" r:id="rId5"/>
    <p:sldId id="259" r:id="rId6"/>
    <p:sldId id="260" r:id="rId7"/>
    <p:sldId id="296" r:id="rId8"/>
    <p:sldId id="283" r:id="rId9"/>
    <p:sldId id="286" r:id="rId10"/>
    <p:sldId id="287" r:id="rId11"/>
    <p:sldId id="288" r:id="rId12"/>
    <p:sldId id="290" r:id="rId13"/>
    <p:sldId id="291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7" d="100"/>
          <a:sy n="97" d="100"/>
        </p:scale>
        <p:origin x="784" y="56"/>
      </p:cViewPr>
      <p:guideLst>
        <p:guide orient="horz" pos="216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21BAC-CB77-4063-8AEE-F74AFA666A7D}" type="datetimeFigureOut">
              <a:rPr lang="zh-CN" altLang="en-US" smtClean="0"/>
              <a:t>2021/2/8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B255A-2B25-4920-A97F-BB5021C996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3607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B255A-2B25-4920-A97F-BB5021C9961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982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2C8B-B14F-4D97-AF65-F5344CB8AC3E}" type="datetime1">
              <a:rPr lang="zh-CN" altLang="en-US" smtClean="0"/>
              <a:pPr/>
              <a:t>2021/2/8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B0EE-CE25-49F4-B363-D980826D3A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5680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09A5-D798-40E4-9B17-D99410A757E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54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315B2-3CA8-4F3B-A30B-3E04F215B9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82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9431-0523-4DAC-A977-A23E57CCF5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36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CD0B-FA35-420E-8FEA-A1A60718D8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81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D50F-7895-44FC-8C2B-8115EAAE068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50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9FB6-FF62-46C4-8704-621E8C45901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35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AFE1-5E9D-4A24-BC82-DD74380ABE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42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DB094-689D-4597-BEA9-B78837239D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68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FDAC-4CF0-4337-933E-485CDAD932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166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B714F-0E74-4ADB-837A-601162F3F4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505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315B2-3CA8-4F3B-A30B-3E04F215B9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57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4097"/>
          <p:cNvSpPr>
            <a:spLocks noGrp="1" noChangeArrowheads="1"/>
          </p:cNvSpPr>
          <p:nvPr>
            <p:ph type="ctrTitle"/>
          </p:nvPr>
        </p:nvSpPr>
        <p:spPr>
          <a:xfrm>
            <a:off x="1112128" y="2060848"/>
            <a:ext cx="7276296" cy="947440"/>
          </a:xfrm>
        </p:spPr>
        <p:txBody>
          <a:bodyPr>
            <a:normAutofit/>
          </a:bodyPr>
          <a:lstStyle/>
          <a:p>
            <a:pPr algn="l"/>
            <a:r>
              <a:rPr lang="zh-CN" altLang="en-US" sz="4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项目一    猪场规划与建设</a:t>
            </a:r>
          </a:p>
        </p:txBody>
      </p:sp>
      <p:sp>
        <p:nvSpPr>
          <p:cNvPr id="3074" name="副标题 4098"/>
          <p:cNvSpPr>
            <a:spLocks noGrp="1" noChangeArrowheads="1"/>
          </p:cNvSpPr>
          <p:nvPr>
            <p:ph type="subTitle" idx="1"/>
          </p:nvPr>
        </p:nvSpPr>
        <p:spPr>
          <a:xfrm>
            <a:off x="1112128" y="3789040"/>
            <a:ext cx="7389440" cy="576064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任务一  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猪场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场址选址与规划布局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p34"/>
          <p:cNvPicPr>
            <a:picLocks noChangeAspect="1" noChangeArrowheads="1"/>
          </p:cNvPicPr>
          <p:nvPr/>
        </p:nvPicPr>
        <p:blipFill>
          <a:blip r:embed="rId2">
            <a:lum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1"/>
          <a:stretch>
            <a:fillRect/>
          </a:stretch>
        </p:blipFill>
        <p:spPr bwMode="auto">
          <a:xfrm>
            <a:off x="971600" y="1124744"/>
            <a:ext cx="7057156" cy="491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矩形 1"/>
          <p:cNvSpPr>
            <a:spLocks noChangeArrowheads="1"/>
          </p:cNvSpPr>
          <p:nvPr/>
        </p:nvSpPr>
        <p:spPr bwMode="auto">
          <a:xfrm>
            <a:off x="251520" y="548680"/>
            <a:ext cx="604996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altLang="zh-CN" sz="2400" b="1" dirty="0">
                <a:latin typeface="幼圆" panose="02010509060101010101" pitchFamily="49" charset="-122"/>
                <a:ea typeface="幼圆" panose="02010509060101010101" pitchFamily="49" charset="-122"/>
              </a:rPr>
              <a:t>2.</a:t>
            </a:r>
            <a:r>
              <a:rPr lang="zh-CN" altLang="en-US" sz="2400" b="1" dirty="0">
                <a:latin typeface="幼圆" panose="02010509060101010101" pitchFamily="49" charset="-122"/>
                <a:ea typeface="幼圆" panose="02010509060101010101" pitchFamily="49" charset="-122"/>
              </a:rPr>
              <a:t>人员、车辆的隔离、消毒布局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 noChangeArrowheads="1"/>
          </p:cNvSpPr>
          <p:nvPr>
            <p:ph type="ctrTitle"/>
          </p:nvPr>
        </p:nvSpPr>
        <p:spPr>
          <a:xfrm>
            <a:off x="395536" y="477218"/>
            <a:ext cx="4248150" cy="503461"/>
          </a:xfrm>
        </p:spPr>
        <p:txBody>
          <a:bodyPr>
            <a:normAutofit/>
          </a:bodyPr>
          <a:lstStyle/>
          <a:p>
            <a:pPr marL="342900" indent="-342900" algn="l" fontAlgn="base">
              <a:spcAft>
                <a:spcPct val="0"/>
              </a:spcAft>
              <a:buFont typeface="Arial" panose="020B0604020202020204" pitchFamily="34" charset="0"/>
            </a:pPr>
            <a:r>
              <a:rPr lang="en-US" altLang="zh-CN" sz="2400" b="1" dirty="0">
                <a:latin typeface="幼圆" panose="02010509060101010101" pitchFamily="49" charset="-122"/>
                <a:ea typeface="幼圆" panose="02010509060101010101" pitchFamily="49" charset="-122"/>
                <a:cs typeface="+mn-cs"/>
                <a:sym typeface="宋体" panose="02010600030101010101" pitchFamily="2" charset="-122"/>
              </a:rPr>
              <a:t>4.</a:t>
            </a:r>
            <a:r>
              <a:rPr lang="zh-CN" altLang="en-US" sz="2400" b="1" dirty="0">
                <a:latin typeface="幼圆" panose="02010509060101010101" pitchFamily="49" charset="-122"/>
                <a:ea typeface="幼圆" panose="02010509060101010101" pitchFamily="49" charset="-122"/>
                <a:cs typeface="+mn-cs"/>
                <a:sym typeface="宋体" panose="02010600030101010101" pitchFamily="2" charset="-122"/>
              </a:rPr>
              <a:t>隔离区</a:t>
            </a:r>
            <a:endParaRPr lang="zh-CN" altLang="en-US" sz="2400" b="1" dirty="0"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7410" name="内容占位符 2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160550"/>
            <a:ext cx="8497888" cy="1152475"/>
          </a:xfrm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   病猪隔离间及粪便堆存处。这些建筑物应远离生产区，设在下风向、地势较低的地方</a:t>
            </a:r>
          </a:p>
        </p:txBody>
      </p:sp>
      <p:pic>
        <p:nvPicPr>
          <p:cNvPr id="4" name="Picture 3" descr="p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0" b="-5"/>
          <a:stretch>
            <a:fillRect/>
          </a:stretch>
        </p:blipFill>
        <p:spPr bwMode="auto">
          <a:xfrm>
            <a:off x="1547664" y="2435963"/>
            <a:ext cx="4680520" cy="317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2627784" y="5733256"/>
            <a:ext cx="33843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000000"/>
                </a:solidFill>
                <a:latin typeface="+mn-ea"/>
                <a:ea typeface="+mn-ea"/>
              </a:rPr>
              <a:t>猪场的隔离处理布置示意图</a:t>
            </a:r>
            <a:endParaRPr lang="zh-CN" altLang="en-US" sz="12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"/>
          <a:stretch>
            <a:fillRect/>
          </a:stretch>
        </p:blipFill>
        <p:spPr bwMode="auto">
          <a:xfrm>
            <a:off x="611560" y="1268760"/>
            <a:ext cx="6461348" cy="4601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矩形 1"/>
          <p:cNvSpPr>
            <a:spLocks noChangeArrowheads="1"/>
          </p:cNvSpPr>
          <p:nvPr/>
        </p:nvSpPr>
        <p:spPr bwMode="auto">
          <a:xfrm>
            <a:off x="611560" y="548680"/>
            <a:ext cx="3816424" cy="42473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rm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altLang="zh-CN" sz="2400" b="1" dirty="0">
                <a:latin typeface="幼圆" panose="02010509060101010101" pitchFamily="49" charset="-122"/>
                <a:ea typeface="幼圆" panose="02010509060101010101" pitchFamily="49" charset="-122"/>
              </a:rPr>
              <a:t>5.</a:t>
            </a:r>
            <a:r>
              <a:rPr lang="zh-CN" altLang="en-US" sz="2400" b="1" dirty="0">
                <a:latin typeface="幼圆" panose="02010509060101010101" pitchFamily="49" charset="-122"/>
                <a:ea typeface="幼圆" panose="02010509060101010101" pitchFamily="49" charset="-122"/>
              </a:rPr>
              <a:t>场内道路和出粪台布局</a:t>
            </a:r>
            <a:endParaRPr lang="zh-CN" altLang="en-US" sz="2400" b="1" dirty="0">
              <a:latin typeface="幼圆" panose="02010509060101010101" pitchFamily="49" charset="-122"/>
              <a:ea typeface="幼圆" panose="020105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9459" name="矩形 2"/>
          <p:cNvSpPr>
            <a:spLocks noChangeArrowheads="1"/>
          </p:cNvSpPr>
          <p:nvPr/>
        </p:nvSpPr>
        <p:spPr bwMode="auto">
          <a:xfrm>
            <a:off x="-320675" y="4076700"/>
            <a:ext cx="2084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5"/>
          <p:cNvSpPr>
            <a:spLocks noChangeArrowheads="1"/>
          </p:cNvSpPr>
          <p:nvPr/>
        </p:nvSpPr>
        <p:spPr bwMode="auto">
          <a:xfrm>
            <a:off x="7380288" y="5229225"/>
            <a:ext cx="1441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0482" name="TextBox 4"/>
          <p:cNvSpPr>
            <a:spLocks noChangeArrowheads="1"/>
          </p:cNvSpPr>
          <p:nvPr/>
        </p:nvSpPr>
        <p:spPr bwMode="auto">
          <a:xfrm>
            <a:off x="611560" y="411881"/>
            <a:ext cx="2953271" cy="424732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rm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altLang="zh-CN" sz="2400" b="1" dirty="0" smtClean="0">
                <a:latin typeface="幼圆" panose="02010509060101010101" pitchFamily="49" charset="-122"/>
                <a:ea typeface="幼圆" panose="02010509060101010101" pitchFamily="49" charset="-122"/>
              </a:rPr>
              <a:t>6.</a:t>
            </a:r>
            <a:r>
              <a:rPr lang="zh-CN" altLang="en-US" sz="2400" b="1" dirty="0" smtClean="0">
                <a:latin typeface="幼圆" panose="02010509060101010101" pitchFamily="49" charset="-122"/>
                <a:ea typeface="幼圆" panose="02010509060101010101" pitchFamily="49" charset="-122"/>
              </a:rPr>
              <a:t>猪场</a:t>
            </a:r>
            <a:r>
              <a:rPr lang="zh-CN" altLang="en-US" sz="2400" b="1" dirty="0">
                <a:latin typeface="幼圆" panose="02010509060101010101" pitchFamily="49" charset="-122"/>
                <a:ea typeface="幼圆" panose="02010509060101010101" pitchFamily="49" charset="-122"/>
              </a:rPr>
              <a:t>道路和绿化</a:t>
            </a:r>
          </a:p>
        </p:txBody>
      </p:sp>
      <p:pic>
        <p:nvPicPr>
          <p:cNvPr id="20483" name="Picture 2" descr="http://szb.ylrb.com/paperdata/ylrb/20110528/6a664811e33ad7021f2bb203499222b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58" y="1037293"/>
            <a:ext cx="4015450" cy="2444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DSC0035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58" y="3626307"/>
            <a:ext cx="3960440" cy="250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t12.baidu.com/it/u=2095511831,4004647990&amp;fm=23&amp;gp=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305" y="3603914"/>
            <a:ext cx="3416111" cy="2525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://www.tysnlw.com/uploadimg/uploadfile/2011071515595391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" t="1657"/>
          <a:stretch>
            <a:fillRect/>
          </a:stretch>
        </p:blipFill>
        <p:spPr bwMode="auto">
          <a:xfrm>
            <a:off x="4906796" y="1037293"/>
            <a:ext cx="3240360" cy="245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标题 5121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5256584" cy="471586"/>
          </a:xfrm>
        </p:spPr>
        <p:txBody>
          <a:bodyPr>
            <a:no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一、猪场场址的选择</a:t>
            </a:r>
          </a:p>
        </p:txBody>
      </p:sp>
      <p:sp>
        <p:nvSpPr>
          <p:cNvPr id="4098" name="文本占位符 5122"/>
          <p:cNvSpPr>
            <a:spLocks noGrp="1" noChangeArrowheads="1"/>
          </p:cNvSpPr>
          <p:nvPr>
            <p:ph idx="1"/>
          </p:nvPr>
        </p:nvSpPr>
        <p:spPr>
          <a:xfrm>
            <a:off x="395536" y="4005064"/>
            <a:ext cx="8342484" cy="2172903"/>
          </a:xfr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indent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b="1" dirty="0">
                <a:solidFill>
                  <a:srgbClr val="0000FF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2.</a:t>
            </a:r>
            <a:r>
              <a:rPr lang="zh-CN" altLang="en-US" b="1" dirty="0">
                <a:solidFill>
                  <a:srgbClr val="0000FF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地势  </a:t>
            </a:r>
          </a:p>
          <a:p>
            <a:pPr marL="0" indent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b="1" dirty="0">
                <a:solidFill>
                  <a:srgbClr val="0000FF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lang="zh-CN" altLang="en-US" b="1" dirty="0" smtClean="0">
                <a:solidFill>
                  <a:srgbClr val="0000FF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地势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要求较高、干燥、平坦或有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缓坡（但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坡度以小于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25°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为宜），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地下水位低，排水方便，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背风向阳，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避开谷地和山口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</a:p>
        </p:txBody>
      </p:sp>
      <p:sp>
        <p:nvSpPr>
          <p:cNvPr id="2" name="矩形 1"/>
          <p:cNvSpPr/>
          <p:nvPr/>
        </p:nvSpPr>
        <p:spPr>
          <a:xfrm>
            <a:off x="395536" y="1196752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（一）地形地势</a:t>
            </a:r>
          </a:p>
        </p:txBody>
      </p:sp>
      <p:sp>
        <p:nvSpPr>
          <p:cNvPr id="3" name="矩形 2"/>
          <p:cNvSpPr/>
          <p:nvPr/>
        </p:nvSpPr>
        <p:spPr>
          <a:xfrm>
            <a:off x="395536" y="1772816"/>
            <a:ext cx="8342484" cy="1982081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1.</a:t>
            </a:r>
            <a:r>
              <a:rPr lang="zh-CN" altLang="en-US" sz="2800" b="1" dirty="0">
                <a:solidFill>
                  <a:srgbClr val="0000FF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地形 </a:t>
            </a:r>
          </a:p>
          <a:p>
            <a:pPr>
              <a:lnSpc>
                <a:spcPct val="120000"/>
              </a:lnSpc>
            </a:pPr>
            <a:r>
              <a:rPr lang="zh-CN" altLang="en-US" b="1" dirty="0">
                <a:latin typeface="宋体" panose="02010600030101010101" pitchFamily="2" charset="-122"/>
              </a:rPr>
              <a:t>  </a:t>
            </a:r>
            <a:r>
              <a:rPr lang="zh-CN" altLang="en-US" b="1" dirty="0" smtClean="0">
                <a:latin typeface="宋体" panose="02010600030101010101" pitchFamily="2" charset="-122"/>
              </a:rPr>
              <a:t>   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开阔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整齐，有足够面积。猪场生产区面积一般可按繁殖母猪每头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45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～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50m</a:t>
            </a:r>
            <a:r>
              <a:rPr lang="en-US" altLang="zh-CN" sz="2400" b="1" baseline="30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或上市商品育肥猪每头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～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4m</a:t>
            </a:r>
            <a:r>
              <a:rPr lang="en-US" altLang="zh-CN" sz="2400" b="1" baseline="30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考虑，猪场生活区、行政管理区、隔离区另行考虑，并须留有发展余地。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607334140274&amp;di=d7b2319205a33b631c794f6c25121fa1&amp;imgtype=0&amp;src=http%3A%2F%2Fcdn.yangzhu360.com%2F2020%2F0308%2F2020030804401468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5198146" cy="36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635896" y="482129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latin typeface="宋体" panose="02010600030101010101" pitchFamily="2" charset="-122"/>
              </a:rPr>
              <a:t>猪场整体图</a:t>
            </a:r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占位符 8194"/>
          <p:cNvSpPr>
            <a:spLocks noGrp="1" noChangeArrowheads="1"/>
          </p:cNvSpPr>
          <p:nvPr>
            <p:ph idx="1"/>
          </p:nvPr>
        </p:nvSpPr>
        <p:spPr>
          <a:xfrm>
            <a:off x="326540" y="1220009"/>
            <a:ext cx="8493932" cy="1272887"/>
          </a:xfrm>
          <a:ln w="285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基本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要求：</a:t>
            </a:r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水量充足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水质符合卫生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要求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，易于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净化和消毒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水源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有地面水、地下水（井水和泉水），以地下水为好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en-US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859" y="499929"/>
            <a:ext cx="27093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（二）水源水质</a:t>
            </a:r>
          </a:p>
        </p:txBody>
      </p:sp>
      <p:sp>
        <p:nvSpPr>
          <p:cNvPr id="5" name="文本占位符 9218"/>
          <p:cNvSpPr txBox="1">
            <a:spLocks noChangeArrowheads="1"/>
          </p:cNvSpPr>
          <p:nvPr/>
        </p:nvSpPr>
        <p:spPr>
          <a:xfrm>
            <a:off x="275587" y="3717032"/>
            <a:ext cx="8565940" cy="216024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基本要求：</a:t>
            </a:r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透气性好，易渗水，热容量大，抗压性强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，可抑制微生物、寄生虫和蚊蝇的滋生、昼夜温差小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土壤特性：最好选择砂壤土或者壤土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避免在旧猪场场址或其他畜牧场场地上重建或改建。</a:t>
            </a:r>
            <a:endParaRPr lang="en-US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2780928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（三）土壤条件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占位符 10242"/>
          <p:cNvSpPr>
            <a:spLocks noGrp="1" noChangeArrowheads="1"/>
          </p:cNvSpPr>
          <p:nvPr>
            <p:ph idx="1"/>
          </p:nvPr>
        </p:nvSpPr>
        <p:spPr>
          <a:xfrm>
            <a:off x="360362" y="4181476"/>
            <a:ext cx="8388101" cy="1728192"/>
          </a:xfr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fontAlgn="base">
              <a:lnSpc>
                <a:spcPct val="120000"/>
              </a:lnSpc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考虑猪场所处位置的供电负荷，要求</a:t>
            </a:r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供电稳定</a:t>
            </a:r>
            <a:endParaRPr lang="en-US" altLang="zh-CN" sz="24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fontAlgn="base">
              <a:lnSpc>
                <a:spcPct val="120000"/>
              </a:lnSpc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万头猪场的装机容量需要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70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～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100</a:t>
            </a: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千瓦左右。</a:t>
            </a:r>
            <a:endParaRPr lang="en-US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fontAlgn="base">
              <a:lnSpc>
                <a:spcPct val="120000"/>
              </a:lnSpc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zh-CN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配有小型发电机组，应对临时停电。</a:t>
            </a:r>
          </a:p>
        </p:txBody>
      </p:sp>
      <p:sp>
        <p:nvSpPr>
          <p:cNvPr id="3" name="矩形 2"/>
          <p:cNvSpPr/>
          <p:nvPr/>
        </p:nvSpPr>
        <p:spPr>
          <a:xfrm>
            <a:off x="179512" y="476672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（四）交通环境条件</a:t>
            </a:r>
            <a:endParaRPr lang="en-US" altLang="zh-CN" sz="2800" b="1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3528" y="1187750"/>
            <a:ext cx="8424936" cy="2025226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28600" indent="-228600">
              <a:lnSpc>
                <a:spcPct val="12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交通方便，有利于防疫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距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交通主干道</a:t>
            </a:r>
            <a:r>
              <a:rPr lang="en-US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1km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以上，乡村公路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0.5km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以上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居民点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1km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以上，距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屠宰场、牲畜交易市场、畜产品加工厂或工矿企业</a:t>
            </a: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2km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以上。</a:t>
            </a:r>
          </a:p>
        </p:txBody>
      </p:sp>
      <p:sp>
        <p:nvSpPr>
          <p:cNvPr id="5" name="矩形 4"/>
          <p:cNvSpPr/>
          <p:nvPr/>
        </p:nvSpPr>
        <p:spPr>
          <a:xfrm>
            <a:off x="169248" y="3447705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（五）电力和能源的供应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11265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3799334" cy="615602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二、猪场规划布局</a:t>
            </a:r>
          </a:p>
        </p:txBody>
      </p:sp>
      <p:sp>
        <p:nvSpPr>
          <p:cNvPr id="10242" name="文本占位符 11266"/>
          <p:cNvSpPr>
            <a:spLocks noGrp="1" noChangeArrowheads="1"/>
          </p:cNvSpPr>
          <p:nvPr>
            <p:ph idx="1"/>
          </p:nvPr>
        </p:nvSpPr>
        <p:spPr>
          <a:xfrm>
            <a:off x="258276" y="2132857"/>
            <a:ext cx="3166181" cy="3456384"/>
          </a:xfrm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1.</a:t>
            </a:r>
            <a:r>
              <a:rPr lang="zh-CN" altLang="en-US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生活区 </a:t>
            </a:r>
            <a:endParaRPr lang="zh-CN" altLang="en-US" sz="7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2.</a:t>
            </a:r>
            <a:r>
              <a:rPr lang="zh-CN" altLang="en-US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生产</a:t>
            </a:r>
            <a:r>
              <a:rPr lang="zh-CN" altLang="en-US" sz="7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管理区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3.</a:t>
            </a:r>
            <a:r>
              <a:rPr lang="zh-CN" altLang="en-US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生产区 </a:t>
            </a:r>
            <a:endParaRPr lang="zh-CN" altLang="en-US" sz="7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4.</a:t>
            </a:r>
            <a:r>
              <a:rPr lang="zh-CN" altLang="en-US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隔离区 </a:t>
            </a:r>
            <a:endParaRPr lang="zh-CN" altLang="en-US" sz="7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5.</a:t>
            </a:r>
            <a:r>
              <a:rPr lang="zh-CN" altLang="en-US" sz="7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其他</a:t>
            </a:r>
            <a:r>
              <a:rPr lang="zh-CN" altLang="en-US" sz="7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设施：水塔、道路 、排水、绿化</a:t>
            </a:r>
          </a:p>
          <a:p>
            <a:endParaRPr lang="zh-CN" altLang="en-US" sz="3400" b="1" dirty="0" smtClean="0"/>
          </a:p>
        </p:txBody>
      </p:sp>
      <p:sp>
        <p:nvSpPr>
          <p:cNvPr id="2" name="矩形 1"/>
          <p:cNvSpPr/>
          <p:nvPr/>
        </p:nvSpPr>
        <p:spPr>
          <a:xfrm>
            <a:off x="323528" y="1281191"/>
            <a:ext cx="3890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（一）主要功能区划分 </a:t>
            </a:r>
            <a:endParaRPr lang="zh-CN" altLang="en-US" sz="2800" b="1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635896" y="2112925"/>
            <a:ext cx="5112568" cy="2402570"/>
            <a:chOff x="500532" y="2391275"/>
            <a:chExt cx="6375724" cy="3051416"/>
          </a:xfrm>
        </p:grpSpPr>
        <p:grpSp>
          <p:nvGrpSpPr>
            <p:cNvPr id="27" name="组合 26"/>
            <p:cNvGrpSpPr/>
            <p:nvPr/>
          </p:nvGrpSpPr>
          <p:grpSpPr>
            <a:xfrm>
              <a:off x="611560" y="3386942"/>
              <a:ext cx="6264696" cy="1932923"/>
              <a:chOff x="2195736" y="1940229"/>
              <a:chExt cx="6264696" cy="1932923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2195736" y="2477017"/>
                <a:ext cx="6264696" cy="1396135"/>
                <a:chOff x="1403648" y="2065336"/>
                <a:chExt cx="6264696" cy="1396135"/>
              </a:xfrm>
            </p:grpSpPr>
            <p:cxnSp>
              <p:nvCxnSpPr>
                <p:cNvPr id="40" name="直接连接符 39"/>
                <p:cNvCxnSpPr/>
                <p:nvPr/>
              </p:nvCxnSpPr>
              <p:spPr>
                <a:xfrm>
                  <a:off x="1403648" y="2065336"/>
                  <a:ext cx="1224136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/>
                <p:nvPr/>
              </p:nvCxnSpPr>
              <p:spPr>
                <a:xfrm>
                  <a:off x="2627784" y="2065336"/>
                  <a:ext cx="288032" cy="419617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/>
              </p:nvCxnSpPr>
              <p:spPr>
                <a:xfrm>
                  <a:off x="2915816" y="2484953"/>
                  <a:ext cx="1368152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/>
                <p:nvPr/>
              </p:nvCxnSpPr>
              <p:spPr>
                <a:xfrm>
                  <a:off x="4283968" y="2484953"/>
                  <a:ext cx="360040" cy="5040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/>
                <p:cNvCxnSpPr/>
                <p:nvPr/>
              </p:nvCxnSpPr>
              <p:spPr>
                <a:xfrm>
                  <a:off x="4644008" y="2989009"/>
                  <a:ext cx="1368152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接连接符 44"/>
                <p:cNvCxnSpPr/>
                <p:nvPr/>
              </p:nvCxnSpPr>
              <p:spPr>
                <a:xfrm>
                  <a:off x="6012160" y="2989009"/>
                  <a:ext cx="288032" cy="472462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/>
                <p:nvPr/>
              </p:nvCxnSpPr>
              <p:spPr>
                <a:xfrm>
                  <a:off x="6300192" y="3461471"/>
                  <a:ext cx="1368152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矩形 35"/>
              <p:cNvSpPr/>
              <p:nvPr/>
            </p:nvSpPr>
            <p:spPr>
              <a:xfrm>
                <a:off x="2255289" y="1940229"/>
                <a:ext cx="934871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b="1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生活区</a:t>
                </a:r>
                <a:r>
                  <a:rPr lang="zh-CN" altLang="en-US" b="1" dirty="0" smtClean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 </a:t>
                </a:r>
                <a:endParaRPr lang="zh-CN" altLang="en-US" b="1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3663363" y="2450294"/>
                <a:ext cx="13965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生产管理区 </a:t>
                </a: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5540903" y="2980125"/>
                <a:ext cx="8771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生产区</a:t>
                </a: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7166985" y="3325200"/>
                <a:ext cx="946092" cy="4589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隔离区 </a:t>
                </a: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503548" y="2391275"/>
              <a:ext cx="1944216" cy="466638"/>
              <a:chOff x="1475656" y="586098"/>
              <a:chExt cx="1944216" cy="466638"/>
            </a:xfrm>
          </p:grpSpPr>
          <p:sp>
            <p:nvSpPr>
              <p:cNvPr id="33" name="矩形 32"/>
              <p:cNvSpPr/>
              <p:nvPr/>
            </p:nvSpPr>
            <p:spPr>
              <a:xfrm>
                <a:off x="1487945" y="586098"/>
                <a:ext cx="1475084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000" b="1" i="0" u="none" strike="noStrike" baseline="0" dirty="0" smtClean="0">
                    <a:solidFill>
                      <a:srgbClr val="3F3F3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全年主风向</a:t>
                </a:r>
                <a:endParaRPr lang="zh-CN" altLang="en-US" sz="2000" b="1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34" name="直接箭头连接符 33"/>
              <p:cNvCxnSpPr/>
              <p:nvPr/>
            </p:nvCxnSpPr>
            <p:spPr>
              <a:xfrm>
                <a:off x="1475656" y="1052736"/>
                <a:ext cx="194421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500532" y="4960590"/>
              <a:ext cx="1944216" cy="482101"/>
              <a:chOff x="1475656" y="570635"/>
              <a:chExt cx="1944216" cy="482101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1575762" y="570635"/>
                <a:ext cx="1217000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000" b="1" i="0" u="none" strike="noStrike" baseline="0" dirty="0" smtClean="0">
                    <a:solidFill>
                      <a:srgbClr val="3F3F3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地势走向</a:t>
                </a:r>
                <a:endParaRPr lang="zh-CN" altLang="en-US" sz="2000" b="1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32" name="直接箭头连接符 31"/>
              <p:cNvCxnSpPr/>
              <p:nvPr/>
            </p:nvCxnSpPr>
            <p:spPr>
              <a:xfrm>
                <a:off x="1475656" y="1052736"/>
                <a:ext cx="194421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矩形 46"/>
          <p:cNvSpPr/>
          <p:nvPr/>
        </p:nvSpPr>
        <p:spPr>
          <a:xfrm>
            <a:off x="4937505" y="4902552"/>
            <a:ext cx="262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 smtClean="0">
                <a:latin typeface="+mn-ea"/>
                <a:ea typeface="+mn-ea"/>
              </a:rPr>
              <a:t>图 猪场总体规划示意图</a:t>
            </a:r>
            <a:endParaRPr lang="zh-CN" altLang="en-US" b="1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1751" y="1949624"/>
            <a:ext cx="398052" cy="2677656"/>
          </a:xfrm>
          <a:prstGeom prst="rect">
            <a:avLst/>
          </a:prstGeom>
          <a:solidFill>
            <a:srgbClr val="00FFFF">
              <a:alpha val="29000"/>
            </a:srgbClr>
          </a:solidFill>
          <a:ln w="254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猪场功能区划分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392086" y="1392275"/>
            <a:ext cx="3545632" cy="1779416"/>
            <a:chOff x="860680" y="1970324"/>
            <a:chExt cx="2961307" cy="1779416"/>
          </a:xfrm>
        </p:grpSpPr>
        <p:sp>
          <p:nvSpPr>
            <p:cNvPr id="4" name="TextBox 3"/>
            <p:cNvSpPr txBox="1"/>
            <p:nvPr/>
          </p:nvSpPr>
          <p:spPr>
            <a:xfrm>
              <a:off x="860680" y="2622543"/>
              <a:ext cx="955516" cy="461665"/>
            </a:xfrm>
            <a:prstGeom prst="rect">
              <a:avLst/>
            </a:prstGeom>
            <a:solidFill>
              <a:srgbClr val="FFFF00"/>
            </a:solidFill>
            <a:ln w="19050"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400" b="1">
                  <a:latin typeface="华文宋体" pitchFamily="2" charset="-122"/>
                  <a:ea typeface="华文宋体" pitchFamily="2" charset="-122"/>
                </a:defRPr>
              </a:lvl1pPr>
            </a:lstStyle>
            <a:p>
              <a:r>
                <a:rPr lang="zh-CN" altLang="en-US" dirty="0" smtClean="0">
                  <a:latin typeface="幼圆" panose="02010509060101010101" pitchFamily="49" charset="-122"/>
                  <a:ea typeface="幼圆" panose="02010509060101010101" pitchFamily="49" charset="-122"/>
                </a:rPr>
                <a:t>生产区</a:t>
              </a:r>
              <a:endParaRPr lang="zh-CN" altLang="en-US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837288" y="3493881"/>
              <a:ext cx="1984696" cy="255859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饲料间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1837289" y="3226184"/>
              <a:ext cx="1984697" cy="26057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值班室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1837289" y="2966292"/>
              <a:ext cx="1984697" cy="24069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药房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837289" y="2722914"/>
              <a:ext cx="1984697" cy="23049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兽医室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837290" y="2468796"/>
              <a:ext cx="1984697" cy="236303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消毒室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837289" y="2223312"/>
              <a:ext cx="1984698" cy="233089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隔离舍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1837289" y="1970324"/>
              <a:ext cx="1984698" cy="23782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生产猪舍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423366" y="404664"/>
            <a:ext cx="3514347" cy="833832"/>
            <a:chOff x="957527" y="560174"/>
            <a:chExt cx="3514347" cy="833832"/>
          </a:xfrm>
        </p:grpSpPr>
        <p:sp>
          <p:nvSpPr>
            <p:cNvPr id="3" name="TextBox 2"/>
            <p:cNvSpPr txBox="1"/>
            <p:nvPr/>
          </p:nvSpPr>
          <p:spPr>
            <a:xfrm>
              <a:off x="957527" y="758077"/>
              <a:ext cx="1112805" cy="461665"/>
            </a:xfrm>
            <a:prstGeom prst="rect">
              <a:avLst/>
            </a:prstGeom>
            <a:solidFill>
              <a:srgbClr val="FFFF00"/>
            </a:solidFill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幼圆" panose="02010509060101010101" pitchFamily="49" charset="-122"/>
                  <a:ea typeface="幼圆" panose="02010509060101010101" pitchFamily="49" charset="-122"/>
                </a:rPr>
                <a:t>生活区</a:t>
              </a:r>
              <a:endParaRPr lang="zh-CN" altLang="en-US" sz="2400" b="1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072172" y="1095160"/>
              <a:ext cx="2398425" cy="298846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职工宿舍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2068491" y="560174"/>
              <a:ext cx="2403383" cy="27794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文化娱乐场所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068491" y="838118"/>
              <a:ext cx="2403383" cy="27794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职工饭堂</a:t>
              </a:r>
              <a:endParaRPr lang="en-US" altLang="zh-CN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414933" y="3356992"/>
            <a:ext cx="3525219" cy="1698137"/>
            <a:chOff x="735650" y="3636125"/>
            <a:chExt cx="3525219" cy="1698137"/>
          </a:xfrm>
        </p:grpSpPr>
        <p:sp>
          <p:nvSpPr>
            <p:cNvPr id="72" name="矩形 71"/>
            <p:cNvSpPr/>
            <p:nvPr/>
          </p:nvSpPr>
          <p:spPr>
            <a:xfrm>
              <a:off x="1882641" y="4208756"/>
              <a:ext cx="2375794" cy="27871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饲料加工调配车间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735650" y="3636125"/>
              <a:ext cx="3525219" cy="1698137"/>
              <a:chOff x="974773" y="3624940"/>
              <a:chExt cx="3525219" cy="1698137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974773" y="3624940"/>
                <a:ext cx="3525219" cy="1409646"/>
                <a:chOff x="974773" y="3624940"/>
                <a:chExt cx="3525219" cy="1409646"/>
              </a:xfrm>
            </p:grpSpPr>
            <p:sp>
              <p:nvSpPr>
                <p:cNvPr id="37" name="TextBox 3"/>
                <p:cNvSpPr txBox="1"/>
                <p:nvPr/>
              </p:nvSpPr>
              <p:spPr>
                <a:xfrm>
                  <a:off x="974773" y="4139317"/>
                  <a:ext cx="1129669" cy="461665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noFill/>
                </a:ln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>
                    <a:defRPr sz="2400" b="1">
                      <a:latin typeface="华文宋体" pitchFamily="2" charset="-122"/>
                      <a:ea typeface="华文宋体" pitchFamily="2" charset="-122"/>
                    </a:defRPr>
                  </a:lvl1pPr>
                </a:lstStyle>
                <a:p>
                  <a:r>
                    <a:rPr lang="zh-CN" altLang="en-US" dirty="0" smtClean="0">
                      <a:latin typeface="幼圆" panose="02010509060101010101" pitchFamily="49" charset="-122"/>
                      <a:ea typeface="幼圆" panose="02010509060101010101" pitchFamily="49" charset="-122"/>
                    </a:rPr>
                    <a:t>管理区</a:t>
                  </a:r>
                  <a:endParaRPr lang="zh-CN" altLang="en-US" dirty="0">
                    <a:latin typeface="幼圆" panose="02010509060101010101" pitchFamily="49" charset="-122"/>
                    <a:ea typeface="幼圆" panose="02010509060101010101" pitchFamily="49" charset="-122"/>
                  </a:endParaRPr>
                </a:p>
              </p:txBody>
            </p:sp>
            <p:sp>
              <p:nvSpPr>
                <p:cNvPr id="70" name="矩形 69"/>
                <p:cNvSpPr/>
                <p:nvPr/>
              </p:nvSpPr>
              <p:spPr>
                <a:xfrm>
                  <a:off x="2121764" y="4755871"/>
                  <a:ext cx="2378228" cy="278715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zh-CN" altLang="en-US" sz="2100" b="1" dirty="0">
                      <a:solidFill>
                        <a:srgbClr val="3333FF"/>
                      </a:solidFill>
                      <a:latin typeface="华文楷体" panose="02010600040101010101" pitchFamily="2" charset="-122"/>
                      <a:ea typeface="华文楷体" panose="02010600040101010101" pitchFamily="2" charset="-122"/>
                    </a:rPr>
                    <a:t>水电供应</a:t>
                  </a:r>
                </a:p>
              </p:txBody>
            </p:sp>
            <p:sp>
              <p:nvSpPr>
                <p:cNvPr id="71" name="矩形 70"/>
                <p:cNvSpPr/>
                <p:nvPr/>
              </p:nvSpPr>
              <p:spPr>
                <a:xfrm>
                  <a:off x="2121764" y="4477116"/>
                  <a:ext cx="2378228" cy="278715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zh-CN" altLang="en-US" sz="2100" b="1" dirty="0">
                      <a:solidFill>
                        <a:srgbClr val="3333FF"/>
                      </a:solidFill>
                      <a:latin typeface="华文楷体" panose="02010600040101010101" pitchFamily="2" charset="-122"/>
                      <a:ea typeface="华文楷体" panose="02010600040101010101" pitchFamily="2" charset="-122"/>
                    </a:rPr>
                    <a:t>饲料贮存库</a:t>
                  </a:r>
                </a:p>
              </p:txBody>
            </p:sp>
            <p:sp>
              <p:nvSpPr>
                <p:cNvPr id="73" name="矩形 72"/>
                <p:cNvSpPr/>
                <p:nvPr/>
              </p:nvSpPr>
              <p:spPr>
                <a:xfrm>
                  <a:off x="2121764" y="3927048"/>
                  <a:ext cx="2378228" cy="261537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zh-CN" altLang="en-US" sz="2100" b="1" dirty="0">
                      <a:solidFill>
                        <a:srgbClr val="3333FF"/>
                      </a:solidFill>
                      <a:latin typeface="华文楷体" panose="02010600040101010101" pitchFamily="2" charset="-122"/>
                      <a:ea typeface="华文楷体" panose="02010600040101010101" pitchFamily="2" charset="-122"/>
                    </a:rPr>
                    <a:t>接待室</a:t>
                  </a:r>
                  <a:endParaRPr lang="en-US" altLang="zh-CN" sz="2100" b="1" dirty="0">
                    <a:solidFill>
                      <a:srgbClr val="3333FF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endParaRPr>
                </a:p>
              </p:txBody>
            </p:sp>
            <p:sp>
              <p:nvSpPr>
                <p:cNvPr id="74" name="矩形 73"/>
                <p:cNvSpPr/>
                <p:nvPr/>
              </p:nvSpPr>
              <p:spPr>
                <a:xfrm>
                  <a:off x="2121764" y="3624940"/>
                  <a:ext cx="2378228" cy="288032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zh-CN" altLang="en-US" sz="2100" b="1" dirty="0" smtClean="0">
                      <a:solidFill>
                        <a:srgbClr val="3333FF"/>
                      </a:solidFill>
                      <a:latin typeface="华文楷体" panose="02010600040101010101" pitchFamily="2" charset="-122"/>
                      <a:ea typeface="华文楷体" panose="02010600040101010101" pitchFamily="2" charset="-122"/>
                    </a:rPr>
                    <a:t>行政技术办公室</a:t>
                  </a:r>
                  <a:endParaRPr lang="zh-CN" altLang="en-US" sz="2100" b="1" dirty="0">
                    <a:solidFill>
                      <a:srgbClr val="3333FF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endParaRPr>
                </a:p>
              </p:txBody>
            </p:sp>
          </p:grpSp>
          <p:sp>
            <p:nvSpPr>
              <p:cNvPr id="75" name="矩形 74"/>
              <p:cNvSpPr/>
              <p:nvPr/>
            </p:nvSpPr>
            <p:spPr>
              <a:xfrm>
                <a:off x="2121764" y="5044362"/>
                <a:ext cx="2378228" cy="27871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zh-CN" altLang="en-US" sz="2100" b="1" dirty="0" smtClean="0">
                    <a:solidFill>
                      <a:srgbClr val="3333FF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杂货库</a:t>
                </a:r>
                <a:endParaRPr lang="zh-CN" altLang="en-US" sz="2100" b="1" dirty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2430248" y="5275898"/>
            <a:ext cx="3506189" cy="863229"/>
            <a:chOff x="4005819" y="4467300"/>
            <a:chExt cx="3018116" cy="863229"/>
          </a:xfrm>
        </p:grpSpPr>
        <p:sp>
          <p:nvSpPr>
            <p:cNvPr id="36" name="TextBox 3"/>
            <p:cNvSpPr txBox="1"/>
            <p:nvPr/>
          </p:nvSpPr>
          <p:spPr>
            <a:xfrm>
              <a:off x="4005819" y="4664394"/>
              <a:ext cx="1142245" cy="461665"/>
            </a:xfrm>
            <a:prstGeom prst="rect">
              <a:avLst/>
            </a:prstGeom>
            <a:solidFill>
              <a:srgbClr val="FFFF00"/>
            </a:solidFill>
            <a:ln w="19050"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400" b="1">
                  <a:latin typeface="华文宋体" pitchFamily="2" charset="-122"/>
                  <a:ea typeface="华文宋体" pitchFamily="2" charset="-122"/>
                </a:defRPr>
              </a:lvl1pPr>
            </a:lstStyle>
            <a:p>
              <a:r>
                <a:rPr lang="zh-CN" altLang="en-US" dirty="0" smtClean="0">
                  <a:latin typeface="幼圆" panose="02010509060101010101" pitchFamily="49" charset="-122"/>
                  <a:ea typeface="幼圆" panose="02010509060101010101" pitchFamily="49" charset="-122"/>
                </a:rPr>
                <a:t>隔离区</a:t>
              </a:r>
              <a:endParaRPr lang="zh-CN" altLang="en-US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4979510" y="4752144"/>
              <a:ext cx="2044425" cy="28616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剖解设施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4979510" y="4467300"/>
              <a:ext cx="2044425" cy="2885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隔离猪舍</a:t>
              </a:r>
              <a:endParaRPr lang="en-US" altLang="zh-CN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4979510" y="5044362"/>
              <a:ext cx="2044425" cy="28616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100" b="1" dirty="0" smtClean="0">
                  <a:solidFill>
                    <a:srgbClr val="3333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粪尿处理设施</a:t>
              </a:r>
              <a:endParaRPr lang="zh-CN" altLang="en-US" sz="21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11" name="左大括号 10"/>
          <p:cNvSpPr/>
          <p:nvPr/>
        </p:nvSpPr>
        <p:spPr>
          <a:xfrm>
            <a:off x="1547664" y="694373"/>
            <a:ext cx="605433" cy="5164301"/>
          </a:xfrm>
          <a:prstGeom prst="lef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68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79512" y="1349988"/>
            <a:ext cx="2997709" cy="2632291"/>
            <a:chOff x="206139" y="652693"/>
            <a:chExt cx="2997709" cy="2632291"/>
          </a:xfrm>
        </p:grpSpPr>
        <p:pic>
          <p:nvPicPr>
            <p:cNvPr id="12292" name="Picture 3" descr="st_00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139" y="652693"/>
              <a:ext cx="2997709" cy="2241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矩形 2"/>
            <p:cNvSpPr/>
            <p:nvPr/>
          </p:nvSpPr>
          <p:spPr>
            <a:xfrm>
              <a:off x="1147028" y="2915652"/>
              <a:ext cx="8771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b="1" dirty="0">
                  <a:latin typeface="华文宋体" panose="02010600040101010101" pitchFamily="2" charset="-122"/>
                  <a:ea typeface="华文宋体" panose="02010600040101010101" pitchFamily="2" charset="-122"/>
                </a:rPr>
                <a:t>管理</a:t>
              </a:r>
              <a:r>
                <a:rPr lang="zh-CN" altLang="en-US" b="1" dirty="0" smtClean="0">
                  <a:latin typeface="华文宋体" panose="02010600040101010101" pitchFamily="2" charset="-122"/>
                  <a:ea typeface="华文宋体" panose="02010600040101010101" pitchFamily="2" charset="-122"/>
                </a:rPr>
                <a:t>区</a:t>
              </a:r>
              <a:endParaRPr lang="zh-CN" altLang="en-US" b="1" dirty="0">
                <a:latin typeface="华文宋体" panose="02010600040101010101" pitchFamily="2" charset="-122"/>
                <a:ea typeface="华文宋体" panose="02010600040101010101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177221" y="1475959"/>
            <a:ext cx="2822665" cy="2506320"/>
            <a:chOff x="3203848" y="778664"/>
            <a:chExt cx="2822665" cy="2506320"/>
          </a:xfrm>
        </p:grpSpPr>
        <p:sp>
          <p:nvSpPr>
            <p:cNvPr id="2" name="矩形 1"/>
            <p:cNvSpPr/>
            <p:nvPr/>
          </p:nvSpPr>
          <p:spPr>
            <a:xfrm>
              <a:off x="4222690" y="2915652"/>
              <a:ext cx="8771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b="1" dirty="0">
                  <a:latin typeface="华文宋体" panose="02010600040101010101" pitchFamily="2" charset="-122"/>
                  <a:ea typeface="华文宋体" panose="02010600040101010101" pitchFamily="2" charset="-122"/>
                </a:rPr>
                <a:t>生产区</a:t>
              </a:r>
            </a:p>
          </p:txBody>
        </p:sp>
        <p:pic>
          <p:nvPicPr>
            <p:cNvPr id="9" name="Picture 4" descr="DSC0144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778664"/>
              <a:ext cx="2822665" cy="2115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组合 7"/>
          <p:cNvGrpSpPr/>
          <p:nvPr/>
        </p:nvGrpSpPr>
        <p:grpSpPr>
          <a:xfrm>
            <a:off x="5985533" y="1475959"/>
            <a:ext cx="2840023" cy="2529105"/>
            <a:chOff x="6012160" y="778664"/>
            <a:chExt cx="2840023" cy="2529105"/>
          </a:xfrm>
        </p:grpSpPr>
        <p:pic>
          <p:nvPicPr>
            <p:cNvPr id="12289" name="Picture 4" descr="DSC0144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60" y="778664"/>
              <a:ext cx="2840023" cy="2128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矩形 3"/>
            <p:cNvSpPr/>
            <p:nvPr/>
          </p:nvSpPr>
          <p:spPr>
            <a:xfrm>
              <a:off x="7164288" y="2938437"/>
              <a:ext cx="8819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b="1" dirty="0">
                  <a:latin typeface="华文宋体" panose="02010600040101010101" pitchFamily="2" charset="-122"/>
                  <a:ea typeface="华文宋体" panose="02010600040101010101" pitchFamily="2" charset="-122"/>
                  <a:sym typeface="楷体" panose="02010609060101010101" pitchFamily="49" charset="-122"/>
                </a:rPr>
                <a:t>消毒池</a:t>
              </a:r>
              <a:endParaRPr lang="zh-CN" altLang="en-US" b="1" dirty="0">
                <a:latin typeface="华文宋体" panose="02010600040101010101" pitchFamily="2" charset="-122"/>
                <a:ea typeface="华文宋体" panose="0201060004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404664"/>
            <a:ext cx="250741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altLang="zh-CN" sz="2400" b="1" dirty="0" smtClean="0">
                <a:latin typeface="幼圆" panose="02010509060101010101" pitchFamily="49" charset="-122"/>
                <a:ea typeface="幼圆" panose="02010509060101010101" pitchFamily="49" charset="-122"/>
                <a:sym typeface="楷体_GB2312" pitchFamily="1" charset="-122"/>
              </a:rPr>
              <a:t>1.</a:t>
            </a:r>
            <a:r>
              <a:rPr lang="zh-CN" altLang="en-US" sz="2400" b="1" dirty="0" smtClean="0">
                <a:latin typeface="幼圆" panose="02010509060101010101" pitchFamily="49" charset="-122"/>
                <a:ea typeface="幼圆" panose="02010509060101010101" pitchFamily="49" charset="-122"/>
                <a:sym typeface="楷体_GB2312" pitchFamily="1" charset="-122"/>
              </a:rPr>
              <a:t>生产区的规划 </a:t>
            </a:r>
            <a:endParaRPr lang="zh-CN" altLang="en-US" sz="2400" dirty="0" smtClean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1475656" y="1196752"/>
            <a:ext cx="5400600" cy="4680520"/>
            <a:chOff x="3707904" y="692696"/>
            <a:chExt cx="5112568" cy="4464496"/>
          </a:xfrm>
        </p:grpSpPr>
        <p:grpSp>
          <p:nvGrpSpPr>
            <p:cNvPr id="41" name="组合 40"/>
            <p:cNvGrpSpPr/>
            <p:nvPr/>
          </p:nvGrpSpPr>
          <p:grpSpPr>
            <a:xfrm>
              <a:off x="3707904" y="692696"/>
              <a:ext cx="5112568" cy="4464496"/>
              <a:chOff x="3887924" y="2057184"/>
              <a:chExt cx="4536504" cy="3961542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3887924" y="2057184"/>
                <a:ext cx="4536504" cy="507720"/>
                <a:chOff x="3779912" y="617030"/>
                <a:chExt cx="4536504" cy="507720"/>
              </a:xfrm>
            </p:grpSpPr>
            <p:sp>
              <p:nvSpPr>
                <p:cNvPr id="3" name="矩形 2"/>
                <p:cNvSpPr/>
                <p:nvPr/>
              </p:nvSpPr>
              <p:spPr>
                <a:xfrm>
                  <a:off x="3779912" y="617030"/>
                  <a:ext cx="4536504" cy="291690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配  种  室</a:t>
                  </a:r>
                  <a:endParaRPr lang="zh-CN" altLang="en-US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grpSp>
              <p:nvGrpSpPr>
                <p:cNvPr id="7" name="组合 6"/>
                <p:cNvGrpSpPr/>
                <p:nvPr/>
              </p:nvGrpSpPr>
              <p:grpSpPr>
                <a:xfrm>
                  <a:off x="5940152" y="908720"/>
                  <a:ext cx="216024" cy="216030"/>
                  <a:chOff x="5940152" y="908720"/>
                  <a:chExt cx="216024" cy="216030"/>
                </a:xfrm>
              </p:grpSpPr>
              <p:cxnSp>
                <p:nvCxnSpPr>
                  <p:cNvPr id="6" name="直接连接符 5"/>
                  <p:cNvCxnSpPr/>
                  <p:nvPr/>
                </p:nvCxnSpPr>
                <p:spPr>
                  <a:xfrm>
                    <a:off x="5940152" y="908720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直接连接符 7"/>
                  <p:cNvCxnSpPr/>
                  <p:nvPr/>
                </p:nvCxnSpPr>
                <p:spPr>
                  <a:xfrm>
                    <a:off x="6156176" y="908726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" name="组合 10"/>
              <p:cNvGrpSpPr/>
              <p:nvPr/>
            </p:nvGrpSpPr>
            <p:grpSpPr>
              <a:xfrm>
                <a:off x="3887924" y="2578726"/>
                <a:ext cx="4536504" cy="507720"/>
                <a:chOff x="3779912" y="617030"/>
                <a:chExt cx="4536504" cy="507720"/>
              </a:xfrm>
            </p:grpSpPr>
            <p:sp>
              <p:nvSpPr>
                <p:cNvPr id="12" name="矩形 11"/>
                <p:cNvSpPr/>
                <p:nvPr/>
              </p:nvSpPr>
              <p:spPr>
                <a:xfrm>
                  <a:off x="3779912" y="617030"/>
                  <a:ext cx="4536504" cy="291690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妊  娠  室</a:t>
                  </a:r>
                  <a:endParaRPr lang="zh-CN" altLang="en-US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grpSp>
              <p:nvGrpSpPr>
                <p:cNvPr id="13" name="组合 12"/>
                <p:cNvGrpSpPr/>
                <p:nvPr/>
              </p:nvGrpSpPr>
              <p:grpSpPr>
                <a:xfrm>
                  <a:off x="5940152" y="908720"/>
                  <a:ext cx="216024" cy="216030"/>
                  <a:chOff x="5940152" y="908720"/>
                  <a:chExt cx="216024" cy="216030"/>
                </a:xfrm>
              </p:grpSpPr>
              <p:cxnSp>
                <p:nvCxnSpPr>
                  <p:cNvPr id="14" name="直接连接符 13"/>
                  <p:cNvCxnSpPr/>
                  <p:nvPr/>
                </p:nvCxnSpPr>
                <p:spPr>
                  <a:xfrm>
                    <a:off x="5940152" y="908720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直接连接符 14"/>
                  <p:cNvCxnSpPr/>
                  <p:nvPr/>
                </p:nvCxnSpPr>
                <p:spPr>
                  <a:xfrm>
                    <a:off x="6156176" y="908726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" name="组合 15"/>
              <p:cNvGrpSpPr/>
              <p:nvPr/>
            </p:nvGrpSpPr>
            <p:grpSpPr>
              <a:xfrm>
                <a:off x="3887924" y="3062059"/>
                <a:ext cx="4536504" cy="507720"/>
                <a:chOff x="3779912" y="617030"/>
                <a:chExt cx="4536504" cy="507720"/>
              </a:xfrm>
            </p:grpSpPr>
            <p:sp>
              <p:nvSpPr>
                <p:cNvPr id="17" name="矩形 16"/>
                <p:cNvSpPr/>
                <p:nvPr/>
              </p:nvSpPr>
              <p:spPr>
                <a:xfrm>
                  <a:off x="3779912" y="617030"/>
                  <a:ext cx="4536504" cy="291690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分  娩  室</a:t>
                  </a:r>
                  <a:endParaRPr lang="zh-CN" altLang="en-US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grpSp>
              <p:nvGrpSpPr>
                <p:cNvPr id="18" name="组合 17"/>
                <p:cNvGrpSpPr/>
                <p:nvPr/>
              </p:nvGrpSpPr>
              <p:grpSpPr>
                <a:xfrm>
                  <a:off x="5940152" y="908720"/>
                  <a:ext cx="216024" cy="216030"/>
                  <a:chOff x="5940152" y="908720"/>
                  <a:chExt cx="216024" cy="216030"/>
                </a:xfrm>
              </p:grpSpPr>
              <p:cxnSp>
                <p:nvCxnSpPr>
                  <p:cNvPr id="19" name="直接连接符 18"/>
                  <p:cNvCxnSpPr/>
                  <p:nvPr/>
                </p:nvCxnSpPr>
                <p:spPr>
                  <a:xfrm>
                    <a:off x="5940152" y="908720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直接连接符 19"/>
                  <p:cNvCxnSpPr/>
                  <p:nvPr/>
                </p:nvCxnSpPr>
                <p:spPr>
                  <a:xfrm>
                    <a:off x="6156176" y="908726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" name="组合 20"/>
              <p:cNvGrpSpPr/>
              <p:nvPr/>
            </p:nvGrpSpPr>
            <p:grpSpPr>
              <a:xfrm>
                <a:off x="3887924" y="3596412"/>
                <a:ext cx="4536504" cy="507720"/>
                <a:chOff x="3779912" y="617030"/>
                <a:chExt cx="4536504" cy="507720"/>
              </a:xfrm>
            </p:grpSpPr>
            <p:sp>
              <p:nvSpPr>
                <p:cNvPr id="22" name="矩形 21"/>
                <p:cNvSpPr/>
                <p:nvPr/>
              </p:nvSpPr>
              <p:spPr>
                <a:xfrm>
                  <a:off x="3779912" y="617030"/>
                  <a:ext cx="4536504" cy="291690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保  育  室</a:t>
                  </a:r>
                  <a:endParaRPr lang="zh-CN" altLang="en-US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grpSp>
              <p:nvGrpSpPr>
                <p:cNvPr id="23" name="组合 22"/>
                <p:cNvGrpSpPr/>
                <p:nvPr/>
              </p:nvGrpSpPr>
              <p:grpSpPr>
                <a:xfrm>
                  <a:off x="5940152" y="908720"/>
                  <a:ext cx="216024" cy="216030"/>
                  <a:chOff x="5940152" y="908720"/>
                  <a:chExt cx="216024" cy="216030"/>
                </a:xfrm>
              </p:grpSpPr>
              <p:cxnSp>
                <p:nvCxnSpPr>
                  <p:cNvPr id="24" name="直接连接符 23"/>
                  <p:cNvCxnSpPr/>
                  <p:nvPr/>
                </p:nvCxnSpPr>
                <p:spPr>
                  <a:xfrm>
                    <a:off x="5940152" y="908720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直接连接符 24"/>
                  <p:cNvCxnSpPr/>
                  <p:nvPr/>
                </p:nvCxnSpPr>
                <p:spPr>
                  <a:xfrm>
                    <a:off x="6156176" y="908726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组合 25"/>
              <p:cNvGrpSpPr/>
              <p:nvPr/>
            </p:nvGrpSpPr>
            <p:grpSpPr>
              <a:xfrm>
                <a:off x="3887924" y="4129284"/>
                <a:ext cx="4536504" cy="507720"/>
                <a:chOff x="3779912" y="617030"/>
                <a:chExt cx="4536504" cy="507720"/>
              </a:xfrm>
            </p:grpSpPr>
            <p:sp>
              <p:nvSpPr>
                <p:cNvPr id="27" name="矩形 26"/>
                <p:cNvSpPr/>
                <p:nvPr/>
              </p:nvSpPr>
              <p:spPr>
                <a:xfrm>
                  <a:off x="3779912" y="617030"/>
                  <a:ext cx="4536504" cy="291690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育  肥  室 </a:t>
                  </a:r>
                  <a:r>
                    <a:rPr lang="en-US" altLang="zh-CN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Ⅰ</a:t>
                  </a:r>
                  <a:endParaRPr lang="zh-CN" altLang="en-US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grpSp>
              <p:nvGrpSpPr>
                <p:cNvPr id="28" name="组合 27"/>
                <p:cNvGrpSpPr/>
                <p:nvPr/>
              </p:nvGrpSpPr>
              <p:grpSpPr>
                <a:xfrm>
                  <a:off x="5940152" y="908720"/>
                  <a:ext cx="216024" cy="216030"/>
                  <a:chOff x="5940152" y="908720"/>
                  <a:chExt cx="216024" cy="216030"/>
                </a:xfrm>
              </p:grpSpPr>
              <p:cxnSp>
                <p:nvCxnSpPr>
                  <p:cNvPr id="29" name="直接连接符 28"/>
                  <p:cNvCxnSpPr/>
                  <p:nvPr/>
                </p:nvCxnSpPr>
                <p:spPr>
                  <a:xfrm>
                    <a:off x="5940152" y="908720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接连接符 29"/>
                  <p:cNvCxnSpPr/>
                  <p:nvPr/>
                </p:nvCxnSpPr>
                <p:spPr>
                  <a:xfrm>
                    <a:off x="6156176" y="908726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" name="组合 30"/>
              <p:cNvGrpSpPr/>
              <p:nvPr/>
            </p:nvGrpSpPr>
            <p:grpSpPr>
              <a:xfrm>
                <a:off x="3887924" y="4662156"/>
                <a:ext cx="4536504" cy="507720"/>
                <a:chOff x="3779912" y="617030"/>
                <a:chExt cx="4536504" cy="507720"/>
              </a:xfrm>
            </p:grpSpPr>
            <p:sp>
              <p:nvSpPr>
                <p:cNvPr id="32" name="矩形 31"/>
                <p:cNvSpPr/>
                <p:nvPr/>
              </p:nvSpPr>
              <p:spPr>
                <a:xfrm>
                  <a:off x="3779912" y="617030"/>
                  <a:ext cx="4536504" cy="291690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育  肥  室 </a:t>
                  </a:r>
                  <a:r>
                    <a:rPr lang="en-US" altLang="zh-CN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Ⅱ</a:t>
                  </a:r>
                  <a:endParaRPr lang="zh-CN" altLang="en-US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grpSp>
              <p:nvGrpSpPr>
                <p:cNvPr id="33" name="组合 32"/>
                <p:cNvGrpSpPr/>
                <p:nvPr/>
              </p:nvGrpSpPr>
              <p:grpSpPr>
                <a:xfrm>
                  <a:off x="5940152" y="908720"/>
                  <a:ext cx="216024" cy="216030"/>
                  <a:chOff x="5940152" y="908720"/>
                  <a:chExt cx="216024" cy="216030"/>
                </a:xfrm>
              </p:grpSpPr>
              <p:cxnSp>
                <p:nvCxnSpPr>
                  <p:cNvPr id="34" name="直接连接符 33"/>
                  <p:cNvCxnSpPr/>
                  <p:nvPr/>
                </p:nvCxnSpPr>
                <p:spPr>
                  <a:xfrm>
                    <a:off x="5940152" y="908720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直接连接符 34"/>
                  <p:cNvCxnSpPr/>
                  <p:nvPr/>
                </p:nvCxnSpPr>
                <p:spPr>
                  <a:xfrm>
                    <a:off x="6156176" y="908726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6" name="组合 35"/>
              <p:cNvGrpSpPr/>
              <p:nvPr/>
            </p:nvGrpSpPr>
            <p:grpSpPr>
              <a:xfrm>
                <a:off x="3887924" y="5157192"/>
                <a:ext cx="4536504" cy="507720"/>
                <a:chOff x="3779912" y="617030"/>
                <a:chExt cx="4536504" cy="507720"/>
              </a:xfrm>
            </p:grpSpPr>
            <p:sp>
              <p:nvSpPr>
                <p:cNvPr id="37" name="矩形 36"/>
                <p:cNvSpPr/>
                <p:nvPr/>
              </p:nvSpPr>
              <p:spPr>
                <a:xfrm>
                  <a:off x="3779912" y="617030"/>
                  <a:ext cx="4536504" cy="291690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育  肥  室 </a:t>
                  </a:r>
                  <a:r>
                    <a:rPr lang="en-US" altLang="zh-CN" b="1" dirty="0" smtClean="0">
                      <a:solidFill>
                        <a:srgbClr val="0000FF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Ⅲ</a:t>
                  </a:r>
                  <a:endParaRPr lang="zh-CN" altLang="en-US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grpSp>
              <p:nvGrpSpPr>
                <p:cNvPr id="38" name="组合 37"/>
                <p:cNvGrpSpPr/>
                <p:nvPr/>
              </p:nvGrpSpPr>
              <p:grpSpPr>
                <a:xfrm>
                  <a:off x="5940152" y="908720"/>
                  <a:ext cx="216024" cy="216030"/>
                  <a:chOff x="5940152" y="908720"/>
                  <a:chExt cx="216024" cy="216030"/>
                </a:xfrm>
              </p:grpSpPr>
              <p:cxnSp>
                <p:nvCxnSpPr>
                  <p:cNvPr id="39" name="直接连接符 38"/>
                  <p:cNvCxnSpPr/>
                  <p:nvPr/>
                </p:nvCxnSpPr>
                <p:spPr>
                  <a:xfrm>
                    <a:off x="5940152" y="908720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直接连接符 39"/>
                  <p:cNvCxnSpPr/>
                  <p:nvPr/>
                </p:nvCxnSpPr>
                <p:spPr>
                  <a:xfrm>
                    <a:off x="6156176" y="908726"/>
                    <a:ext cx="0" cy="216024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" name="矩形 9"/>
              <p:cNvSpPr/>
              <p:nvPr/>
            </p:nvSpPr>
            <p:spPr>
              <a:xfrm>
                <a:off x="5652120" y="5682009"/>
                <a:ext cx="1008112" cy="336717"/>
              </a:xfrm>
              <a:prstGeom prst="rect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b="1" dirty="0" smtClean="0">
                    <a:solidFill>
                      <a:srgbClr val="0000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出猪台</a:t>
                </a:r>
                <a:endParaRPr lang="zh-CN" altLang="en-US" b="1" dirty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2" name="矩形 41"/>
            <p:cNvSpPr/>
            <p:nvPr/>
          </p:nvSpPr>
          <p:spPr>
            <a:xfrm>
              <a:off x="6811197" y="2111315"/>
              <a:ext cx="119079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中央通道</a:t>
              </a:r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</TotalTime>
  <Pages>0</Pages>
  <Words>491</Words>
  <Characters>0</Characters>
  <Application>Microsoft Office PowerPoint</Application>
  <DocSecurity>0</DocSecurity>
  <PresentationFormat>全屏显示(4:3)</PresentationFormat>
  <Lines>0</Lines>
  <Paragraphs>82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7" baseType="lpstr">
      <vt:lpstr>黑体</vt:lpstr>
      <vt:lpstr>华文楷体</vt:lpstr>
      <vt:lpstr>华文宋体</vt:lpstr>
      <vt:lpstr>华文细黑</vt:lpstr>
      <vt:lpstr>楷体</vt:lpstr>
      <vt:lpstr>楷体_GB2312</vt:lpstr>
      <vt:lpstr>宋体</vt:lpstr>
      <vt:lpstr>微软雅黑</vt:lpstr>
      <vt:lpstr>幼圆</vt:lpstr>
      <vt:lpstr>Arial</vt:lpstr>
      <vt:lpstr>Calibri</vt:lpstr>
      <vt:lpstr>Calibri Light</vt:lpstr>
      <vt:lpstr>Wingdings</vt:lpstr>
      <vt:lpstr>Office Theme</vt:lpstr>
      <vt:lpstr>项目一    猪场规划与建设</vt:lpstr>
      <vt:lpstr>一、猪场场址的选择</vt:lpstr>
      <vt:lpstr>PowerPoint 演示文稿</vt:lpstr>
      <vt:lpstr>PowerPoint 演示文稿</vt:lpstr>
      <vt:lpstr>PowerPoint 演示文稿</vt:lpstr>
      <vt:lpstr>二、猪场规划布局</vt:lpstr>
      <vt:lpstr>PowerPoint 演示文稿</vt:lpstr>
      <vt:lpstr>PowerPoint 演示文稿</vt:lpstr>
      <vt:lpstr>PowerPoint 演示文稿</vt:lpstr>
      <vt:lpstr>PowerPoint 演示文稿</vt:lpstr>
      <vt:lpstr>4.隔离区</vt:lpstr>
      <vt:lpstr>PowerPoint 演示文稿</vt:lpstr>
      <vt:lpstr>PowerPoint 演示文稿</vt:lpstr>
    </vt:vector>
  </TitlesOfParts>
  <Manager/>
  <Company>Microsoft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项目八     猪场建设</dc:title>
  <dc:subject/>
  <dc:creator>User</dc:creator>
  <cp:keywords/>
  <dc:description/>
  <cp:lastModifiedBy>FKL</cp:lastModifiedBy>
  <cp:revision>81</cp:revision>
  <dcterms:created xsi:type="dcterms:W3CDTF">2013-12-25T14:14:45Z</dcterms:created>
  <dcterms:modified xsi:type="dcterms:W3CDTF">2021-02-08T12:10:09Z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