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gates" initials="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342900" lvl="1" indent="0" algn="ctr">
              <a:buNone/>
              <a:defRPr/>
            </a:lvl2pPr>
            <a:lvl3pPr marL="685800" lvl="2" indent="0" algn="ctr">
              <a:buNone/>
              <a:defRPr/>
            </a:lvl3pPr>
            <a:lvl4pPr marL="1028700" lvl="3" indent="0" algn="ctr">
              <a:buNone/>
              <a:defRPr/>
            </a:lvl4pPr>
            <a:lvl5pPr marL="13716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5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5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50"/>
            </a:lvl1pPr>
          </a:lstStyle>
          <a:p>
            <a:pPr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7400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3995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/>
        </p:nvSpPr>
        <p:spPr>
          <a:xfrm>
            <a:off x="2425700" y="1687513"/>
            <a:ext cx="6858000" cy="473075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25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ysClr val="windowText" lastClr="000000"/>
                </a:solidFill>
                <a:latin typeface="Calibri" panose="020F0502020204030204" charset="0"/>
                <a:ea typeface="+mn-ea"/>
                <a:cs typeface="+mn-ea"/>
              </a:defRPr>
            </a:lvl1pPr>
          </a:lstStyle>
          <a:p>
            <a:pPr algn="l" fontAlgn="base">
              <a:lnSpc>
                <a:spcPct val="150000"/>
              </a:lnSpc>
            </a:pPr>
            <a:r>
              <a:rPr lang="zh-CN" altLang="en-US" sz="8000" b="1" strike="noStrike" noProof="1" dirty="0">
                <a:solidFill>
                  <a:srgbClr val="3F3F3F"/>
                </a:solidFill>
                <a:latin typeface="Tahoma" panose="020B060403050404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模块二   家畜解剖生理的认知</a:t>
            </a:r>
            <a:endParaRPr lang="zh-CN" altLang="en-US" sz="8000" b="1" strike="noStrike" noProof="1" dirty="0">
              <a:latin typeface="Tahoma" panose="020B0604030504040204" pitchFamily="34" charset="0"/>
              <a:ea typeface="宋体" panose="02010600030101010101" pitchFamily="2" charset="-122"/>
              <a:sym typeface="黑体" panose="02010609060101010101" pitchFamily="49" charset="-122"/>
            </a:endParaRPr>
          </a:p>
          <a:p>
            <a:pPr algn="l" fontAlgn="base">
              <a:lnSpc>
                <a:spcPct val="150000"/>
              </a:lnSpc>
            </a:pPr>
            <a:r>
              <a:rPr lang="zh-CN" altLang="en-US" sz="2400" b="1" strike="noStrike" noProof="1" dirty="0">
                <a:solidFill>
                  <a:srgbClr val="3F3F3F"/>
                </a:solidFill>
                <a:latin typeface="Tahoma" panose="020B060403050404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                           </a:t>
            </a:r>
            <a:endParaRPr lang="zh-CN" altLang="en-US" sz="2100" strike="noStrike" noProof="1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/>
        </p:nvSpPr>
        <p:spPr>
          <a:xfrm>
            <a:off x="2667000" y="3027363"/>
            <a:ext cx="6858000" cy="1773238"/>
          </a:xfrm>
          <a:prstGeom prst="rect">
            <a:avLst/>
          </a:prstGeom>
        </p:spPr>
        <p:txBody>
          <a:bodyPr vert="horz" lIns="68580" tIns="34290" rIns="68580" bIns="34290" rtlCol="0">
            <a:normAutofit fontScale="9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zh-CN" altLang="en-US" sz="2100" b="1" strike="noStrike" noProof="1">
                <a:solidFill>
                  <a:schemeClr val="accent1">
                    <a:lumMod val="10000"/>
                  </a:schemeClr>
                </a:solidFill>
                <a:effectLst/>
                <a:latin typeface="+mn-lt"/>
                <a:ea typeface="+mn-ea"/>
                <a:cs typeface="+mn-cs"/>
              </a:rPr>
              <a:t>项目</a:t>
            </a:r>
            <a:r>
              <a:rPr lang="zh-CN" altLang="en-US" sz="2100" b="1" strike="noStrike" noProof="1" dirty="0">
                <a:solidFill>
                  <a:srgbClr val="3F3F3F"/>
                </a:solidFill>
                <a:latin typeface="Tahoma" panose="020B060403050404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三</a:t>
            </a:r>
            <a:r>
              <a:rPr lang="zh-CN" altLang="en-US" sz="2100" b="1" strike="noStrike" noProof="1" dirty="0">
                <a:solidFill>
                  <a:srgbClr val="3F3F3F"/>
                </a:solidFill>
                <a:latin typeface="Tahoma" panose="020B060403050404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    </a:t>
            </a:r>
            <a:r>
              <a:rPr lang="zh-CN" altLang="en-US" sz="2100" b="1" strike="noStrike" noProof="1" dirty="0">
                <a:solidFill>
                  <a:srgbClr val="3F3F3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消化系统的</a:t>
            </a:r>
            <a:r>
              <a:rPr lang="zh-CN" altLang="en-US" sz="2100" b="1" strike="noStrike" noProof="1" dirty="0">
                <a:solidFill>
                  <a:srgbClr val="3F3F3F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黑体" panose="02010609060101010101" pitchFamily="49" charset="-122"/>
              </a:rPr>
              <a:t>认识</a:t>
            </a:r>
            <a:endParaRPr lang="zh-CN" altLang="en-US" sz="2100" strike="noStrike" noProof="1">
              <a:solidFill>
                <a:schemeClr val="accent1">
                  <a:lumMod val="1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endParaRPr lang="zh-CN" altLang="en-US" sz="2100" b="1" strike="noStrike" noProof="1">
              <a:solidFill>
                <a:schemeClr val="accent1">
                  <a:lumMod val="10000"/>
                </a:schemeClr>
              </a:solidFill>
              <a:effectLst/>
            </a:endParaRPr>
          </a:p>
          <a:p>
            <a:pPr fontAlgn="base"/>
            <a:endParaRPr lang="zh-CN" altLang="en-US" sz="2100" b="1" strike="noStrike" noProof="1">
              <a:solidFill>
                <a:schemeClr val="accent1">
                  <a:lumMod val="10000"/>
                </a:schemeClr>
              </a:solidFill>
              <a:effectLst/>
            </a:endParaRPr>
          </a:p>
          <a:p>
            <a:pPr fontAlgn="base"/>
            <a:endParaRPr lang="zh-CN" altLang="en-US" sz="2100" b="1" strike="noStrike" noProof="1">
              <a:solidFill>
                <a:schemeClr val="accent1">
                  <a:lumMod val="10000"/>
                </a:schemeClr>
              </a:solidFill>
              <a:effectLst/>
            </a:endParaRPr>
          </a:p>
          <a:p>
            <a:pPr fontAlgn="base"/>
            <a:r>
              <a:rPr lang="zh-CN" altLang="en-US" sz="2100" b="1" strike="noStrike" noProof="1">
                <a:solidFill>
                  <a:schemeClr val="accent1">
                    <a:lumMod val="10000"/>
                  </a:schemeClr>
                </a:solidFill>
                <a:effectLst/>
                <a:latin typeface="+mn-lt"/>
                <a:ea typeface="+mn-ea"/>
                <a:cs typeface="+mn-cs"/>
              </a:rPr>
              <a:t>任务二       消化生理认识</a:t>
            </a:r>
            <a:endParaRPr lang="zh-CN" altLang="en-US" sz="2100" b="1" strike="noStrike" noProof="1">
              <a:solidFill>
                <a:schemeClr val="accent1">
                  <a:lumMod val="10000"/>
                </a:schemeClr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7761" name="文本框 2"/>
          <p:cNvSpPr txBox="1"/>
          <p:nvPr/>
        </p:nvSpPr>
        <p:spPr>
          <a:xfrm>
            <a:off x="2243455" y="871855"/>
            <a:ext cx="846010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buSzTx/>
            </a:pPr>
            <a:r>
              <a:rPr lang="en-US" altLang="zh-CN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三</a:t>
            </a:r>
            <a:r>
              <a:rPr lang="en-US" altLang="zh-CN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吸收：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en-US" altLang="zh-CN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吸收部位：主要取决于消化管的组织结构、食物在该部分被消化的程度及停留的时间。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en-US" altLang="zh-CN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吸收机制分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 被动转运：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滤过、渗透、扩散和易化扩散    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主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动转运：逆化学梯度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转运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物质需消耗能量</a:t>
            </a:r>
            <a:r>
              <a:rPr lang="en-US" altLang="zh-CN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(ATP)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的过程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>
              <a:lnSpc>
                <a:spcPct val="150000"/>
              </a:lnSpc>
              <a:buSzTx/>
            </a:pP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</p:txBody>
      </p:sp>
      <p:pic>
        <p:nvPicPr>
          <p:cNvPr id="118787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221470" y="4361180"/>
            <a:ext cx="798195" cy="19392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左大括号 2"/>
          <p:cNvSpPr/>
          <p:nvPr/>
        </p:nvSpPr>
        <p:spPr>
          <a:xfrm>
            <a:off x="2329180" y="3300730"/>
            <a:ext cx="116840" cy="834390"/>
          </a:xfrm>
          <a:prstGeom prst="leftBrace">
            <a:avLst/>
          </a:prstGeom>
        </p:spPr>
        <p:style>
          <a:lnRef idx="1">
            <a:srgbClr val="FFC000"/>
          </a:lnRef>
          <a:fillRef idx="0">
            <a:srgbClr val="FFC000"/>
          </a:fillRef>
          <a:effectRef idx="0">
            <a:srgbClr val="FFC000"/>
          </a:effectRef>
          <a:fontRef idx="minor">
            <a:srgbClr val="5F5F5F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pic>
        <p:nvPicPr>
          <p:cNvPr id="119811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805" y="4312285"/>
            <a:ext cx="2711450" cy="18802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1859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945" y="4609465"/>
            <a:ext cx="2338070" cy="17087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884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6785" y="4571365"/>
            <a:ext cx="2908935" cy="17710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883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4350" y="2062480"/>
            <a:ext cx="2172970" cy="16402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732280" y="652145"/>
          <a:ext cx="8833485" cy="5747385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171190"/>
                <a:gridCol w="5662295"/>
              </a:tblGrid>
              <a:tr h="104457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ysClr val="window" lastClr="FFFFFF">
                              <a:lumMod val="50000"/>
                            </a:sys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部位</a:t>
                      </a:r>
                      <a:endParaRPr lang="zh-CN" altLang="en-US" sz="2400" b="1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7" marR="91437" marT="45722" marB="4572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ysClr val="window" lastClr="FFFFFF">
                              <a:lumMod val="50000"/>
                            </a:sys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营养物质</a:t>
                      </a:r>
                      <a:endParaRPr lang="zh-CN" altLang="en-US" sz="2400" b="1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7" marR="91437" marT="45722" marB="4572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solidFill>
                      <a:srgbClr val="FFC000"/>
                    </a:solidFill>
                  </a:tcPr>
                </a:tc>
              </a:tr>
              <a:tr h="96710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 dirty="0">
                          <a:solidFill>
                            <a:sysClr val="window" lastClr="FFFFFF">
                              <a:lumMod val="50000"/>
                            </a:sys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黑体" panose="02010609060101010101" pitchFamily="49" charset="-122"/>
                        </a:rPr>
                        <a:t>口腔、咽、食管</a:t>
                      </a:r>
                      <a:endParaRPr lang="zh-CN" altLang="en-US" sz="2400" b="1" dirty="0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黑体" panose="02010609060101010101" pitchFamily="49" charset="-122"/>
                      </a:endParaRPr>
                    </a:p>
                    <a:p>
                      <a:pPr>
                        <a:buNone/>
                      </a:pPr>
                      <a:endParaRPr lang="zh-CN" altLang="en-US" sz="2400" b="1" dirty="0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黑体" panose="02010609060101010101" pitchFamily="49" charset="-122"/>
                      </a:endParaRPr>
                    </a:p>
                  </a:txBody>
                  <a:tcPr marL="91437" marR="91437" marT="45722" marB="4572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FFC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ysClr val="window" lastClr="FFFFFF">
                              <a:lumMod val="50000"/>
                            </a:sys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无吸收</a:t>
                      </a:r>
                      <a:endParaRPr lang="zh-CN" altLang="en-US" sz="2400" b="1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7" marR="91437" marT="45722" marB="4572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FFC000">
                        <a:tint val="40000"/>
                      </a:srgbClr>
                    </a:solidFill>
                  </a:tcPr>
                </a:tc>
              </a:tr>
              <a:tr h="10166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 dirty="0">
                          <a:solidFill>
                            <a:sysClr val="window" lastClr="FFFFFF">
                              <a:lumMod val="50000"/>
                            </a:sys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黑体" panose="02010609060101010101" pitchFamily="49" charset="-122"/>
                        </a:rPr>
                        <a:t>单胃</a:t>
                      </a:r>
                      <a:endParaRPr lang="zh-CN" altLang="en-US" sz="2400" b="1" dirty="0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黑体" panose="02010609060101010101" pitchFamily="49" charset="-122"/>
                      </a:endParaRPr>
                    </a:p>
                  </a:txBody>
                  <a:tcPr marL="91437" marR="91437" marT="45722" marB="4572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FFC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 dirty="0">
                          <a:solidFill>
                            <a:sysClr val="window" lastClr="FFFFFF">
                              <a:lumMod val="50000"/>
                            </a:sys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黑体" panose="02010609060101010101" pitchFamily="49" charset="-122"/>
                        </a:rPr>
                        <a:t>乙醇、水和无机盐。</a:t>
                      </a:r>
                      <a:endParaRPr lang="zh-CN" altLang="en-US" sz="2400" b="1" dirty="0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黑体" panose="02010609060101010101" pitchFamily="49" charset="-122"/>
                      </a:endParaRPr>
                    </a:p>
                  </a:txBody>
                  <a:tcPr marL="91437" marR="91437" marT="45722" marB="4572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FFC000">
                        <a:tint val="20000"/>
                      </a:srgbClr>
                    </a:solidFill>
                  </a:tcPr>
                </a:tc>
              </a:tr>
              <a:tr h="104394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 dirty="0">
                          <a:solidFill>
                            <a:sysClr val="window" lastClr="FFFFFF">
                              <a:lumMod val="50000"/>
                            </a:sys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黑体" panose="02010609060101010101" pitchFamily="49" charset="-122"/>
                        </a:rPr>
                        <a:t>前胃</a:t>
                      </a:r>
                      <a:endParaRPr lang="zh-CN" altLang="en-US" sz="2400" b="1" dirty="0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黑体" panose="02010609060101010101" pitchFamily="49" charset="-122"/>
                      </a:endParaRPr>
                    </a:p>
                  </a:txBody>
                  <a:tcPr marL="91437" marR="91437" marT="45722" marB="4572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FFC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 dirty="0">
                          <a:solidFill>
                            <a:sysClr val="window" lastClr="FFFFFF">
                              <a:lumMod val="50000"/>
                            </a:sys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黑体" panose="02010609060101010101" pitchFamily="49" charset="-122"/>
                        </a:rPr>
                        <a:t>脂肪酸、无机盐和水</a:t>
                      </a:r>
                      <a:endParaRPr lang="zh-CN" altLang="en-US" sz="2400" b="1" dirty="0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黑体" panose="02010609060101010101" pitchFamily="49" charset="-122"/>
                      </a:endParaRPr>
                    </a:p>
                  </a:txBody>
                  <a:tcPr marL="91437" marR="91437" marT="45722" marB="4572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FFC000">
                        <a:tint val="40000"/>
                      </a:srgbClr>
                    </a:solidFill>
                  </a:tcPr>
                </a:tc>
              </a:tr>
              <a:tr h="62992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 dirty="0">
                          <a:solidFill>
                            <a:sysClr val="window" lastClr="FFFFFF">
                              <a:lumMod val="50000"/>
                            </a:sys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黑体" panose="02010609060101010101" pitchFamily="49" charset="-122"/>
                        </a:rPr>
                        <a:t>小肠</a:t>
                      </a:r>
                      <a:endParaRPr lang="zh-CN" altLang="en-US" sz="2400" b="1" dirty="0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黑体" panose="02010609060101010101" pitchFamily="49" charset="-122"/>
                      </a:endParaRPr>
                    </a:p>
                  </a:txBody>
                  <a:tcPr marL="91437" marR="91437" marT="45722" marB="4572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FFC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ysClr val="window" lastClr="FFFFFF">
                              <a:lumMod val="50000"/>
                            </a:sys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大多数物质</a:t>
                      </a:r>
                      <a:endParaRPr lang="zh-CN" altLang="en-US" sz="2400" b="1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7" marR="91437" marT="45722" marB="4572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FFC000">
                        <a:tint val="20000"/>
                      </a:srgbClr>
                    </a:solidFill>
                  </a:tcPr>
                </a:tc>
              </a:tr>
              <a:tr h="104521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 dirty="0">
                          <a:solidFill>
                            <a:sysClr val="window" lastClr="FFFFFF">
                              <a:lumMod val="50000"/>
                            </a:sys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黑体" panose="02010609060101010101" pitchFamily="49" charset="-122"/>
                        </a:rPr>
                        <a:t>大肠</a:t>
                      </a:r>
                      <a:endParaRPr lang="zh-CN" altLang="en-US" sz="2400" b="1" dirty="0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黑体" panose="02010609060101010101" pitchFamily="49" charset="-122"/>
                      </a:endParaRPr>
                    </a:p>
                  </a:txBody>
                  <a:tcPr marL="91437" marR="91437" marT="45722" marB="4572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FFC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 dirty="0">
                          <a:solidFill>
                            <a:sysClr val="window" lastClr="FFFFFF">
                              <a:lumMod val="50000"/>
                            </a:sys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黑体" panose="02010609060101010101" pitchFamily="49" charset="-122"/>
                        </a:rPr>
                        <a:t>同瘤胃</a:t>
                      </a:r>
                      <a:endParaRPr lang="zh-CN" altLang="en-US" sz="2400" b="1" dirty="0">
                        <a:solidFill>
                          <a:sysClr val="window" lastClr="FFFFFF">
                            <a:lumMod val="50000"/>
                          </a:sysClr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黑体" panose="02010609060101010101" pitchFamily="49" charset="-122"/>
                      </a:endParaRPr>
                    </a:p>
                  </a:txBody>
                  <a:tcPr marL="91437" marR="91437" marT="45722" marB="45722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solidFill>
                      <a:srgbClr val="FFC000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5971" name="图片 1" descr="index_clip_image0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96870" y="1040765"/>
            <a:ext cx="5613400" cy="44392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5953" name="文本框 1"/>
          <p:cNvSpPr txBox="1"/>
          <p:nvPr/>
        </p:nvSpPr>
        <p:spPr>
          <a:xfrm>
            <a:off x="1818005" y="169228"/>
            <a:ext cx="8766175" cy="56311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</a:rPr>
              <a:t>（二）</a:t>
            </a: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</a:rPr>
              <a:t>各种营养物质的吸收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>
              <a:buSzTx/>
            </a:pPr>
            <a:endParaRPr lang="zh-CN" altLang="en-US" sz="3200" b="1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buSzTx/>
            </a:pPr>
            <a:endParaRPr lang="zh-CN" altLang="en-US" sz="3200" b="1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buSzTx/>
            </a:pPr>
            <a:endParaRPr lang="zh-CN" altLang="en-US" sz="3200" b="1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buSzTx/>
            </a:pPr>
            <a:endParaRPr lang="zh-CN" altLang="en-US" sz="3200" b="1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buSzTx/>
            </a:pPr>
            <a:endParaRPr lang="zh-CN" altLang="en-US" sz="3200" b="1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buSzTx/>
            </a:pPr>
            <a:endParaRPr lang="zh-CN" altLang="en-US" sz="3200" b="1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消化与吸收：消化多少，吸收多少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影响消化与吸收的因素：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       消化液分泌量：多少</a:t>
            </a:r>
            <a:endParaRPr lang="en-US" altLang="zh-CN" sz="2400" b="1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       内容物停留时间：长短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       器官结构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七、粪便的形成和排粪</a:t>
            </a:r>
            <a:endParaRPr lang="zh-CN" altLang="en-US" sz="2400" b="1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2520633" y="989013"/>
          <a:ext cx="6397625" cy="2320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935"/>
                <a:gridCol w="3869690"/>
              </a:tblGrid>
              <a:tr h="57912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营养物质</a:t>
                      </a:r>
                      <a:endParaRPr lang="zh-CN" altLang="en-US" sz="2800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吸收部位</a:t>
                      </a:r>
                      <a:endParaRPr lang="zh-CN" altLang="en-US" sz="2800" b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816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营养物质：</a:t>
                      </a:r>
                      <a:endParaRPr lang="zh-CN" altLang="en-US" sz="2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主要在小肠</a:t>
                      </a:r>
                      <a:endParaRPr lang="zh-CN" altLang="en-US" sz="2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盐类和水：</a:t>
                      </a:r>
                      <a:endParaRPr lang="zh-CN" altLang="en-US" sz="2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胃、大小肠</a:t>
                      </a:r>
                      <a:endParaRPr lang="zh-CN" altLang="en-US" sz="2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</a:txBody>
                  <a:tcPr/>
                </a:tc>
              </a:tr>
              <a:tr h="70548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脂肪酸：</a:t>
                      </a:r>
                      <a:endParaRPr lang="zh-CN" altLang="en-US" sz="2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sym typeface="+mn-ea"/>
                        </a:rPr>
                        <a:t>瘤胃、大小肠</a:t>
                      </a:r>
                      <a:endParaRPr lang="zh-CN" altLang="en-US" sz="28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2449830" y="560705"/>
            <a:ext cx="7365365" cy="4892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sym typeface="+mn-ea"/>
              </a:rPr>
              <a:t>复习思考题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sym typeface="+mn-ea"/>
              </a:rPr>
              <a:t>一、消化、吸收概念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sym typeface="+mn-ea"/>
              </a:rPr>
              <a:t>二、消化和吸收方式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sym typeface="+mn-ea"/>
              </a:rPr>
              <a:t>三、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sym typeface="+mn-ea"/>
              </a:rPr>
              <a:t>单复胃消化的主要区别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sym typeface="+mn-ea"/>
              </a:rPr>
              <a:t>四：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sym typeface="+mn-ea"/>
              </a:rPr>
              <a:t>胃肠蠕动音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sym typeface="+mn-ea"/>
              </a:rPr>
              <a:t>主要消化器官的位置、形态结构和功能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sym typeface="+mn-ea"/>
              </a:rPr>
              <a:t>五、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sym typeface="+mn-ea"/>
              </a:rPr>
              <a:t>消化道不同部位的消化及吸收情况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sym typeface="+mn-ea"/>
              </a:rPr>
              <a:t>六、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sym typeface="+mn-ea"/>
              </a:rPr>
              <a:t>单胃消化特点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  <a:buSzTx/>
            </a:pP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058670" y="690245"/>
            <a:ext cx="814451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cs typeface="+mn-ea"/>
                <a:sym typeface="+mn-ea"/>
              </a:rPr>
              <a:t>实习实验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cs typeface="+mn-ea"/>
              <a:sym typeface="+mn-ea"/>
            </a:endParaRPr>
          </a:p>
          <a:p>
            <a:pPr algn="l">
              <a:buSzTx/>
            </a:pP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cs typeface="+mn-ea"/>
              <a:sym typeface="+mn-ea"/>
            </a:endParaRPr>
          </a:p>
          <a:p>
            <a:pPr algn="l">
              <a:buSzTx/>
            </a:pP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 algn="l"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cs typeface="+mn-ea"/>
                <a:sym typeface="+mn-ea"/>
              </a:rPr>
              <a:t>一、主要消化器官在体表投影位置识别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 algn="l"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cs typeface="+mn-ea"/>
                <a:sym typeface="+mn-ea"/>
              </a:rPr>
              <a:t>二、主要消化器官形态结构认识（胃、肠、肝图片、模型、标本、切片）单、复胃、大小肠、肝、胰等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cs typeface="+mn-ea"/>
                <a:sym typeface="黑体" panose="02010609060101010101" pitchFamily="49" charset="-122"/>
              </a:rPr>
              <a:t>区别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 algn="l"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cs typeface="+mn-ea"/>
                <a:sym typeface="+mn-ea"/>
              </a:rPr>
              <a:t>三、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cs typeface="+mn-ea"/>
                <a:sym typeface="+mn-ea"/>
              </a:rPr>
              <a:t>胃肠蠕动音检查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 algn="l"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cs typeface="+mn-ea"/>
                <a:sym typeface="+mn-ea"/>
              </a:rPr>
              <a:t>四、粪便检查观察及肠菌培养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</a:endParaRPr>
          </a:p>
          <a:p>
            <a:pPr algn="l"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cs typeface="+mn-ea"/>
                <a:sym typeface="+mn-ea"/>
              </a:rPr>
              <a:t>五、消化道不同部位内容物及对水的吸收情况观察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标题 1"/>
          <p:cNvSpPr>
            <a:spLocks noGrp="1"/>
          </p:cNvSpPr>
          <p:nvPr/>
        </p:nvSpPr>
        <p:spPr>
          <a:xfrm>
            <a:off x="2425700" y="1687513"/>
            <a:ext cx="6858000" cy="47307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b"/>
          <a:p>
            <a:pPr>
              <a:lnSpc>
                <a:spcPct val="90000"/>
              </a:lnSpc>
            </a:pPr>
            <a:r>
              <a:rPr lang="zh-CN" altLang="en-US" sz="21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教学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目标</a:t>
            </a:r>
            <a:endParaRPr lang="zh-CN" altLang="en-US" sz="24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2770" name="文本框 99"/>
          <p:cNvSpPr txBox="1"/>
          <p:nvPr/>
        </p:nvSpPr>
        <p:spPr>
          <a:xfrm>
            <a:off x="2225675" y="2816225"/>
            <a:ext cx="770255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606060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了解消化系统组成和功能</a:t>
            </a:r>
            <a:endParaRPr lang="zh-CN" altLang="en-US" sz="2400">
              <a:solidFill>
                <a:srgbClr val="606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606060"/>
                </a:solidFill>
                <a:latin typeface="宋体" panose="02010600030101010101" pitchFamily="2" charset="-122"/>
              </a:rPr>
              <a:t>2.</a:t>
            </a:r>
            <a:r>
              <a:rPr lang="zh-CN" altLang="zh-CN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  <a:sym typeface="黑体" panose="02010609060101010101" pitchFamily="49" charset="-122"/>
              </a:rPr>
              <a:t>熟识消化器官位置、形态结构；</a:t>
            </a:r>
            <a:endParaRPr lang="zh-CN" altLang="zh-CN" sz="2400">
              <a:solidFill>
                <a:srgbClr val="606060"/>
              </a:solidFill>
              <a:latin typeface="宋体" panose="02010600030101010101" pitchFamily="2" charset="-122"/>
              <a:ea typeface="宋体" panose="02010600030101010101" pitchFamily="2" charset="-122"/>
              <a:sym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606060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>
                <a:solidFill>
                  <a:srgbClr val="60606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能识别主要消化器官在体表投影和形态结构；</a:t>
            </a:r>
            <a:endParaRPr lang="zh-CN" altLang="en-US" sz="2400">
              <a:solidFill>
                <a:srgbClr val="606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178685" y="824230"/>
            <a:ext cx="8253730" cy="69240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</a:rPr>
              <a:t>一、消化生理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</a:rPr>
              <a:t>（一）消化方式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</a:rPr>
              <a:t>机械（物理）消化：</a:t>
            </a: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借助管壁肌肉收缩和舒张</a:t>
            </a: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</a:rPr>
              <a:t>改变饲料物理性状的消化方式。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平滑肌特点：兴奋性低、收缩慢、伸展性大、不易疲</a:t>
            </a:r>
            <a:r>
              <a:rPr lang="zh-CN" altLang="en-US" b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劳、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          自动节律性。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作用：咀嚼、混合、后送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</a:rPr>
              <a:t>化学性消化：借助消化液中酶作用改变</a:t>
            </a: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饲料物质</a:t>
            </a: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</a:rPr>
              <a:t>化学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</a:rPr>
              <a:t>    结构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 蛋白质   蛋白酶    氨基酸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 糖类     糖酶      葡萄糖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 脂肪     脂肪酶    脂肪酸</a:t>
            </a:r>
            <a:r>
              <a:rPr kumimoji="0" lang="zh-CN" altLang="zh-CN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+</a:t>
            </a: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甘油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4321175" y="5608320"/>
            <a:ext cx="1531938" cy="76200"/>
          </a:xfrm>
          <a:prstGeom prst="rightArrow">
            <a:avLst/>
          </a:prstGeom>
          <a:ln>
            <a:noFill/>
          </a:ln>
        </p:spPr>
        <p:style>
          <a:lnRef idx="2">
            <a:srgbClr val="FFC000">
              <a:shade val="50000"/>
            </a:srgbClr>
          </a:lnRef>
          <a:fillRef idx="1">
            <a:srgbClr val="FFC000"/>
          </a:fillRef>
          <a:effectRef idx="0">
            <a:srgbClr val="FFC000"/>
          </a:effectRef>
          <a:fontRef idx="minor">
            <a:sysClr val="window" lastClr="FFFFFF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3" name="右箭头 2"/>
          <p:cNvSpPr/>
          <p:nvPr/>
        </p:nvSpPr>
        <p:spPr>
          <a:xfrm>
            <a:off x="4258310" y="6007100"/>
            <a:ext cx="1531938" cy="76200"/>
          </a:xfrm>
          <a:prstGeom prst="rightArrow">
            <a:avLst/>
          </a:prstGeom>
          <a:ln>
            <a:noFill/>
          </a:ln>
        </p:spPr>
        <p:style>
          <a:lnRef idx="2">
            <a:srgbClr val="FFC000">
              <a:shade val="50000"/>
            </a:srgbClr>
          </a:lnRef>
          <a:fillRef idx="1">
            <a:srgbClr val="FFC000"/>
          </a:fillRef>
          <a:effectRef idx="0">
            <a:srgbClr val="FFC000"/>
          </a:effectRef>
          <a:fontRef idx="minor">
            <a:sysClr val="window" lastClr="FFFFFF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5" name="右箭头 4"/>
          <p:cNvSpPr/>
          <p:nvPr/>
        </p:nvSpPr>
        <p:spPr>
          <a:xfrm>
            <a:off x="4169410" y="6292215"/>
            <a:ext cx="1531938" cy="76200"/>
          </a:xfrm>
          <a:prstGeom prst="rightArrow">
            <a:avLst/>
          </a:prstGeom>
          <a:ln>
            <a:noFill/>
          </a:ln>
        </p:spPr>
        <p:style>
          <a:lnRef idx="2">
            <a:srgbClr val="FFC000">
              <a:shade val="50000"/>
            </a:srgbClr>
          </a:lnRef>
          <a:fillRef idx="1">
            <a:srgbClr val="FFC000"/>
          </a:fillRef>
          <a:effectRef idx="0">
            <a:srgbClr val="FFC000"/>
          </a:effectRef>
          <a:fontRef idx="minor">
            <a:sysClr val="window" lastClr="FFFFFF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319020" y="999490"/>
            <a:ext cx="7200265" cy="415417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5F5F5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</a:t>
            </a: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酶：为蛋白质，多为水解酶，具特异性、高效性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影响活性因素：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激活剂：酶原（无活性）→酶（有活性）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激动剂：加强酶活性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抑制剂：降低酶活性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温度：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PH</a:t>
            </a: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值：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3.</a:t>
            </a: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生物性消化：（瘤胃、大肠）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经</a:t>
            </a: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微生物发酵作用</a:t>
            </a: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改变饲料物质的化学结构。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0" normalizeH="0" baseline="0" noProof="1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</a:t>
            </a:r>
            <a:endParaRPr kumimoji="0" lang="zh-CN" altLang="en-US" b="1" i="0" u="none" strike="noStrike" kern="1200" cap="none" spc="0" normalizeH="0" baseline="0" noProof="1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6257" name="文本框 1"/>
          <p:cNvSpPr txBox="1"/>
          <p:nvPr/>
        </p:nvSpPr>
        <p:spPr>
          <a:xfrm>
            <a:off x="2207260" y="1014730"/>
            <a:ext cx="7949565" cy="4338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（二）消化道各部位的消化特点</a:t>
            </a:r>
            <a:endParaRPr kumimoji="0" lang="zh-CN" altLang="en-US" sz="2400" b="1" kern="1200" cap="none" spc="0" normalizeH="0" baseline="0" noProof="1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US" altLang="zh-CN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1.</a:t>
            </a: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口腔消化：</a:t>
            </a:r>
            <a:endParaRPr kumimoji="0" lang="zh-CN" altLang="en-US" sz="2400" b="1" kern="1200" cap="none" spc="0" normalizeH="0" baseline="0" noProof="1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（</a:t>
            </a:r>
            <a:r>
              <a:rPr kumimoji="0" lang="en-US" altLang="zh-CN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1</a:t>
            </a: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）机械性消化为主：采食、咀嚼（磨碎、混合、助分</a:t>
            </a:r>
            <a:endParaRPr kumimoji="0" lang="zh-CN" altLang="en-US" sz="2400" b="1" kern="1200" cap="none" spc="0" normalizeH="0" baseline="0" noProof="1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                            泌）</a:t>
            </a:r>
            <a:endParaRPr kumimoji="0" lang="zh-CN" altLang="en-US" sz="2400" b="1" kern="1200" cap="none" spc="0" normalizeH="0" baseline="0" noProof="1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（</a:t>
            </a:r>
            <a:r>
              <a:rPr kumimoji="0" lang="en-US" altLang="zh-CN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2</a:t>
            </a: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）化学性消化：唾液（牛碱性，润湿软化、灭菌、分</a:t>
            </a:r>
            <a:endParaRPr kumimoji="0" lang="zh-CN" altLang="en-US" sz="2400" b="1" kern="1200" cap="none" spc="0" normalizeH="0" baseline="0" noProof="1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             解、中和胃酸、散热）</a:t>
            </a:r>
            <a:endParaRPr kumimoji="0" lang="zh-CN" altLang="en-US" sz="2400" b="1" kern="1200" cap="none" spc="0" normalizeH="0" baseline="0" noProof="1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US" altLang="zh-CN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2.咽和食管的消化</a:t>
            </a: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：无</a:t>
            </a:r>
            <a:r>
              <a:rPr kumimoji="0" lang="en-US" altLang="zh-CN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消化</a:t>
            </a: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，助后送</a:t>
            </a:r>
            <a:r>
              <a:rPr kumimoji="0" lang="en-US" altLang="zh-CN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kumimoji="0" lang="en-US" altLang="zh-CN" sz="2400" b="1" kern="1200" cap="none" spc="0" normalizeH="0" baseline="0" noProof="1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en-US" altLang="zh-CN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3.胃的消化</a:t>
            </a:r>
            <a:endParaRPr kumimoji="0" lang="en-US" altLang="zh-CN" sz="2400" b="1" kern="1200" cap="none" spc="0" normalizeH="0" baseline="0" noProof="1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kumimoji="0" lang="en-US" altLang="zh-CN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kumimoji="0" lang="en-US" altLang="zh-CN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单胃的消化</a:t>
            </a:r>
            <a:endParaRPr kumimoji="0" lang="en-US" altLang="zh-CN" sz="2400" b="1" kern="1200" cap="none" spc="0" normalizeH="0" baseline="0" noProof="1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14350" marR="0" indent="-514350" defTabSz="914400">
              <a:buClrTx/>
              <a:buSzTx/>
              <a:buFont typeface="黑体" panose="02010609060101010101" pitchFamily="49" charset="-122"/>
              <a:buAutoNum type="circleNumDbPlain"/>
              <a:defRPr/>
            </a:pP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化学性消化：胃液中蛋白酶初步分解蛋白质</a:t>
            </a:r>
            <a:endParaRPr kumimoji="0" lang="zh-CN" altLang="en-US" sz="2400" b="1" kern="1200" cap="none" spc="0" normalizeH="0" baseline="0" noProof="1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514350" marR="0" indent="-514350" defTabSz="914400">
              <a:spcBef>
                <a:spcPct val="50000"/>
              </a:spcBef>
              <a:buClrTx/>
              <a:buSzTx/>
              <a:buFont typeface="黑体" panose="02010609060101010101" pitchFamily="49" charset="-122"/>
              <a:buAutoNum type="circleNumDbPlain"/>
              <a:defRPr/>
            </a:pP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胃液：</a:t>
            </a:r>
            <a:r>
              <a:rPr kumimoji="0" lang="zh-CN" altLang="en-US" sz="2400" b="1" kern="1200" cap="none" spc="0" normalizeH="0" baseline="0" noProof="1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胃腺分泌的无色透明酸性液体</a:t>
            </a:r>
            <a:endParaRPr kumimoji="0" lang="zh-CN" altLang="en-US" sz="2400" b="1" kern="1200" cap="none" spc="0" normalizeH="0" baseline="0" noProof="1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3665" name="文本框 2"/>
          <p:cNvSpPr txBox="1"/>
          <p:nvPr/>
        </p:nvSpPr>
        <p:spPr>
          <a:xfrm>
            <a:off x="2118995" y="735965"/>
            <a:ext cx="9021763" cy="61855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SzTx/>
            </a:pPr>
            <a:r>
              <a:rPr lang="en-US" altLang="zh-CN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胃液组成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Bef>
                <a:spcPct val="50000"/>
              </a:spcBef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水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Bef>
                <a:spcPct val="50000"/>
              </a:spcBef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盐酸：致活蛋白酶原、助蛋白分解及吸收、分泌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Bef>
                <a:spcPct val="50000"/>
              </a:spcBef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消化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酶：胃蛋白酶、凝乳酶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>
              <a:spcBef>
                <a:spcPct val="50000"/>
              </a:spcBef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    蛋白质→蛋白䏡</a:t>
            </a:r>
            <a:r>
              <a:rPr lang="en-US" altLang="zh-CN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+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蛋白胨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>
              <a:spcBef>
                <a:spcPct val="50000"/>
              </a:spcBef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粘蛋白：碱性、保护                               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Bef>
                <a:spcPct val="50000"/>
              </a:spcBef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）机械性消化：胃蠕动音呈流水音或含漱音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Bef>
                <a:spcPct val="50000"/>
              </a:spcBef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胃排空：食糜分批进入十二指肠的过程。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Bef>
                <a:spcPct val="50000"/>
              </a:spcBef>
              <a:buSzTx/>
            </a:pPr>
            <a:r>
              <a:rPr lang="en-US" altLang="zh-CN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        P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胃   &gt;  </a:t>
            </a:r>
            <a:r>
              <a:rPr lang="en-US" altLang="zh-CN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P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小肠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猪胃消化特点：连续性、分解蛋白质、年龄特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                   征明显。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spcBef>
                <a:spcPct val="50000"/>
              </a:spcBef>
              <a:buSzTx/>
            </a:pP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2817" name="文本框 99"/>
          <p:cNvSpPr txBox="1"/>
          <p:nvPr/>
        </p:nvSpPr>
        <p:spPr>
          <a:xfrm>
            <a:off x="1999615" y="687070"/>
            <a:ext cx="8180705" cy="63684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（2）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多室胃的消化：主要区别在前胃。</a:t>
            </a:r>
            <a:endParaRPr kumimoji="0" lang="zh-CN" altLang="en-US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前胃机械性运动 </a:t>
            </a:r>
            <a:endParaRPr kumimoji="0" lang="zh-CN" altLang="en-US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反刍</a:t>
            </a:r>
            <a:endParaRPr kumimoji="0" lang="zh-CN" altLang="en-US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食管沟反射</a:t>
            </a:r>
            <a:endParaRPr kumimoji="0" lang="zh-CN" altLang="en-US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瘤胃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微生物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作用。</a:t>
            </a:r>
            <a:endParaRPr kumimoji="0" lang="zh-CN" altLang="en-US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瘤胃微生物独特作用：</a:t>
            </a:r>
            <a:endParaRPr kumimoji="0" lang="zh-CN" altLang="en-US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buClrTx/>
              <a:buSzTx/>
              <a:buFont typeface="Arial" panose="020B0604020202020204" pitchFamily="34" charset="0"/>
              <a:buAutoNum type="circleNumDbPlain"/>
              <a:defRPr/>
            </a:pP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生物性消化：瘤胃、大肠</a:t>
            </a:r>
            <a:endParaRPr kumimoji="0" lang="zh-CN" altLang="en-US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特点：经微生物作用分解粗纤维和干物质，改变饲料</a:t>
            </a:r>
            <a:endParaRPr kumimoji="0" lang="zh-CN" altLang="en-US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       物质化学结构。</a:t>
            </a:r>
            <a:endParaRPr kumimoji="0" lang="zh-CN" altLang="en-US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defRPr/>
            </a:pPr>
            <a:r>
              <a:rPr kumimoji="0" lang="en-US" altLang="zh-CN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纤维素分解和利用：纤维素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→</a:t>
            </a:r>
            <a:r>
              <a:rPr kumimoji="0" lang="en-US" altLang="zh-CN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VFA+CH4+CO2</a:t>
            </a:r>
            <a:endParaRPr kumimoji="0" lang="zh-CN" altLang="en-US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defRPr/>
            </a:pPr>
            <a:r>
              <a:rPr kumimoji="0" lang="en-US" altLang="zh-CN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B.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其他糖类分解和合成：糖类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→</a:t>
            </a:r>
            <a:r>
              <a:rPr kumimoji="0" lang="en-US" altLang="zh-CN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VFA+CH3+CO2</a:t>
            </a:r>
            <a:endParaRPr kumimoji="0" lang="zh-CN" altLang="en-US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defRPr/>
            </a:pPr>
            <a:r>
              <a:rPr kumimoji="0" lang="en-US" altLang="zh-CN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C.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蛋白质分解和合成：蛋白质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→氨基酸   </a:t>
            </a:r>
            <a:r>
              <a:rPr kumimoji="0" lang="en-US" altLang="zh-CN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VFA+NH3+CO2</a:t>
            </a:r>
            <a:endParaRPr kumimoji="0" lang="zh-CN" altLang="en-US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defRPr/>
            </a:pPr>
            <a:r>
              <a:rPr kumimoji="0" lang="en-US" altLang="zh-CN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D.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脂类的消化：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脂肪 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→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脂肪酸</a:t>
            </a:r>
            <a:r>
              <a:rPr kumimoji="0" lang="en-US" altLang="zh-CN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+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甘油</a:t>
            </a:r>
            <a:endParaRPr kumimoji="0" lang="en-US" altLang="zh-CN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lnSpc>
                <a:spcPct val="120000"/>
              </a:lnSpc>
              <a:spcBef>
                <a:spcPct val="20000"/>
              </a:spcBef>
              <a:buClrTx/>
              <a:buSzTx/>
              <a:buFontTx/>
              <a:defRPr/>
            </a:pPr>
            <a:r>
              <a:rPr kumimoji="0" lang="en-US" altLang="zh-CN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E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维生素的合成：</a:t>
            </a:r>
            <a:r>
              <a:rPr kumimoji="0" lang="en-US" altLang="zh-CN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VitB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kumimoji="0" lang="en-US" altLang="zh-CN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K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kumimoji="0" lang="en-US" altLang="zh-CN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C</a:t>
            </a:r>
            <a:r>
              <a:rPr kumimoji="0" lang="zh-CN" altLang="en-US" sz="2400" b="1" kern="1200" cap="none" spc="0" normalizeH="0" baseline="0" noProof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等</a:t>
            </a:r>
            <a:endParaRPr kumimoji="0" lang="en-US" altLang="zh-CN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R="0" defTabSz="914400">
              <a:buClrTx/>
              <a:buSzTx/>
              <a:buFontTx/>
              <a:defRPr/>
            </a:pPr>
            <a:endParaRPr kumimoji="0" lang="en-US" altLang="zh-CN" sz="2400" b="1" kern="1200" cap="none" spc="0" normalizeH="0" baseline="0" noProof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cxnSp>
        <p:nvCxnSpPr>
          <p:cNvPr id="4" name="直接箭头连接符 3"/>
          <p:cNvCxnSpPr/>
          <p:nvPr/>
        </p:nvCxnSpPr>
        <p:spPr>
          <a:xfrm flipV="1">
            <a:off x="7364730" y="5373370"/>
            <a:ext cx="279400" cy="206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rgbClr val="FFC000"/>
          </a:lnRef>
          <a:fillRef idx="0">
            <a:srgbClr val="FFC000"/>
          </a:fillRef>
          <a:effectRef idx="0">
            <a:srgbClr val="FFC000"/>
          </a:effectRef>
          <a:fontRef idx="minor">
            <a:srgbClr val="5F5F5F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713" name="文本框 1"/>
          <p:cNvSpPr txBox="1"/>
          <p:nvPr/>
        </p:nvSpPr>
        <p:spPr>
          <a:xfrm>
            <a:off x="2131695" y="972820"/>
            <a:ext cx="9021763" cy="452310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  <a:scene3d>
              <a:camera prst="orthographicFront"/>
              <a:lightRig rig="threePt" dir="t"/>
            </a:scene3d>
          </a:bodyPr>
          <a:p>
            <a:pPr>
              <a:buSzTx/>
            </a:pP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②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前胃运动机械性消化：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rgbClr val="5F5F5F">
                    <a:alpha val="40000"/>
                  </a:srgb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前胃运动顺序：网胃 → 瘤胃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→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瓣胃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rgbClr val="5F5F5F">
                    <a:alpha val="40000"/>
                  </a:srgb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网胃运动：两次收缩，先弱后强（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20-30S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/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次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rgbClr val="5F5F5F">
                    <a:alpha val="40000"/>
                  </a:srgb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瘤胃运动：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波：瘤胃前庭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→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 背囊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→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  腹囊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rgbClr val="5F5F5F">
                    <a:alpha val="40000"/>
                  </a:srgb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              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波：后腹盲囊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→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后背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盲囊→前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背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盲囊→主盲囊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rgbClr val="5F5F5F">
                    <a:alpha val="40000"/>
                  </a:srgb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               蠕动音：沙沙音或远炮音，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2-3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次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/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分钟 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rgbClr val="5F5F5F">
                    <a:alpha val="40000"/>
                  </a:srgb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③食管沟作用：幼龄牛，成年消失。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rgbClr val="5F5F5F">
                    <a:alpha val="40000"/>
                  </a:srgb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Tx/>
              <a:buSzTx/>
              <a:buFont typeface="Arial" panose="020B0604020202020204" pitchFamily="34" charset="0"/>
              <a:buAutoNum type="circleNumDbPlain" startAt="4"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反刍：特有，胃内容物逆吐回口腔经充分咀嚼再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咽下的过程。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rgbClr val="5F5F5F">
                    <a:alpha val="40000"/>
                  </a:srgb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             食后半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h-1h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出现，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40-50min/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次，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6-8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次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/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天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rgbClr val="5F5F5F">
                    <a:alpha val="40000"/>
                  </a:srgb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             作用：助消化、中和、混合、促分泌等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rgbClr val="5F5F5F">
                    <a:alpha val="40000"/>
                  </a:srgb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ClrTx/>
              <a:buSzTx/>
              <a:buFont typeface="Arial" panose="020B0604020202020204" pitchFamily="34" charset="0"/>
              <a:buAutoNum type="circleNumDbPlain" startAt="5"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嗳气：瘤胃内气体经口排出的过程。产气与排气量相当。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rgbClr val="5F5F5F">
                    <a:alpha val="40000"/>
                  </a:srgb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）皱胃消化：同猪胃，收缩沿胃底部 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→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19050" dir="2700000" algn="tl" rotWithShape="0">
                    <a:srgbClr val="5F5F5F">
                      <a:alpha val="40000"/>
                    </a:srgb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</a:rPr>
              <a:t>  幽门部</a:t>
            </a:r>
            <a:endParaRPr lang="zh-CN" altLang="en-US" sz="2400" dirty="0">
              <a:solidFill>
                <a:schemeClr val="bg1">
                  <a:lumMod val="50000"/>
                </a:schemeClr>
              </a:solidFill>
              <a:effectLst>
                <a:outerShdw blurRad="38100" dist="19050" dir="2700000" algn="tl" rotWithShape="0">
                  <a:srgbClr val="5F5F5F">
                    <a:alpha val="40000"/>
                  </a:srgb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6737" name="文本框 1"/>
          <p:cNvSpPr txBox="1"/>
          <p:nvPr/>
        </p:nvSpPr>
        <p:spPr>
          <a:xfrm>
            <a:off x="1731645" y="790575"/>
            <a:ext cx="8120380" cy="6221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buSzTx/>
            </a:pPr>
            <a:r>
              <a:rPr lang="en-US" altLang="zh-CN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4.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小肠的消化：及吸收的主要部位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）化学性消化：大部分物质都在小肠内消化。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消化液多：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胰液：碱性，分解蛋白质、淀粉、脂肪）、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胆汁：暗绿或橙黄，碱性，参与脂肪消化吸收（脂溶）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  <a:sym typeface="黑体" panose="02010609060101010101" pitchFamily="49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小肠液：碱性、分解蛋白质、脂肪、糖类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表面积大：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     小肠长： 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）机械性运动： 节律性分节运动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          蠕动和逆蠕动：流水音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          钟摆运动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en-US" altLang="zh-CN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.5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大肠的消化：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  <a:sym typeface="黑体" panose="02010609060101010101" pitchFamily="49" charset="-122"/>
              </a:rPr>
              <a:t>无</a:t>
            </a: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化学消化，碱性肠液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       机械性消化：大肠蠕动慢弱。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                   蠕动音：同瘤胃。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r>
              <a:rPr lang="zh-CN" altLang="en-US" sz="2400" b="1" dirty="0">
                <a:solidFill>
                  <a:sysClr val="window" lastClr="FFFFFF">
                    <a:lumMod val="50000"/>
                  </a:sys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            大肠生物性消化：同瘤胃</a:t>
            </a: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SzTx/>
            </a:pPr>
            <a:endParaRPr lang="zh-CN" altLang="en-US" sz="2400" b="1" dirty="0">
              <a:solidFill>
                <a:sysClr val="window" lastClr="FFFFFF">
                  <a:lumMod val="50000"/>
                </a:sysClr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" name="左大括号 1"/>
          <p:cNvSpPr/>
          <p:nvPr/>
        </p:nvSpPr>
        <p:spPr>
          <a:xfrm rot="10800000" flipH="1">
            <a:off x="3821430" y="5224145"/>
            <a:ext cx="119063" cy="1190625"/>
          </a:xfrm>
          <a:prstGeom prst="leftBrace">
            <a:avLst/>
          </a:prstGeom>
        </p:spPr>
        <p:style>
          <a:lnRef idx="1">
            <a:srgbClr val="FFC000"/>
          </a:lnRef>
          <a:fillRef idx="0">
            <a:srgbClr val="FFC000"/>
          </a:fillRef>
          <a:effectRef idx="0">
            <a:srgbClr val="FFC000"/>
          </a:effectRef>
          <a:fontRef idx="minor">
            <a:srgbClr val="5F5F5F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3" name="左大括号 2"/>
          <p:cNvSpPr/>
          <p:nvPr/>
        </p:nvSpPr>
        <p:spPr>
          <a:xfrm rot="10800000" flipH="1">
            <a:off x="4399915" y="4030345"/>
            <a:ext cx="104140" cy="859790"/>
          </a:xfrm>
          <a:prstGeom prst="leftBrace">
            <a:avLst/>
          </a:prstGeom>
        </p:spPr>
        <p:style>
          <a:lnRef idx="1">
            <a:srgbClr val="FFC000"/>
          </a:lnRef>
          <a:fillRef idx="0">
            <a:srgbClr val="FFC000"/>
          </a:fillRef>
          <a:effectRef idx="0">
            <a:srgbClr val="FFC000"/>
          </a:effectRef>
          <a:fontRef idx="minor">
            <a:srgbClr val="5F5F5F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4" name="左大括号 3"/>
          <p:cNvSpPr/>
          <p:nvPr/>
        </p:nvSpPr>
        <p:spPr>
          <a:xfrm rot="10800000" flipH="1">
            <a:off x="2340610" y="2200910"/>
            <a:ext cx="119063" cy="1190625"/>
          </a:xfrm>
          <a:prstGeom prst="leftBrace">
            <a:avLst/>
          </a:prstGeom>
        </p:spPr>
        <p:style>
          <a:lnRef idx="1">
            <a:srgbClr val="FFC000"/>
          </a:lnRef>
          <a:fillRef idx="0">
            <a:srgbClr val="FFC000"/>
          </a:fillRef>
          <a:effectRef idx="0">
            <a:srgbClr val="FFC000"/>
          </a:effectRef>
          <a:fontRef idx="minor">
            <a:srgbClr val="5F5F5F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PECIAL_SOURCE" val="bdnull"/>
</p:tagLst>
</file>

<file path=ppt/tags/tag2.xml><?xml version="1.0" encoding="utf-8"?>
<p:tagLst xmlns:p="http://schemas.openxmlformats.org/presentationml/2006/main">
  <p:tag name="KSO_WM_SPECIAL_SOURCE" val="bdnull"/>
</p:tagLst>
</file>

<file path=ppt/tags/tag3.xml><?xml version="1.0" encoding="utf-8"?>
<p:tagLst xmlns:p="http://schemas.openxmlformats.org/presentationml/2006/main">
  <p:tag name="KSO_WM_UNIT_TABLE_BEAUTIFY" val="smartTable{0e46a59c-fccc-4f73-b2b8-eb17164be4e5}"/>
</p:tagLst>
</file>

<file path=ppt/tags/tag4.xml><?xml version="1.0" encoding="utf-8"?>
<p:tagLst xmlns:p="http://schemas.openxmlformats.org/presentationml/2006/main">
  <p:tag name="KSO_WM_UNIT_TABLE_BEAUTIFY" val="smartTable{abc0720a-4d74-48fc-be0d-6cba99fc83df}"/>
</p:tagLst>
</file>

<file path=ppt/theme/theme1.xml><?xml version="1.0" encoding="utf-8"?>
<a:theme xmlns:a="http://schemas.openxmlformats.org/drawingml/2006/main" name="2_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2304</Words>
  <Application>WPS 演示</Application>
  <PresentationFormat>宽屏</PresentationFormat>
  <Paragraphs>193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</vt:lpstr>
      <vt:lpstr>宋体</vt:lpstr>
      <vt:lpstr>Wingdings</vt:lpstr>
      <vt:lpstr>Calibri</vt:lpstr>
      <vt:lpstr>Tahoma</vt:lpstr>
      <vt:lpstr>黑体</vt:lpstr>
      <vt:lpstr>Times New Roman</vt:lpstr>
      <vt:lpstr>微软雅黑</vt:lpstr>
      <vt:lpstr>Arial Unicode MS</vt:lpstr>
      <vt:lpstr>2_古瓶荷花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周生生</cp:lastModifiedBy>
  <cp:revision>3</cp:revision>
  <dcterms:created xsi:type="dcterms:W3CDTF">2020-11-17T07:30:00Z</dcterms:created>
  <dcterms:modified xsi:type="dcterms:W3CDTF">2020-11-21T15:12:06Z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