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856" r:id="rId3"/>
    <p:sldId id="1095" r:id="rId4"/>
    <p:sldId id="1096" r:id="rId5"/>
    <p:sldId id="1097" r:id="rId6"/>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89105BE8-2AD4-4EED-897C-976EBB16C2D6}">
          <p14:sldIdLst>
            <p14:sldId id="856"/>
            <p14:sldId id="1095"/>
            <p14:sldId id="1096"/>
            <p14:sldId id="1097"/>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李 玉丹" initials="李"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11D1"/>
    <a:srgbClr val="81119F"/>
    <a:srgbClr val="C02B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030" autoAdjust="0"/>
  </p:normalViewPr>
  <p:slideViewPr>
    <p:cSldViewPr snapToGrid="0">
      <p:cViewPr varScale="1">
        <p:scale>
          <a:sx n="38" d="100"/>
          <a:sy n="38" d="100"/>
        </p:scale>
        <p:origin x="72" y="6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gs" Target="tags/tag1.xml"/><Relationship Id="rId11" Type="http://schemas.openxmlformats.org/officeDocument/2006/relationships/commentAuthors" Target="commentAuthors.xml"/><Relationship Id="rId10" Type="http://schemas.openxmlformats.org/officeDocument/2006/relationships/tableStyles" Target="tableStyle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89B1B1-D084-40F3-A8CC-6C808683DC6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1B2CA-97E2-417C-BA7A-89DEDF11C55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03800394-109B-444A-88AE-4CEFFED04FF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3800394-109B-444A-88AE-4CEFFED04FF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3800394-109B-444A-88AE-4CEFFED04FF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3800394-109B-444A-88AE-4CEFFED04FF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03800394-109B-444A-88AE-4CEFFED04FF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03800394-109B-444A-88AE-4CEFFED04FF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03800394-109B-444A-88AE-4CEFFED04FF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711B37-4316-4BB0-B8CE-E2E085AA07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03800394-109B-444A-88AE-4CEFFED04FF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711B37-4316-4BB0-B8CE-E2E085AA07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3800394-109B-444A-88AE-4CEFFED04FF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711B37-4316-4BB0-B8CE-E2E085AA07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03800394-109B-444A-88AE-4CEFFED04FF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03800394-109B-444A-88AE-4CEFFED04FF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t="-13000" b="-1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00394-109B-444A-88AE-4CEFFED04FF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11B37-4316-4BB0-B8CE-E2E085AA07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标题 1"/>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latin typeface="微软雅黑" panose="020B0503020204020204" charset="-122"/>
                <a:ea typeface="微软雅黑" panose="020B0503020204020204" charset="-122"/>
              </a:rPr>
              <a:t>二、异常受精</a:t>
            </a:r>
            <a:endParaRPr lang="zh-CN" altLang="en-US" sz="4000" dirty="0">
              <a:latin typeface="微软雅黑" panose="020B0503020204020204" charset="-122"/>
              <a:ea typeface="微软雅黑" panose="020B0503020204020204" charset="-122"/>
            </a:endParaRPr>
          </a:p>
        </p:txBody>
      </p:sp>
      <p:sp>
        <p:nvSpPr>
          <p:cNvPr id="8" name="object 5"/>
          <p:cNvSpPr txBox="1">
            <a:spLocks noGrp="1"/>
          </p:cNvSpPr>
          <p:nvPr>
            <p:ph type="title"/>
          </p:nvPr>
        </p:nvSpPr>
        <p:spPr>
          <a:xfrm>
            <a:off x="998855" y="2722563"/>
            <a:ext cx="3723640" cy="2781300"/>
          </a:xfrm>
          <a:prstGeom prst="rect">
            <a:avLst/>
          </a:prstGeom>
        </p:spPr>
        <p:txBody>
          <a:bodyPr vert="horz" wrap="square" lIns="0" tIns="11430" rIns="0" bIns="0" rtlCol="0">
            <a:spAutoFit/>
          </a:bodyPr>
          <a:lstStyle/>
          <a:p>
            <a:pPr marL="355600" marR="5080" indent="-342900" algn="just">
              <a:lnSpc>
                <a:spcPct val="150000"/>
              </a:lnSpc>
              <a:spcBef>
                <a:spcPts val="135"/>
              </a:spcBef>
              <a:buFont typeface="Wingdings" panose="05000000000000000000"/>
              <a:buChar char=""/>
              <a:tabLst>
                <a:tab pos="356235" algn="l"/>
              </a:tabLst>
            </a:pPr>
            <a:r>
              <a:rPr lang="zh-CN" altLang="en-US" sz="2000" dirty="0">
                <a:solidFill>
                  <a:srgbClr val="404040"/>
                </a:solidFill>
                <a:latin typeface="微软雅黑" panose="020B0503020204020204" charset="-122"/>
                <a:cs typeface="微软雅黑" panose="020B0503020204020204" charset="-122"/>
              </a:rPr>
              <a:t>多精子受精。凡是有两个或两个以上的精子几乎同时与卵子参与受精时，称为多精子受精。</a:t>
            </a:r>
            <a:br>
              <a:rPr lang="zh-CN" altLang="en-US" sz="2000" dirty="0">
                <a:solidFill>
                  <a:srgbClr val="404040"/>
                </a:solidFill>
                <a:latin typeface="微软雅黑" panose="020B0503020204020204" charset="-122"/>
                <a:cs typeface="微软雅黑" panose="020B0503020204020204" charset="-122"/>
              </a:rPr>
            </a:br>
            <a:r>
              <a:rPr lang="zh-CN" altLang="en-US" sz="2000" dirty="0">
                <a:solidFill>
                  <a:srgbClr val="404040"/>
                </a:solidFill>
                <a:latin typeface="微软雅黑" panose="020B0503020204020204" charset="-122"/>
                <a:cs typeface="微软雅黑" panose="020B0503020204020204" charset="-122"/>
              </a:rPr>
              <a:t>在生产中产生多精子受精往往是由于延迟交配或人工授精而引起。</a:t>
            </a:r>
            <a:endParaRPr lang="zh-CN" altLang="en-US" sz="2000" dirty="0">
              <a:latin typeface="微软雅黑" panose="020B0503020204020204" charset="-122"/>
              <a:cs typeface="微软雅黑" panose="020B0503020204020204" charset="-122"/>
            </a:endParaRPr>
          </a:p>
        </p:txBody>
      </p:sp>
      <p:sp>
        <p:nvSpPr>
          <p:cNvPr id="12" name="object 6"/>
          <p:cNvSpPr/>
          <p:nvPr/>
        </p:nvSpPr>
        <p:spPr>
          <a:xfrm>
            <a:off x="695325" y="1735455"/>
            <a:ext cx="4330700" cy="4886325"/>
          </a:xfrm>
          <a:custGeom>
            <a:avLst/>
            <a:gdLst/>
            <a:ahLst/>
            <a:cxnLst/>
            <a:rect l="l" t="t" r="r" b="b"/>
            <a:pathLst>
              <a:path w="9429750" h="2952750">
                <a:moveTo>
                  <a:pt x="0" y="492125"/>
                </a:moveTo>
                <a:lnTo>
                  <a:pt x="2252" y="444732"/>
                </a:lnTo>
                <a:lnTo>
                  <a:pt x="8874" y="398613"/>
                </a:lnTo>
                <a:lnTo>
                  <a:pt x="19657" y="353975"/>
                </a:lnTo>
                <a:lnTo>
                  <a:pt x="34396" y="311023"/>
                </a:lnTo>
                <a:lnTo>
                  <a:pt x="52885" y="269964"/>
                </a:lnTo>
                <a:lnTo>
                  <a:pt x="74917" y="231005"/>
                </a:lnTo>
                <a:lnTo>
                  <a:pt x="100286" y="194351"/>
                </a:lnTo>
                <a:lnTo>
                  <a:pt x="128785" y="160209"/>
                </a:lnTo>
                <a:lnTo>
                  <a:pt x="160209" y="128785"/>
                </a:lnTo>
                <a:lnTo>
                  <a:pt x="194351" y="100286"/>
                </a:lnTo>
                <a:lnTo>
                  <a:pt x="231005" y="74917"/>
                </a:lnTo>
                <a:lnTo>
                  <a:pt x="269964" y="52885"/>
                </a:lnTo>
                <a:lnTo>
                  <a:pt x="311023" y="34396"/>
                </a:lnTo>
                <a:lnTo>
                  <a:pt x="353975" y="19657"/>
                </a:lnTo>
                <a:lnTo>
                  <a:pt x="398613" y="8874"/>
                </a:lnTo>
                <a:lnTo>
                  <a:pt x="444732" y="2252"/>
                </a:lnTo>
                <a:lnTo>
                  <a:pt x="492125" y="0"/>
                </a:lnTo>
                <a:lnTo>
                  <a:pt x="8937625" y="0"/>
                </a:lnTo>
                <a:lnTo>
                  <a:pt x="8985017" y="2252"/>
                </a:lnTo>
                <a:lnTo>
                  <a:pt x="9031136" y="8874"/>
                </a:lnTo>
                <a:lnTo>
                  <a:pt x="9075774" y="19657"/>
                </a:lnTo>
                <a:lnTo>
                  <a:pt x="9118726" y="34396"/>
                </a:lnTo>
                <a:lnTo>
                  <a:pt x="9159785" y="52885"/>
                </a:lnTo>
                <a:lnTo>
                  <a:pt x="9198744" y="74917"/>
                </a:lnTo>
                <a:lnTo>
                  <a:pt x="9235398" y="100286"/>
                </a:lnTo>
                <a:lnTo>
                  <a:pt x="9269540" y="128785"/>
                </a:lnTo>
                <a:lnTo>
                  <a:pt x="9300964" y="160209"/>
                </a:lnTo>
                <a:lnTo>
                  <a:pt x="9329463" y="194351"/>
                </a:lnTo>
                <a:lnTo>
                  <a:pt x="9354832" y="231005"/>
                </a:lnTo>
                <a:lnTo>
                  <a:pt x="9376864" y="269964"/>
                </a:lnTo>
                <a:lnTo>
                  <a:pt x="9395353" y="311023"/>
                </a:lnTo>
                <a:lnTo>
                  <a:pt x="9410092" y="353975"/>
                </a:lnTo>
                <a:lnTo>
                  <a:pt x="9420875" y="398613"/>
                </a:lnTo>
                <a:lnTo>
                  <a:pt x="9427497" y="444732"/>
                </a:lnTo>
                <a:lnTo>
                  <a:pt x="9429750" y="492125"/>
                </a:lnTo>
                <a:lnTo>
                  <a:pt x="9429750" y="2460625"/>
                </a:lnTo>
                <a:lnTo>
                  <a:pt x="9427497" y="2508017"/>
                </a:lnTo>
                <a:lnTo>
                  <a:pt x="9420875" y="2554136"/>
                </a:lnTo>
                <a:lnTo>
                  <a:pt x="9410092" y="2598774"/>
                </a:lnTo>
                <a:lnTo>
                  <a:pt x="9395353" y="2641726"/>
                </a:lnTo>
                <a:lnTo>
                  <a:pt x="9376864" y="2682785"/>
                </a:lnTo>
                <a:lnTo>
                  <a:pt x="9354832" y="2721744"/>
                </a:lnTo>
                <a:lnTo>
                  <a:pt x="9329463" y="2758398"/>
                </a:lnTo>
                <a:lnTo>
                  <a:pt x="9300964" y="2792540"/>
                </a:lnTo>
                <a:lnTo>
                  <a:pt x="9269540" y="2823964"/>
                </a:lnTo>
                <a:lnTo>
                  <a:pt x="9235398" y="2852463"/>
                </a:lnTo>
                <a:lnTo>
                  <a:pt x="9198744" y="2877832"/>
                </a:lnTo>
                <a:lnTo>
                  <a:pt x="9159785" y="2899864"/>
                </a:lnTo>
                <a:lnTo>
                  <a:pt x="9118726" y="2918353"/>
                </a:lnTo>
                <a:lnTo>
                  <a:pt x="9075774" y="2933092"/>
                </a:lnTo>
                <a:lnTo>
                  <a:pt x="9031136" y="2943875"/>
                </a:lnTo>
                <a:lnTo>
                  <a:pt x="8985017" y="2950497"/>
                </a:lnTo>
                <a:lnTo>
                  <a:pt x="8937625" y="2952750"/>
                </a:lnTo>
                <a:lnTo>
                  <a:pt x="492125" y="2952750"/>
                </a:lnTo>
                <a:lnTo>
                  <a:pt x="444732" y="2950497"/>
                </a:lnTo>
                <a:lnTo>
                  <a:pt x="398613" y="2943875"/>
                </a:lnTo>
                <a:lnTo>
                  <a:pt x="353975" y="2933092"/>
                </a:lnTo>
                <a:lnTo>
                  <a:pt x="311023" y="2918353"/>
                </a:lnTo>
                <a:lnTo>
                  <a:pt x="269964" y="2899864"/>
                </a:lnTo>
                <a:lnTo>
                  <a:pt x="231005" y="2877832"/>
                </a:lnTo>
                <a:lnTo>
                  <a:pt x="194351" y="2852463"/>
                </a:lnTo>
                <a:lnTo>
                  <a:pt x="160209" y="2823964"/>
                </a:lnTo>
                <a:lnTo>
                  <a:pt x="128785" y="2792540"/>
                </a:lnTo>
                <a:lnTo>
                  <a:pt x="100286" y="2758398"/>
                </a:lnTo>
                <a:lnTo>
                  <a:pt x="74917" y="2721744"/>
                </a:lnTo>
                <a:lnTo>
                  <a:pt x="52885" y="2682785"/>
                </a:lnTo>
                <a:lnTo>
                  <a:pt x="34396" y="2641726"/>
                </a:lnTo>
                <a:lnTo>
                  <a:pt x="19657" y="2598774"/>
                </a:lnTo>
                <a:lnTo>
                  <a:pt x="8874" y="2554136"/>
                </a:lnTo>
                <a:lnTo>
                  <a:pt x="2252" y="2508017"/>
                </a:lnTo>
                <a:lnTo>
                  <a:pt x="0" y="2460625"/>
                </a:lnTo>
                <a:lnTo>
                  <a:pt x="0" y="492125"/>
                </a:lnTo>
                <a:close/>
              </a:path>
            </a:pathLst>
          </a:custGeom>
          <a:ln w="38100">
            <a:solidFill>
              <a:srgbClr val="6FAC46"/>
            </a:solidFill>
            <a:prstDash val="lgDash"/>
          </a:ln>
        </p:spPr>
        <p:txBody>
          <a:bodyPr wrap="square" lIns="0" tIns="0" rIns="0" bIns="0" rtlCol="0"/>
          <a:lstStyle/>
          <a:p/>
        </p:txBody>
      </p:sp>
      <p:pic>
        <p:nvPicPr>
          <p:cNvPr id="2" name="图片 1" descr="精卵相遇"/>
          <p:cNvPicPr>
            <a:picLocks noChangeAspect="1"/>
          </p:cNvPicPr>
          <p:nvPr/>
        </p:nvPicPr>
        <p:blipFill>
          <a:blip r:embed="rId1"/>
          <a:stretch>
            <a:fillRect/>
          </a:stretch>
        </p:blipFill>
        <p:spPr>
          <a:xfrm>
            <a:off x="5735320" y="2273935"/>
            <a:ext cx="5870575" cy="367919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标题 1"/>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latin typeface="微软雅黑" panose="020B0503020204020204" charset="-122"/>
                <a:ea typeface="微软雅黑" panose="020B0503020204020204" charset="-122"/>
              </a:rPr>
              <a:t>二、异常受精</a:t>
            </a:r>
            <a:endParaRPr lang="zh-CN" altLang="en-US" sz="4000" dirty="0">
              <a:latin typeface="微软雅黑" panose="020B0503020204020204" charset="-122"/>
              <a:ea typeface="微软雅黑" panose="020B0503020204020204" charset="-122"/>
            </a:endParaRPr>
          </a:p>
        </p:txBody>
      </p:sp>
      <p:sp>
        <p:nvSpPr>
          <p:cNvPr id="8" name="object 5"/>
          <p:cNvSpPr txBox="1">
            <a:spLocks noGrp="1"/>
          </p:cNvSpPr>
          <p:nvPr>
            <p:ph type="title"/>
          </p:nvPr>
        </p:nvSpPr>
        <p:spPr>
          <a:xfrm>
            <a:off x="1743710" y="2899410"/>
            <a:ext cx="5190490" cy="2781300"/>
          </a:xfrm>
          <a:prstGeom prst="rect">
            <a:avLst/>
          </a:prstGeom>
        </p:spPr>
        <p:txBody>
          <a:bodyPr vert="horz" wrap="square" lIns="0" tIns="11430" rIns="0" bIns="0" rtlCol="0">
            <a:spAutoFit/>
          </a:bodyPr>
          <a:lstStyle/>
          <a:p>
            <a:pPr marL="355600" marR="5080" indent="-342900" algn="l">
              <a:lnSpc>
                <a:spcPct val="150000"/>
              </a:lnSpc>
              <a:spcBef>
                <a:spcPts val="135"/>
              </a:spcBef>
              <a:buFont typeface="Wingdings" panose="05000000000000000000"/>
              <a:buChar char=""/>
              <a:tabLst>
                <a:tab pos="356235" algn="l"/>
              </a:tabLst>
            </a:pPr>
            <a:r>
              <a:rPr lang="zh-CN" altLang="en-US" sz="2000" dirty="0">
                <a:solidFill>
                  <a:srgbClr val="404040"/>
                </a:solidFill>
                <a:latin typeface="微软雅黑" panose="020B0503020204020204" charset="-122"/>
                <a:cs typeface="微软雅黑" panose="020B0503020204020204" charset="-122"/>
              </a:rPr>
              <a:t>双雌核受精。这是由于卵子在某次成熟分裂中未将极体排出，卵内有两个雌核，且都发育成原核而形成。</a:t>
            </a:r>
            <a:br>
              <a:rPr lang="zh-CN" altLang="en-US" sz="2000" dirty="0">
                <a:solidFill>
                  <a:srgbClr val="404040"/>
                </a:solidFill>
                <a:latin typeface="微软雅黑" panose="020B0503020204020204" charset="-122"/>
                <a:cs typeface="微软雅黑" panose="020B0503020204020204" charset="-122"/>
              </a:rPr>
            </a:br>
            <a:r>
              <a:rPr lang="zh-CN" altLang="en-US" sz="2000" dirty="0">
                <a:solidFill>
                  <a:srgbClr val="404040"/>
                </a:solidFill>
                <a:latin typeface="微软雅黑" panose="020B0503020204020204" charset="-122"/>
                <a:cs typeface="微软雅黑" panose="020B0503020204020204" charset="-122"/>
              </a:rPr>
              <a:t>双雌核受精在猪上较常见，如母猪在发情开始后超过</a:t>
            </a:r>
            <a:r>
              <a:rPr lang="en-US" altLang="zh-CN" sz="2000" dirty="0">
                <a:solidFill>
                  <a:srgbClr val="404040"/>
                </a:solidFill>
                <a:latin typeface="微软雅黑" panose="020B0503020204020204" charset="-122"/>
                <a:cs typeface="微软雅黑" panose="020B0503020204020204" charset="-122"/>
              </a:rPr>
              <a:t>36h</a:t>
            </a:r>
            <a:r>
              <a:rPr lang="zh-CN" altLang="en-US" sz="2000" dirty="0">
                <a:solidFill>
                  <a:srgbClr val="404040"/>
                </a:solidFill>
                <a:latin typeface="微软雅黑" panose="020B0503020204020204" charset="-122"/>
                <a:cs typeface="微软雅黑" panose="020B0503020204020204" charset="-122"/>
              </a:rPr>
              <a:t>进行交配，双雌核率可达</a:t>
            </a:r>
            <a:r>
              <a:rPr lang="en-US" altLang="zh-CN" sz="2000" dirty="0">
                <a:solidFill>
                  <a:srgbClr val="404040"/>
                </a:solidFill>
                <a:latin typeface="微软雅黑" panose="020B0503020204020204" charset="-122"/>
                <a:cs typeface="微软雅黑" panose="020B0503020204020204" charset="-122"/>
              </a:rPr>
              <a:t>20%</a:t>
            </a:r>
            <a:r>
              <a:rPr lang="zh-CN" altLang="en-US" sz="2000" dirty="0">
                <a:solidFill>
                  <a:srgbClr val="404040"/>
                </a:solidFill>
                <a:latin typeface="微软雅黑" panose="020B0503020204020204" charset="-122"/>
                <a:cs typeface="微软雅黑" panose="020B0503020204020204" charset="-122"/>
              </a:rPr>
              <a:t>以上，牛、羊则罕见。</a:t>
            </a:r>
            <a:endParaRPr lang="zh-CN" altLang="en-US" sz="2000" dirty="0">
              <a:latin typeface="微软雅黑" panose="020B0503020204020204" charset="-122"/>
              <a:cs typeface="微软雅黑" panose="020B0503020204020204" charset="-122"/>
            </a:endParaRPr>
          </a:p>
        </p:txBody>
      </p:sp>
      <p:sp>
        <p:nvSpPr>
          <p:cNvPr id="12" name="object 6"/>
          <p:cNvSpPr/>
          <p:nvPr/>
        </p:nvSpPr>
        <p:spPr>
          <a:xfrm>
            <a:off x="1381125" y="2371725"/>
            <a:ext cx="5831205" cy="3785235"/>
          </a:xfrm>
          <a:custGeom>
            <a:avLst/>
            <a:gdLst/>
            <a:ahLst/>
            <a:cxnLst/>
            <a:rect l="l" t="t" r="r" b="b"/>
            <a:pathLst>
              <a:path w="9429750" h="2952750">
                <a:moveTo>
                  <a:pt x="0" y="492125"/>
                </a:moveTo>
                <a:lnTo>
                  <a:pt x="2252" y="444732"/>
                </a:lnTo>
                <a:lnTo>
                  <a:pt x="8874" y="398613"/>
                </a:lnTo>
                <a:lnTo>
                  <a:pt x="19657" y="353975"/>
                </a:lnTo>
                <a:lnTo>
                  <a:pt x="34396" y="311023"/>
                </a:lnTo>
                <a:lnTo>
                  <a:pt x="52885" y="269964"/>
                </a:lnTo>
                <a:lnTo>
                  <a:pt x="74917" y="231005"/>
                </a:lnTo>
                <a:lnTo>
                  <a:pt x="100286" y="194351"/>
                </a:lnTo>
                <a:lnTo>
                  <a:pt x="128785" y="160209"/>
                </a:lnTo>
                <a:lnTo>
                  <a:pt x="160209" y="128785"/>
                </a:lnTo>
                <a:lnTo>
                  <a:pt x="194351" y="100286"/>
                </a:lnTo>
                <a:lnTo>
                  <a:pt x="231005" y="74917"/>
                </a:lnTo>
                <a:lnTo>
                  <a:pt x="269964" y="52885"/>
                </a:lnTo>
                <a:lnTo>
                  <a:pt x="311023" y="34396"/>
                </a:lnTo>
                <a:lnTo>
                  <a:pt x="353975" y="19657"/>
                </a:lnTo>
                <a:lnTo>
                  <a:pt x="398613" y="8874"/>
                </a:lnTo>
                <a:lnTo>
                  <a:pt x="444732" y="2252"/>
                </a:lnTo>
                <a:lnTo>
                  <a:pt x="492125" y="0"/>
                </a:lnTo>
                <a:lnTo>
                  <a:pt x="8937625" y="0"/>
                </a:lnTo>
                <a:lnTo>
                  <a:pt x="8985017" y="2252"/>
                </a:lnTo>
                <a:lnTo>
                  <a:pt x="9031136" y="8874"/>
                </a:lnTo>
                <a:lnTo>
                  <a:pt x="9075774" y="19657"/>
                </a:lnTo>
                <a:lnTo>
                  <a:pt x="9118726" y="34396"/>
                </a:lnTo>
                <a:lnTo>
                  <a:pt x="9159785" y="52885"/>
                </a:lnTo>
                <a:lnTo>
                  <a:pt x="9198744" y="74917"/>
                </a:lnTo>
                <a:lnTo>
                  <a:pt x="9235398" y="100286"/>
                </a:lnTo>
                <a:lnTo>
                  <a:pt x="9269540" y="128785"/>
                </a:lnTo>
                <a:lnTo>
                  <a:pt x="9300964" y="160209"/>
                </a:lnTo>
                <a:lnTo>
                  <a:pt x="9329463" y="194351"/>
                </a:lnTo>
                <a:lnTo>
                  <a:pt x="9354832" y="231005"/>
                </a:lnTo>
                <a:lnTo>
                  <a:pt x="9376864" y="269964"/>
                </a:lnTo>
                <a:lnTo>
                  <a:pt x="9395353" y="311023"/>
                </a:lnTo>
                <a:lnTo>
                  <a:pt x="9410092" y="353975"/>
                </a:lnTo>
                <a:lnTo>
                  <a:pt x="9420875" y="398613"/>
                </a:lnTo>
                <a:lnTo>
                  <a:pt x="9427497" y="444732"/>
                </a:lnTo>
                <a:lnTo>
                  <a:pt x="9429750" y="492125"/>
                </a:lnTo>
                <a:lnTo>
                  <a:pt x="9429750" y="2460625"/>
                </a:lnTo>
                <a:lnTo>
                  <a:pt x="9427497" y="2508017"/>
                </a:lnTo>
                <a:lnTo>
                  <a:pt x="9420875" y="2554136"/>
                </a:lnTo>
                <a:lnTo>
                  <a:pt x="9410092" y="2598774"/>
                </a:lnTo>
                <a:lnTo>
                  <a:pt x="9395353" y="2641726"/>
                </a:lnTo>
                <a:lnTo>
                  <a:pt x="9376864" y="2682785"/>
                </a:lnTo>
                <a:lnTo>
                  <a:pt x="9354832" y="2721744"/>
                </a:lnTo>
                <a:lnTo>
                  <a:pt x="9329463" y="2758398"/>
                </a:lnTo>
                <a:lnTo>
                  <a:pt x="9300964" y="2792540"/>
                </a:lnTo>
                <a:lnTo>
                  <a:pt x="9269540" y="2823964"/>
                </a:lnTo>
                <a:lnTo>
                  <a:pt x="9235398" y="2852463"/>
                </a:lnTo>
                <a:lnTo>
                  <a:pt x="9198744" y="2877832"/>
                </a:lnTo>
                <a:lnTo>
                  <a:pt x="9159785" y="2899864"/>
                </a:lnTo>
                <a:lnTo>
                  <a:pt x="9118726" y="2918353"/>
                </a:lnTo>
                <a:lnTo>
                  <a:pt x="9075774" y="2933092"/>
                </a:lnTo>
                <a:lnTo>
                  <a:pt x="9031136" y="2943875"/>
                </a:lnTo>
                <a:lnTo>
                  <a:pt x="8985017" y="2950497"/>
                </a:lnTo>
                <a:lnTo>
                  <a:pt x="8937625" y="2952750"/>
                </a:lnTo>
                <a:lnTo>
                  <a:pt x="492125" y="2952750"/>
                </a:lnTo>
                <a:lnTo>
                  <a:pt x="444732" y="2950497"/>
                </a:lnTo>
                <a:lnTo>
                  <a:pt x="398613" y="2943875"/>
                </a:lnTo>
                <a:lnTo>
                  <a:pt x="353975" y="2933092"/>
                </a:lnTo>
                <a:lnTo>
                  <a:pt x="311023" y="2918353"/>
                </a:lnTo>
                <a:lnTo>
                  <a:pt x="269964" y="2899864"/>
                </a:lnTo>
                <a:lnTo>
                  <a:pt x="231005" y="2877832"/>
                </a:lnTo>
                <a:lnTo>
                  <a:pt x="194351" y="2852463"/>
                </a:lnTo>
                <a:lnTo>
                  <a:pt x="160209" y="2823964"/>
                </a:lnTo>
                <a:lnTo>
                  <a:pt x="128785" y="2792540"/>
                </a:lnTo>
                <a:lnTo>
                  <a:pt x="100286" y="2758398"/>
                </a:lnTo>
                <a:lnTo>
                  <a:pt x="74917" y="2721744"/>
                </a:lnTo>
                <a:lnTo>
                  <a:pt x="52885" y="2682785"/>
                </a:lnTo>
                <a:lnTo>
                  <a:pt x="34396" y="2641726"/>
                </a:lnTo>
                <a:lnTo>
                  <a:pt x="19657" y="2598774"/>
                </a:lnTo>
                <a:lnTo>
                  <a:pt x="8874" y="2554136"/>
                </a:lnTo>
                <a:lnTo>
                  <a:pt x="2252" y="2508017"/>
                </a:lnTo>
                <a:lnTo>
                  <a:pt x="0" y="2460625"/>
                </a:lnTo>
                <a:lnTo>
                  <a:pt x="0" y="492125"/>
                </a:lnTo>
                <a:close/>
              </a:path>
            </a:pathLst>
          </a:custGeom>
          <a:ln w="38100">
            <a:solidFill>
              <a:srgbClr val="6FAC46"/>
            </a:solidFill>
            <a:prstDash val="lgDash"/>
          </a:ln>
        </p:spPr>
        <p:txBody>
          <a:bodyPr wrap="square" lIns="0" tIns="0" rIns="0" bIns="0" rtlCol="0"/>
          <a:lstStyle/>
          <a:p/>
        </p:txBody>
      </p:sp>
      <p:pic>
        <p:nvPicPr>
          <p:cNvPr id="2" name="图片 1" descr="受精"/>
          <p:cNvPicPr>
            <a:picLocks noChangeAspect="1"/>
          </p:cNvPicPr>
          <p:nvPr/>
        </p:nvPicPr>
        <p:blipFill>
          <a:blip r:embed="rId1"/>
          <a:stretch>
            <a:fillRect/>
          </a:stretch>
        </p:blipFill>
        <p:spPr>
          <a:xfrm>
            <a:off x="8074660" y="2743200"/>
            <a:ext cx="2960370" cy="270700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标题 1"/>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latin typeface="微软雅黑" panose="020B0503020204020204" charset="-122"/>
                <a:ea typeface="微软雅黑" panose="020B0503020204020204" charset="-122"/>
              </a:rPr>
              <a:t>二、异常受精</a:t>
            </a:r>
            <a:endParaRPr lang="zh-CN" altLang="en-US" sz="4000" dirty="0">
              <a:latin typeface="微软雅黑" panose="020B0503020204020204" charset="-122"/>
              <a:ea typeface="微软雅黑" panose="020B0503020204020204" charset="-122"/>
            </a:endParaRPr>
          </a:p>
        </p:txBody>
      </p:sp>
      <p:sp>
        <p:nvSpPr>
          <p:cNvPr id="8" name="object 5"/>
          <p:cNvSpPr txBox="1">
            <a:spLocks noGrp="1"/>
          </p:cNvSpPr>
          <p:nvPr>
            <p:ph type="title"/>
          </p:nvPr>
        </p:nvSpPr>
        <p:spPr>
          <a:xfrm>
            <a:off x="1720595" y="2419922"/>
            <a:ext cx="8703945" cy="2781300"/>
          </a:xfrm>
          <a:prstGeom prst="rect">
            <a:avLst/>
          </a:prstGeom>
        </p:spPr>
        <p:txBody>
          <a:bodyPr vert="horz" wrap="square" lIns="0" tIns="11430" rIns="0" bIns="0" rtlCol="0">
            <a:spAutoFit/>
          </a:bodyPr>
          <a:lstStyle/>
          <a:p>
            <a:pPr marL="355600" marR="5080" indent="-342900" algn="l">
              <a:lnSpc>
                <a:spcPct val="150000"/>
              </a:lnSpc>
              <a:spcBef>
                <a:spcPts val="135"/>
              </a:spcBef>
              <a:buFont typeface="Wingdings" panose="05000000000000000000" charset="0"/>
              <a:buChar char="l"/>
              <a:tabLst>
                <a:tab pos="356235" algn="l"/>
              </a:tabLst>
            </a:pPr>
            <a:r>
              <a:rPr lang="zh-CN" altLang="en-US" sz="2400"/>
              <a:t>雌核发育和雄核发育。经精子激活后的卵子，未形成雄核，仅由雌核发育成胚胎，称为雌核发育；</a:t>
            </a:r>
            <a:br>
              <a:rPr lang="zh-CN" altLang="en-US" sz="2400"/>
            </a:br>
            <a:r>
              <a:rPr lang="zh-CN" altLang="en-US" sz="2400"/>
              <a:t>卵子被精子激活以后，雌核不发育，仅由雄核发育成胚胎，称为雄核发育。</a:t>
            </a:r>
            <a:br>
              <a:rPr lang="zh-CN" altLang="en-US" sz="2400"/>
            </a:br>
            <a:r>
              <a:rPr lang="zh-CN" altLang="en-US" sz="2400"/>
              <a:t>这两种胚胎发育后形成单倍体胚胎，在家畜中很少发生。</a:t>
            </a:r>
            <a:endParaRPr lang="zh-CN" altLang="en-US" sz="2400"/>
          </a:p>
        </p:txBody>
      </p:sp>
      <p:sp>
        <p:nvSpPr>
          <p:cNvPr id="12" name="object 6"/>
          <p:cNvSpPr/>
          <p:nvPr/>
        </p:nvSpPr>
        <p:spPr>
          <a:xfrm>
            <a:off x="1381125" y="2371725"/>
            <a:ext cx="9429750" cy="2952750"/>
          </a:xfrm>
          <a:custGeom>
            <a:avLst/>
            <a:gdLst/>
            <a:ahLst/>
            <a:cxnLst/>
            <a:rect l="l" t="t" r="r" b="b"/>
            <a:pathLst>
              <a:path w="9429750" h="2952750">
                <a:moveTo>
                  <a:pt x="0" y="492125"/>
                </a:moveTo>
                <a:lnTo>
                  <a:pt x="2252" y="444732"/>
                </a:lnTo>
                <a:lnTo>
                  <a:pt x="8874" y="398613"/>
                </a:lnTo>
                <a:lnTo>
                  <a:pt x="19657" y="353975"/>
                </a:lnTo>
                <a:lnTo>
                  <a:pt x="34396" y="311023"/>
                </a:lnTo>
                <a:lnTo>
                  <a:pt x="52885" y="269964"/>
                </a:lnTo>
                <a:lnTo>
                  <a:pt x="74917" y="231005"/>
                </a:lnTo>
                <a:lnTo>
                  <a:pt x="100286" y="194351"/>
                </a:lnTo>
                <a:lnTo>
                  <a:pt x="128785" y="160209"/>
                </a:lnTo>
                <a:lnTo>
                  <a:pt x="160209" y="128785"/>
                </a:lnTo>
                <a:lnTo>
                  <a:pt x="194351" y="100286"/>
                </a:lnTo>
                <a:lnTo>
                  <a:pt x="231005" y="74917"/>
                </a:lnTo>
                <a:lnTo>
                  <a:pt x="269964" y="52885"/>
                </a:lnTo>
                <a:lnTo>
                  <a:pt x="311023" y="34396"/>
                </a:lnTo>
                <a:lnTo>
                  <a:pt x="353975" y="19657"/>
                </a:lnTo>
                <a:lnTo>
                  <a:pt x="398613" y="8874"/>
                </a:lnTo>
                <a:lnTo>
                  <a:pt x="444732" y="2252"/>
                </a:lnTo>
                <a:lnTo>
                  <a:pt x="492125" y="0"/>
                </a:lnTo>
                <a:lnTo>
                  <a:pt x="8937625" y="0"/>
                </a:lnTo>
                <a:lnTo>
                  <a:pt x="8985017" y="2252"/>
                </a:lnTo>
                <a:lnTo>
                  <a:pt x="9031136" y="8874"/>
                </a:lnTo>
                <a:lnTo>
                  <a:pt x="9075774" y="19657"/>
                </a:lnTo>
                <a:lnTo>
                  <a:pt x="9118726" y="34396"/>
                </a:lnTo>
                <a:lnTo>
                  <a:pt x="9159785" y="52885"/>
                </a:lnTo>
                <a:lnTo>
                  <a:pt x="9198744" y="74917"/>
                </a:lnTo>
                <a:lnTo>
                  <a:pt x="9235398" y="100286"/>
                </a:lnTo>
                <a:lnTo>
                  <a:pt x="9269540" y="128785"/>
                </a:lnTo>
                <a:lnTo>
                  <a:pt x="9300964" y="160209"/>
                </a:lnTo>
                <a:lnTo>
                  <a:pt x="9329463" y="194351"/>
                </a:lnTo>
                <a:lnTo>
                  <a:pt x="9354832" y="231005"/>
                </a:lnTo>
                <a:lnTo>
                  <a:pt x="9376864" y="269964"/>
                </a:lnTo>
                <a:lnTo>
                  <a:pt x="9395353" y="311023"/>
                </a:lnTo>
                <a:lnTo>
                  <a:pt x="9410092" y="353975"/>
                </a:lnTo>
                <a:lnTo>
                  <a:pt x="9420875" y="398613"/>
                </a:lnTo>
                <a:lnTo>
                  <a:pt x="9427497" y="444732"/>
                </a:lnTo>
                <a:lnTo>
                  <a:pt x="9429750" y="492125"/>
                </a:lnTo>
                <a:lnTo>
                  <a:pt x="9429750" y="2460625"/>
                </a:lnTo>
                <a:lnTo>
                  <a:pt x="9427497" y="2508017"/>
                </a:lnTo>
                <a:lnTo>
                  <a:pt x="9420875" y="2554136"/>
                </a:lnTo>
                <a:lnTo>
                  <a:pt x="9410092" y="2598774"/>
                </a:lnTo>
                <a:lnTo>
                  <a:pt x="9395353" y="2641726"/>
                </a:lnTo>
                <a:lnTo>
                  <a:pt x="9376864" y="2682785"/>
                </a:lnTo>
                <a:lnTo>
                  <a:pt x="9354832" y="2721744"/>
                </a:lnTo>
                <a:lnTo>
                  <a:pt x="9329463" y="2758398"/>
                </a:lnTo>
                <a:lnTo>
                  <a:pt x="9300964" y="2792540"/>
                </a:lnTo>
                <a:lnTo>
                  <a:pt x="9269540" y="2823964"/>
                </a:lnTo>
                <a:lnTo>
                  <a:pt x="9235398" y="2852463"/>
                </a:lnTo>
                <a:lnTo>
                  <a:pt x="9198744" y="2877832"/>
                </a:lnTo>
                <a:lnTo>
                  <a:pt x="9159785" y="2899864"/>
                </a:lnTo>
                <a:lnTo>
                  <a:pt x="9118726" y="2918353"/>
                </a:lnTo>
                <a:lnTo>
                  <a:pt x="9075774" y="2933092"/>
                </a:lnTo>
                <a:lnTo>
                  <a:pt x="9031136" y="2943875"/>
                </a:lnTo>
                <a:lnTo>
                  <a:pt x="8985017" y="2950497"/>
                </a:lnTo>
                <a:lnTo>
                  <a:pt x="8937625" y="2952750"/>
                </a:lnTo>
                <a:lnTo>
                  <a:pt x="492125" y="2952750"/>
                </a:lnTo>
                <a:lnTo>
                  <a:pt x="444732" y="2950497"/>
                </a:lnTo>
                <a:lnTo>
                  <a:pt x="398613" y="2943875"/>
                </a:lnTo>
                <a:lnTo>
                  <a:pt x="353975" y="2933092"/>
                </a:lnTo>
                <a:lnTo>
                  <a:pt x="311023" y="2918353"/>
                </a:lnTo>
                <a:lnTo>
                  <a:pt x="269964" y="2899864"/>
                </a:lnTo>
                <a:lnTo>
                  <a:pt x="231005" y="2877832"/>
                </a:lnTo>
                <a:lnTo>
                  <a:pt x="194351" y="2852463"/>
                </a:lnTo>
                <a:lnTo>
                  <a:pt x="160209" y="2823964"/>
                </a:lnTo>
                <a:lnTo>
                  <a:pt x="128785" y="2792540"/>
                </a:lnTo>
                <a:lnTo>
                  <a:pt x="100286" y="2758398"/>
                </a:lnTo>
                <a:lnTo>
                  <a:pt x="74917" y="2721744"/>
                </a:lnTo>
                <a:lnTo>
                  <a:pt x="52885" y="2682785"/>
                </a:lnTo>
                <a:lnTo>
                  <a:pt x="34396" y="2641726"/>
                </a:lnTo>
                <a:lnTo>
                  <a:pt x="19657" y="2598774"/>
                </a:lnTo>
                <a:lnTo>
                  <a:pt x="8874" y="2554136"/>
                </a:lnTo>
                <a:lnTo>
                  <a:pt x="2252" y="2508017"/>
                </a:lnTo>
                <a:lnTo>
                  <a:pt x="0" y="2460625"/>
                </a:lnTo>
                <a:lnTo>
                  <a:pt x="0" y="492125"/>
                </a:lnTo>
                <a:close/>
              </a:path>
            </a:pathLst>
          </a:custGeom>
          <a:ln w="38100">
            <a:solidFill>
              <a:srgbClr val="6FAC46"/>
            </a:solidFill>
            <a:prstDash val="lgDash"/>
          </a:ln>
        </p:spPr>
        <p:txBody>
          <a:bodyPr wrap="square" lIns="0" tIns="0" rIns="0" bIns="0" rtlCol="0"/>
          <a:lstStyl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标题 1"/>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latin typeface="微软雅黑" panose="020B0503020204020204" charset="-122"/>
                <a:ea typeface="微软雅黑" panose="020B0503020204020204" charset="-122"/>
              </a:rPr>
              <a:t>二、异常受精</a:t>
            </a:r>
            <a:endParaRPr lang="zh-CN" altLang="en-US" sz="4000" dirty="0">
              <a:latin typeface="微软雅黑" panose="020B0503020204020204" charset="-122"/>
              <a:ea typeface="微软雅黑" panose="020B0503020204020204" charset="-122"/>
            </a:endParaRPr>
          </a:p>
        </p:txBody>
      </p:sp>
      <p:sp>
        <p:nvSpPr>
          <p:cNvPr id="8" name="object 5"/>
          <p:cNvSpPr txBox="1">
            <a:spLocks noGrp="1"/>
          </p:cNvSpPr>
          <p:nvPr>
            <p:ph type="title"/>
          </p:nvPr>
        </p:nvSpPr>
        <p:spPr>
          <a:xfrm>
            <a:off x="1113182" y="2073008"/>
            <a:ext cx="9334789" cy="886397"/>
          </a:xfrm>
          <a:prstGeom prst="rect">
            <a:avLst/>
          </a:prstGeom>
        </p:spPr>
        <p:txBody>
          <a:bodyPr vert="horz" wrap="square" lIns="0" tIns="11430" rIns="0" bIns="0" rtlCol="0">
            <a:spAutoFit/>
          </a:bodyPr>
          <a:lstStyle/>
          <a:p>
            <a:pPr marL="12700" marR="5080" algn="just">
              <a:lnSpc>
                <a:spcPct val="150000"/>
              </a:lnSpc>
              <a:spcBef>
                <a:spcPts val="135"/>
              </a:spcBef>
              <a:tabLst>
                <a:tab pos="356235" algn="l"/>
              </a:tabLst>
            </a:pPr>
            <a:r>
              <a:rPr lang="zh-CN" altLang="en-US" sz="2000" dirty="0">
                <a:solidFill>
                  <a:srgbClr val="404040"/>
                </a:solidFill>
                <a:latin typeface="微软雅黑" panose="020B0503020204020204" charset="-122"/>
                <a:cs typeface="微软雅黑" panose="020B0503020204020204" charset="-122"/>
              </a:rPr>
              <a:t>异常受精中所产生的单倍体或多倍体胚胎均在发育早期夭折或发生畸形，这是由于染色体数目的紊乱所引起。</a:t>
            </a:r>
            <a:endParaRPr lang="zh-CN" altLang="en-US" sz="2000" dirty="0">
              <a:latin typeface="微软雅黑" panose="020B0503020204020204" charset="-122"/>
              <a:cs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DOC_GUID" val="{61597699-70f1-4b6a-ab61-0095a58b52bb}"/>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项目一</Template>
  <TotalTime>0</TotalTime>
  <Words>342</Words>
  <Application>WPS 演示</Application>
  <PresentationFormat>宽屏</PresentationFormat>
  <Paragraphs>16</Paragraphs>
  <Slides>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vt:i4>
      </vt:variant>
    </vt:vector>
  </HeadingPairs>
  <TitlesOfParts>
    <vt:vector size="14" baseType="lpstr">
      <vt:lpstr>Arial</vt:lpstr>
      <vt:lpstr>宋体</vt:lpstr>
      <vt:lpstr>Wingdings</vt:lpstr>
      <vt:lpstr>微软雅黑</vt:lpstr>
      <vt:lpstr>Wingdings</vt:lpstr>
      <vt:lpstr>等线 Light</vt:lpstr>
      <vt:lpstr>等线</vt:lpstr>
      <vt:lpstr>Arial Unicode MS</vt:lpstr>
      <vt:lpstr>Wingdings</vt:lpstr>
      <vt:lpstr>Office 主题​​</vt:lpstr>
      <vt:lpstr>多精子受精。凡是有两个或两个以上的精子几乎同时与卵子参与受精时，称为多精子受精。这与阻止多精子入卵结构的不完善有关。在生产中产生多精子受精往往是由于延迟交配或人工授精而引起。猪的受精卵约有10%是多精子受精，牛和绵羊的受精卵中可发现有三个原核，这多为病理状态。</vt:lpstr>
      <vt:lpstr>双雌核受精。这是由于卵子在某次成熟分裂中未将极体排出，卵内有两个雌核，且都发育成原核而形成。双雌核受精在猪上较常见，如母猪在发情开始后超过36h进行交配，双雌核率可达20%以上，牛、羊则罕见。</vt:lpstr>
      <vt:lpstr>雌核发育和雄核发育。经精子激活后的卵子，未形成雄核，仅由雌核发育成胚胎，称为雌核发育；卵子被精子激活以后，雌核不发育，仅由雄核发育成胚胎，称为雄核发育。这两种胚胎发育后形成单倍体胚胎，在家畜中很少发生。</vt:lpstr>
      <vt:lpstr>异常受精中所产生的单倍体或多倍体胚胎均在发育早期夭折或发生畸形，这是由于染色体数目的紊乱所引起。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动物繁殖与改良</dc:title>
  <dc:creator>李 玉丹</dc:creator>
  <cp:lastModifiedBy>扽扽</cp:lastModifiedBy>
  <cp:revision>497</cp:revision>
  <dcterms:created xsi:type="dcterms:W3CDTF">2019-09-17T02:06:00Z</dcterms:created>
  <dcterms:modified xsi:type="dcterms:W3CDTF">2021-02-03T12:17:50Z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