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61" r:id="rId2"/>
    <p:sldId id="260" r:id="rId3"/>
    <p:sldId id="259" r:id="rId4"/>
    <p:sldId id="262" r:id="rId5"/>
    <p:sldId id="263" r:id="rId6"/>
    <p:sldId id="265" r:id="rId7"/>
    <p:sldId id="264" r:id="rId8"/>
    <p:sldId id="266" r:id="rId9"/>
    <p:sldId id="267" r:id="rId10"/>
    <p:sldId id="268" r:id="rId11"/>
    <p:sldId id="269" r:id="rId12"/>
    <p:sldId id="270" r:id="rId13"/>
    <p:sldId id="272" r:id="rId14"/>
    <p:sldId id="271" r:id="rId15"/>
    <p:sldId id="273" r:id="rId16"/>
    <p:sldId id="274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2DDAA-B3D8-48BD-B51E-EB42048466FC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C75F4-052C-45F3-8D15-ED8DF32200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1197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075" descr="610174_90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3317"/>
          <a:stretch/>
        </p:blipFill>
        <p:spPr bwMode="auto">
          <a:xfrm>
            <a:off x="2627784" y="3535602"/>
            <a:ext cx="4513865" cy="3123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108693" y="90872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116480" y="2924944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0" name="TextBox 29"/>
          <p:cNvSpPr txBox="1"/>
          <p:nvPr userDrawn="1"/>
        </p:nvSpPr>
        <p:spPr>
          <a:xfrm>
            <a:off x="6525502" y="6457890"/>
            <a:ext cx="2618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accent1">
                    <a:lumMod val="7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广东省高州农业学校</a:t>
            </a:r>
          </a:p>
        </p:txBody>
      </p:sp>
      <p:pic>
        <p:nvPicPr>
          <p:cNvPr id="31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2" y="26729"/>
            <a:ext cx="1354058" cy="134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34"/>
          <p:cNvSpPr txBox="1"/>
          <p:nvPr userDrawn="1"/>
        </p:nvSpPr>
        <p:spPr>
          <a:xfrm>
            <a:off x="6052189" y="26729"/>
            <a:ext cx="3024336" cy="46166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隶书" panose="02010509060101010101" pitchFamily="49" charset="-122"/>
                <a:ea typeface="隶书" panose="02010509060101010101" pitchFamily="49" charset="-122"/>
              </a:rPr>
              <a:t>宠物养护与疾病防治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dirty="0"/>
              <a:t>单击此处编辑母版标题样式</a:t>
            </a:r>
            <a:endParaRPr kumimoji="0" 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291112" y="6418374"/>
            <a:ext cx="2546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accent1">
                    <a:lumMod val="7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广东省高州农业学校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52189" y="26729"/>
            <a:ext cx="3024336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隶书" panose="02010509060101010101" pitchFamily="49" charset="-122"/>
                <a:ea typeface="隶书" panose="02010509060101010101" pitchFamily="49" charset="-122"/>
              </a:rPr>
              <a:t>宠物养护与疾病防治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2" y="26729"/>
            <a:ext cx="1354058" cy="134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="" xmlns:a16="http://schemas.microsoft.com/office/drawing/2014/main" id="{3CB9B644-036E-43FE-826F-3BEF89E6B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8200" y="908050"/>
            <a:ext cx="6172200" cy="1895475"/>
          </a:xfrm>
        </p:spPr>
        <p:txBody>
          <a:bodyPr>
            <a:norm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任务</a:t>
            </a:r>
            <a:r>
              <a:rPr lang="en-US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r>
              <a:rPr lang="zh-CN" altLang="en-US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36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立耳术和断尾</a:t>
            </a:r>
            <a:r>
              <a:rPr lang="zh-CN" altLang="en-US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术操作</a:t>
            </a:r>
            <a:endParaRPr lang="zh-CN" altLang="en-US" sz="36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4862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D1784E5-82EA-4C24-A611-F5E3D75DB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一、适应症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FBE2670C-EB99-4C4A-A09F-BE5B3E802C4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尾的肿瘤溃疡等，或以美容为目的修整适于某品种特征的尾形。本手术根据犬种不同，断尾的部位也不同，于出生后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7~10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日内断尾为宜，此时仔犬对应激反应差，手术出血少。</a:t>
            </a:r>
          </a:p>
        </p:txBody>
      </p:sp>
    </p:spTree>
    <p:extLst>
      <p:ext uri="{BB962C8B-B14F-4D97-AF65-F5344CB8AC3E}">
        <p14:creationId xmlns:p14="http://schemas.microsoft.com/office/powerpoint/2010/main" val="3091751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22FDD88-A62F-4276-99F2-53324945C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二、保定与麻醉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40C4AB96-5373-4CFD-8CE2-4414DECB417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俯卧保定。仔犬断尾一般不必麻醉，助手握住尾根部保定。成年犬进行气管插管，吸入麻醉，或常规注射全身麻醉。</a:t>
            </a:r>
          </a:p>
        </p:txBody>
      </p:sp>
    </p:spTree>
    <p:extLst>
      <p:ext uri="{BB962C8B-B14F-4D97-AF65-F5344CB8AC3E}">
        <p14:creationId xmlns:p14="http://schemas.microsoft.com/office/powerpoint/2010/main" val="2478163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9709D5C8-A285-4B60-B04E-7DB215701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三、术式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52C790CE-CCBA-41FC-8DF9-20FFB29668E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978896" cy="4873752"/>
          </a:xfrm>
        </p:spPr>
        <p:txBody>
          <a:bodyPr>
            <a:normAutofit fontScale="92500"/>
          </a:bodyPr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以断尾部位为中心剪毛、消毒、敷创巾。用止血带扎紧幼犬尾根部，确定断尾位置后，用剪刀从背腹两侧斜向尾根方向切断，形成“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V”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字形背腹皮瓣。将两皮瓣结节缝合，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分钟后解除止血带，因仔犬尾椎骨尚未硬化，切除部位无需确定椎间间隙。成年犬断尾术部要选择在尾椎间隙稍后方，大、中型犬距尾根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1~2cm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，在断尾处的近尾侧装置止血带，在背腹侧面作对称半圆式切开，背侧皮瓣要长于腹侧，并使皮瓣基点正好位于尾椎间隙内，两侧皮瓣合拢能包住断端。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="" xmlns:a16="http://schemas.microsoft.com/office/drawing/2014/main" id="{E5664CB0-7837-4AE3-913F-D661586949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9823" y="2420888"/>
            <a:ext cx="3012019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171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DF468CD-D08C-439A-B47C-0409D3163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三、术式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19FAE1B-DA83-427A-9CA9-4424622EC41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用剪刀分离皮下组织，确认尾根两侧走行的血管，钳夹、结扎止血，暴露关节。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="" xmlns:a16="http://schemas.microsoft.com/office/drawing/2014/main" id="{12A20874-6785-4078-9358-02590E3B0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2852936"/>
            <a:ext cx="4392488" cy="263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292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69D1CDC-D25F-45B9-AFEF-0D7AD6BB1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三、术式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39AC88DA-E706-4C68-BA59-6D2039E134E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将切开的皮瓣向尾根推移，用骨剪于尾骨间隙切断，也可以用手术刀在椎间切断，松开止血带，断端充分止血，修正皮肤创缘，包埋骨端，断端皮下组织用可吸收缝线连续缝合，皮肤用丝线结节缝合。</a:t>
            </a:r>
          </a:p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="" xmlns:a16="http://schemas.microsoft.com/office/drawing/2014/main" id="{29DB9F0E-B412-4087-B38A-768F0EC8E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3573016"/>
            <a:ext cx="4432049" cy="2480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686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998DF5B-8BB0-4F7D-A0A6-96E345C61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三、注意事项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0C1704D5-5A1E-4603-A402-B2A1AD74006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术后佩戴伊丽莎白项圈，以防止啃咬。若愈合较好，于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7~10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日拆线。</a:t>
            </a:r>
          </a:p>
        </p:txBody>
      </p:sp>
    </p:spTree>
    <p:extLst>
      <p:ext uri="{BB962C8B-B14F-4D97-AF65-F5344CB8AC3E}">
        <p14:creationId xmlns:p14="http://schemas.microsoft.com/office/powerpoint/2010/main" val="1079498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d67fc157f14ec51972b431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" t="4092" r="1905" b="49431"/>
          <a:stretch/>
        </p:blipFill>
        <p:spPr bwMode="auto">
          <a:xfrm>
            <a:off x="683568" y="3802743"/>
            <a:ext cx="7431088" cy="2656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84" y="1916832"/>
            <a:ext cx="1485200" cy="1993125"/>
          </a:xfrm>
          <a:prstGeom prst="rect">
            <a:avLst/>
          </a:prstGeom>
        </p:spPr>
      </p:pic>
      <p:sp>
        <p:nvSpPr>
          <p:cNvPr id="6" name="文本框 1"/>
          <p:cNvSpPr txBox="1"/>
          <p:nvPr/>
        </p:nvSpPr>
        <p:spPr>
          <a:xfrm>
            <a:off x="3286804" y="2332458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>
                <a:solidFill>
                  <a:srgbClr val="09B3AF"/>
                </a:solidFill>
                <a:latin typeface="张海山锐谐体" panose="02000000000000000000" pitchFamily="2" charset="-122"/>
                <a:ea typeface="张海山锐谐体" panose="02000000000000000000" pitchFamily="2" charset="-122"/>
              </a:rPr>
              <a:t>谢谢观看</a:t>
            </a:r>
            <a:endParaRPr lang="zh-CN" altLang="en-US" sz="4800" b="1" dirty="0">
              <a:solidFill>
                <a:srgbClr val="09B3AF"/>
              </a:solidFill>
              <a:latin typeface="张海山锐谐体" panose="02000000000000000000" pitchFamily="2" charset="-122"/>
              <a:ea typeface="张海山锐谐体" panose="02000000000000000000" pitchFamily="2" charset="-122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80327" y="3371856"/>
            <a:ext cx="416780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zh-CN" altLang="zh-CN" sz="2800" dirty="0">
                <a:solidFill>
                  <a:srgbClr val="88988A"/>
                </a:solidFill>
              </a:rPr>
              <a:t>THANKS FOR COMING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389778">
            <a:off x="6372239" y="2216438"/>
            <a:ext cx="1707898" cy="180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05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2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="" xmlns:a16="http://schemas.microsoft.com/office/drawing/2014/main" id="{A05796B6-DD70-4A16-A851-BD0534889A4A}"/>
              </a:ext>
            </a:extLst>
          </p:cNvPr>
          <p:cNvSpPr txBox="1">
            <a:spLocks/>
          </p:cNvSpPr>
          <p:nvPr/>
        </p:nvSpPr>
        <p:spPr>
          <a:xfrm>
            <a:off x="971600" y="2708920"/>
            <a:ext cx="7467600" cy="1143000"/>
          </a:xfrm>
          <a:prstGeom prst="rect">
            <a:avLst/>
          </a:prstGeom>
        </p:spPr>
        <p:txBody>
          <a:bodyPr vert="horz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0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第一部分 立耳术</a:t>
            </a:r>
            <a:r>
              <a:rPr lang="zh-CN" altLang="en-US" sz="3600" b="1" dirty="0"/>
              <a:t/>
            </a:r>
            <a:br>
              <a:rPr lang="zh-CN" altLang="en-US" sz="3600" b="1" dirty="0"/>
            </a:b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94622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7467600" cy="1143000"/>
          </a:xfrm>
        </p:spPr>
        <p:txBody>
          <a:bodyPr/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一、适应症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zh-CN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拳师犬、大丹犬、杜宾犬、波士顿、迷你品、雪纳瑞等品种，使其耳朵直立，进行耳整形术。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39709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0132" y="692696"/>
            <a:ext cx="7467600" cy="1143000"/>
          </a:xfrm>
        </p:spPr>
        <p:txBody>
          <a:bodyPr/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</a:t>
            </a: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保定与麻醉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zh-CN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腹卧保定，全身麻醉结合局部浸润麻醉，有吸入麻醉机最好采用吸入麻醉。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9817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7467600" cy="1143000"/>
          </a:xfrm>
        </p:spPr>
        <p:txBody>
          <a:bodyPr/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三、</a:t>
            </a: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术式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检查耳部的外形，将下垂的耳尖向头顶方向拉紧伸展，用尺子测量所需耳的长度。测量是从耳根部到耳尖，留下所需耳的长度用记号笔做上标记，将对侧的耳朵向头顶方向拉紧伸展，将两耳尖对合，用剪刀在对侧耳上剪一小口，以确实保证两耳保留同样的长度。</a:t>
            </a:r>
          </a:p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耳部剃毛消毒，术部隔离。按照所要整形的样子提前进行划线标记。耳道内塞入棉球防止手术中血液灌入耳道。用记号笔由标记处画出所要剪出的耳线，然后用碘酒消毒，不用酒精消毒，避免将画好的线给擦掉。</a:t>
            </a:r>
          </a:p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用剪刀沿耳线将要剪除的部分依次剪下。剪切过程中注意止血，减少过度牵拉耳外侧皮肤。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0155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20F3F9E4-F5D2-450B-8B84-59579D9E9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三、</a:t>
            </a: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术式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E6E77279-C6BD-4AC7-A281-16F7EFA0757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剪切过程中，要连续，中间尽可能不要出现分叉。剪切到耳根部时，需要根据情况决定是否将耳屏切迹剪掉。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用止血钳钳住切口断端的血管进行钳压捻转止血或点击止血。用剪刀尖将耳内侧上三分之一皮肤和软骨进行分离，便于缝合的时候将软骨包住。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用可吸收缝线进行缝合，上三分之一部内侧皮肤和外侧皮肤用连续锁边缝合不缝合软骨，下三分之二用连续缝合，将软骨和内外侧皮肤缝合在一起，缝合时将外侧皮肤和内侧皮肤闭合严密。也可以进行内外侧皮肤结节缝合，一定要保证皮肤完全对合，不错位。</a:t>
            </a:r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67118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B31308A-964A-4DA6-85CD-0642491F5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三、</a:t>
            </a: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术式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8AC23AC8-AD6F-4D21-88B0-4BDFD70A1AE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可用专用的耳矫形支架将双侧已完成手术的两耳固定在一起。另外，也可用缝合的方法将两耳暂时缝合在一起，缝合时采用扣状缝合，两侧均需加上胶管防止勒伤皮肤和软骨。创缘涂布碘酊，伤口固定线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7~10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天拆除，缝合线在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10~15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天后拆除。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68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41ACC30-7F52-4A6D-B63B-D3CAE360D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四、注意事项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A1BA1C44-7B1F-44CD-913E-373958AB541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为了两耳对称，将剪下的耳贴在对侧耳朵上，外侧边缘对合一致然后沿剪掉耳的内侧缘用记号笔画线，用同样的方法剪掉、止血、缝合。</a:t>
            </a:r>
          </a:p>
          <a:p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犬在手术后应有专人看护，防止犬自伤或被其他犬咬伤。</a:t>
            </a:r>
            <a:endParaRPr lang="en-US" altLang="zh-CN" sz="2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每天在伤口处涂布碘伏</a:t>
            </a:r>
            <a:r>
              <a:rPr lang="en-US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1~2</a:t>
            </a: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次。</a:t>
            </a:r>
            <a:endParaRPr lang="en-US" altLang="zh-CN" sz="2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7~10</a:t>
            </a: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天解除固定后，如耳不能直立，可用绷带在耳基部包扎，也可用胶布将两耳粘在一起，以促使耳直立。解除绷带，若仍不能直立，再包扎绷带，直至耳直立为止。</a:t>
            </a:r>
            <a:endParaRPr lang="en-US" altLang="zh-CN" sz="2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保留的耳长度需要根据犬的年龄、性别以及耳软骨的发育情况确定。</a:t>
            </a:r>
            <a:endParaRPr lang="en-US" altLang="zh-CN" sz="2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耳部包扎的时候，避免出现局部过紧压迫而出现压迫性坏死。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3676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5ACC1C79-A5E2-430F-80C2-4931EC2EAF2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kumimoji="0" lang="en-US" altLang="zh-CN" sz="39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endParaRPr lang="en-US" altLang="zh-CN" sz="39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kumimoji="0" lang="en-US" altLang="zh-CN" sz="39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r>
              <a:rPr lang="en-US" altLang="zh-CN" sz="39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</a:t>
            </a:r>
            <a:r>
              <a:rPr kumimoji="0" lang="zh-CN" altLang="en-US" sz="3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第二部分 断尾术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603716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CCE8C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132</TotalTime>
  <Words>990</Words>
  <Application>Microsoft Office PowerPoint</Application>
  <PresentationFormat>全屏显示(4:3)</PresentationFormat>
  <Paragraphs>42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凸显</vt:lpstr>
      <vt:lpstr>任务8  立耳术和断尾术操作</vt:lpstr>
      <vt:lpstr>PowerPoint 演示文稿</vt:lpstr>
      <vt:lpstr>一、适应症 </vt:lpstr>
      <vt:lpstr>二、保定与麻醉 </vt:lpstr>
      <vt:lpstr>三、术式 </vt:lpstr>
      <vt:lpstr>三、术式</vt:lpstr>
      <vt:lpstr>三、术式</vt:lpstr>
      <vt:lpstr>四、注意事项</vt:lpstr>
      <vt:lpstr>PowerPoint 演示文稿</vt:lpstr>
      <vt:lpstr>一、适应症</vt:lpstr>
      <vt:lpstr>二、保定与麻醉</vt:lpstr>
      <vt:lpstr>三、术式</vt:lpstr>
      <vt:lpstr>三、术式</vt:lpstr>
      <vt:lpstr>三、术式</vt:lpstr>
      <vt:lpstr>三、注意事项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丁晓</dc:creator>
  <cp:lastModifiedBy>丁晓</cp:lastModifiedBy>
  <cp:revision>17</cp:revision>
  <dcterms:created xsi:type="dcterms:W3CDTF">2020-08-23T01:44:59Z</dcterms:created>
  <dcterms:modified xsi:type="dcterms:W3CDTF">2020-11-22T02:52:44Z</dcterms:modified>
</cp:coreProperties>
</file>