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pic>
        <p:nvPicPr>
          <p:cNvPr id="33" name="图片 3075" descr="610174_90"/>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1" b="-3317"/>
          <a:stretch/>
        </p:blipFill>
        <p:spPr bwMode="auto">
          <a:xfrm>
            <a:off x="2627784" y="3535602"/>
            <a:ext cx="4513865" cy="3123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标题 7"/>
          <p:cNvSpPr>
            <a:spLocks noGrp="1"/>
          </p:cNvSpPr>
          <p:nvPr>
            <p:ph type="ctrTitle"/>
          </p:nvPr>
        </p:nvSpPr>
        <p:spPr>
          <a:xfrm>
            <a:off x="2108693" y="90872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116480" y="2924944"/>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dirty="0">
              <a:solidFill>
                <a:srgbClr val="575F6D"/>
              </a:solidFill>
            </a:endParaRPr>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灯片编号占位符 28"/>
          <p:cNvSpPr>
            <a:spLocks noGrp="1"/>
          </p:cNvSpPr>
          <p:nvPr>
            <p:ph type="sldNum" sz="quarter" idx="12"/>
          </p:nvPr>
        </p:nvSpPr>
        <p:spPr bwMode="auto">
          <a:xfrm>
            <a:off x="1325544" y="4928702"/>
            <a:ext cx="609600" cy="517524"/>
          </a:xfrm>
        </p:spPr>
        <p:txBody>
          <a:bodyPr/>
          <a:lstStyle/>
          <a:p>
            <a:fld id="{DD4057DF-D607-47A4-B484-9E3E4FE4468A}" type="slidenum">
              <a:rPr lang="zh-CN" altLang="en-US" smtClean="0"/>
              <a:pPr/>
              <a:t>‹#›</a:t>
            </a:fld>
            <a:endParaRPr lang="zh-CN" altLang="en-US"/>
          </a:p>
        </p:txBody>
      </p:sp>
      <p:sp>
        <p:nvSpPr>
          <p:cNvPr id="30" name="TextBox 29"/>
          <p:cNvSpPr txBox="1"/>
          <p:nvPr userDrawn="1"/>
        </p:nvSpPr>
        <p:spPr>
          <a:xfrm>
            <a:off x="6525502" y="6457890"/>
            <a:ext cx="2618498" cy="400110"/>
          </a:xfrm>
          <a:prstGeom prst="rect">
            <a:avLst/>
          </a:prstGeom>
          <a:noFill/>
        </p:spPr>
        <p:txBody>
          <a:bodyPr wrap="square" rtlCol="0">
            <a:spAutoFit/>
          </a:bodyPr>
          <a:lstStyle/>
          <a:p>
            <a:r>
              <a:rPr lang="zh-CN" altLang="en-US" sz="2000" b="1" dirty="0">
                <a:solidFill>
                  <a:srgbClr val="FE8637">
                    <a:lumMod val="75000"/>
                  </a:srgbClr>
                </a:solidFill>
                <a:latin typeface="隶书" panose="02010509060101010101" pitchFamily="49" charset="-122"/>
                <a:ea typeface="隶书" panose="02010509060101010101" pitchFamily="49" charset="-122"/>
              </a:rPr>
              <a:t>广东省高州农业学校</a:t>
            </a:r>
            <a:endParaRPr lang="zh-CN" altLang="en-US" sz="2000" b="1" dirty="0">
              <a:solidFill>
                <a:srgbClr val="FE8637">
                  <a:lumMod val="75000"/>
                </a:srgbClr>
              </a:solidFill>
              <a:latin typeface="隶书" panose="02010509060101010101" pitchFamily="49" charset="-122"/>
              <a:ea typeface="隶书" panose="02010509060101010101" pitchFamily="49" charset="-122"/>
            </a:endParaRPr>
          </a:p>
        </p:txBody>
      </p:sp>
      <p:pic>
        <p:nvPicPr>
          <p:cNvPr id="31"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592" y="26729"/>
            <a:ext cx="1354058" cy="134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TextBox 34"/>
          <p:cNvSpPr txBox="1"/>
          <p:nvPr userDrawn="1"/>
        </p:nvSpPr>
        <p:spPr>
          <a:xfrm>
            <a:off x="6052189" y="26729"/>
            <a:ext cx="3024336" cy="461665"/>
          </a:xfrm>
          <a:prstGeom prst="rect">
            <a:avLst/>
          </a:prstGeom>
          <a:blipFill>
            <a:blip r:embed="rId4"/>
            <a:tile tx="0" ty="0" sx="100000" sy="100000" flip="none" algn="tl"/>
          </a:blipFill>
          <a:effectLst>
            <a:glow rad="139700">
              <a:schemeClr val="accent1">
                <a:satMod val="175000"/>
                <a:alpha val="40000"/>
              </a:schemeClr>
            </a:glow>
          </a:effectLst>
        </p:spPr>
        <p:txBody>
          <a:bodyPr wrap="square" rtlCol="0">
            <a:spAutoFit/>
          </a:bodyPr>
          <a:lstStyle/>
          <a:p>
            <a:r>
              <a:rPr lang="zh-CN" altLang="en-US" sz="2400" b="1" dirty="0">
                <a:solidFill>
                  <a:prstClr val="black"/>
                </a:solidFill>
                <a:latin typeface="隶书" panose="02010509060101010101" pitchFamily="49" charset="-122"/>
                <a:ea typeface="隶书" panose="02010509060101010101" pitchFamily="49" charset="-122"/>
              </a:rPr>
              <a:t>宠物养护与疾病防治</a:t>
            </a:r>
            <a:endParaRPr lang="zh-CN" altLang="en-US" sz="2400" b="1" dirty="0">
              <a:solidFill>
                <a:prstClr val="black"/>
              </a:solidFill>
              <a:latin typeface="隶书" panose="02010509060101010101" pitchFamily="49" charset="-122"/>
              <a:ea typeface="隶书" panose="02010509060101010101" pitchFamily="49" charset="-122"/>
            </a:endParaRPr>
          </a:p>
        </p:txBody>
      </p:sp>
    </p:spTree>
    <p:extLst>
      <p:ext uri="{BB962C8B-B14F-4D97-AF65-F5344CB8AC3E}">
        <p14:creationId xmlns:p14="http://schemas.microsoft.com/office/powerpoint/2010/main" val="61957268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5" name="页脚占位符 4"/>
          <p:cNvSpPr>
            <a:spLocks noGrp="1"/>
          </p:cNvSpPr>
          <p:nvPr>
            <p:ph type="ftr" sz="quarter" idx="11"/>
          </p:nvPr>
        </p:nvSpPr>
        <p:spPr/>
        <p:txBody>
          <a:bodyPr/>
          <a:lstStyle/>
          <a:p>
            <a:endParaRPr lang="zh-CN" altLang="en-US">
              <a:solidFill>
                <a:srgbClr val="575F6D"/>
              </a:solidFill>
            </a:endParaRPr>
          </a:p>
        </p:txBody>
      </p:sp>
      <p:sp>
        <p:nvSpPr>
          <p:cNvPr id="6" name="灯片编号占位符 5"/>
          <p:cNvSpPr>
            <a:spLocks noGrp="1"/>
          </p:cNvSpPr>
          <p:nvPr>
            <p:ph type="sldNum" sz="quarter" idx="12"/>
          </p:nvPr>
        </p:nvSpPr>
        <p:spPr/>
        <p:txBody>
          <a:bodyPr/>
          <a:lstStyle/>
          <a:p>
            <a:fld id="{DD4057DF-D607-47A4-B484-9E3E4FE4468A}" type="slidenum">
              <a:rPr lang="zh-CN" altLang="en-US" smtClean="0"/>
              <a:pPr/>
              <a:t>‹#›</a:t>
            </a:fld>
            <a:endParaRPr lang="zh-CN" altLang="en-US"/>
          </a:p>
        </p:txBody>
      </p:sp>
    </p:spTree>
    <p:extLst>
      <p:ext uri="{BB962C8B-B14F-4D97-AF65-F5344CB8AC3E}">
        <p14:creationId xmlns:p14="http://schemas.microsoft.com/office/powerpoint/2010/main" val="93259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5" name="页脚占位符 4"/>
          <p:cNvSpPr>
            <a:spLocks noGrp="1"/>
          </p:cNvSpPr>
          <p:nvPr>
            <p:ph type="ftr" sz="quarter" idx="11"/>
          </p:nvPr>
        </p:nvSpPr>
        <p:spPr/>
        <p:txBody>
          <a:bodyPr/>
          <a:lstStyle/>
          <a:p>
            <a:endParaRPr lang="zh-CN" altLang="en-US">
              <a:solidFill>
                <a:srgbClr val="575F6D"/>
              </a:solidFill>
            </a:endParaRPr>
          </a:p>
        </p:txBody>
      </p:sp>
      <p:sp>
        <p:nvSpPr>
          <p:cNvPr id="6" name="灯片编号占位符 5"/>
          <p:cNvSpPr>
            <a:spLocks noGrp="1"/>
          </p:cNvSpPr>
          <p:nvPr>
            <p:ph type="sldNum" sz="quarter" idx="12"/>
          </p:nvPr>
        </p:nvSpPr>
        <p:spPr/>
        <p:txBody>
          <a:bodyPr/>
          <a:lstStyle/>
          <a:p>
            <a:fld id="{DD4057DF-D607-47A4-B484-9E3E4FE4468A}" type="slidenum">
              <a:rPr lang="zh-CN" altLang="en-US" smtClean="0"/>
              <a:pPr/>
              <a:t>‹#›</a:t>
            </a:fld>
            <a:endParaRPr lang="zh-CN" altLang="en-US"/>
          </a:p>
        </p:txBody>
      </p:sp>
    </p:spTree>
    <p:extLst>
      <p:ext uri="{BB962C8B-B14F-4D97-AF65-F5344CB8AC3E}">
        <p14:creationId xmlns:p14="http://schemas.microsoft.com/office/powerpoint/2010/main" val="98864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dirty="0" smtClean="0"/>
              <a:t>单击此处编辑母版标题样式</a:t>
            </a:r>
            <a:endParaRPr kumimoji="0" lang="en-US" dirty="0"/>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9" name="灯片编号占位符 8"/>
          <p:cNvSpPr>
            <a:spLocks noGrp="1"/>
          </p:cNvSpPr>
          <p:nvPr>
            <p:ph type="sldNum" sz="quarter" idx="15"/>
          </p:nvPr>
        </p:nvSpPr>
        <p:spPr/>
        <p:txBody>
          <a:bodyPr rtlCol="0"/>
          <a:lstStyle/>
          <a:p>
            <a:fld id="{DD4057DF-D607-47A4-B484-9E3E4FE4468A}" type="slidenum">
              <a:rPr lang="zh-CN" altLang="en-US" smtClean="0"/>
              <a:pPr/>
              <a:t>‹#›</a:t>
            </a:fld>
            <a:endParaRPr lang="zh-CN" altLang="en-US"/>
          </a:p>
        </p:txBody>
      </p:sp>
      <p:sp>
        <p:nvSpPr>
          <p:cNvPr id="10" name="页脚占位符 9"/>
          <p:cNvSpPr>
            <a:spLocks noGrp="1"/>
          </p:cNvSpPr>
          <p:nvPr>
            <p:ph type="ftr" sz="quarter" idx="16"/>
          </p:nvPr>
        </p:nvSpPr>
        <p:spPr/>
        <p:txBody>
          <a:bodyPr rtlCol="0"/>
          <a:lstStyle/>
          <a:p>
            <a:endParaRPr lang="zh-CN" altLang="en-US" dirty="0">
              <a:solidFill>
                <a:srgbClr val="575F6D"/>
              </a:solidFill>
            </a:endParaRPr>
          </a:p>
        </p:txBody>
      </p:sp>
      <p:sp>
        <p:nvSpPr>
          <p:cNvPr id="11" name="TextBox 10"/>
          <p:cNvSpPr txBox="1"/>
          <p:nvPr userDrawn="1"/>
        </p:nvSpPr>
        <p:spPr>
          <a:xfrm>
            <a:off x="6291112" y="6418374"/>
            <a:ext cx="2546489" cy="400110"/>
          </a:xfrm>
          <a:prstGeom prst="rect">
            <a:avLst/>
          </a:prstGeom>
          <a:noFill/>
        </p:spPr>
        <p:txBody>
          <a:bodyPr wrap="square" rtlCol="0">
            <a:spAutoFit/>
          </a:bodyPr>
          <a:lstStyle/>
          <a:p>
            <a:r>
              <a:rPr lang="zh-CN" altLang="en-US" sz="2000" b="1" dirty="0">
                <a:solidFill>
                  <a:srgbClr val="FE8637">
                    <a:lumMod val="75000"/>
                  </a:srgbClr>
                </a:solidFill>
                <a:latin typeface="隶书" panose="02010509060101010101" pitchFamily="49" charset="-122"/>
                <a:ea typeface="隶书" panose="02010509060101010101" pitchFamily="49" charset="-122"/>
              </a:rPr>
              <a:t>广东省高州农业学校</a:t>
            </a:r>
            <a:endParaRPr lang="zh-CN" altLang="en-US" sz="2000" b="1" dirty="0">
              <a:solidFill>
                <a:srgbClr val="FE8637">
                  <a:lumMod val="75000"/>
                </a:srgbClr>
              </a:solidFill>
              <a:latin typeface="隶书" panose="02010509060101010101" pitchFamily="49" charset="-122"/>
              <a:ea typeface="隶书" panose="02010509060101010101" pitchFamily="49" charset="-122"/>
            </a:endParaRPr>
          </a:p>
        </p:txBody>
      </p:sp>
      <p:sp>
        <p:nvSpPr>
          <p:cNvPr id="13" name="TextBox 12"/>
          <p:cNvSpPr txBox="1"/>
          <p:nvPr userDrawn="1"/>
        </p:nvSpPr>
        <p:spPr>
          <a:xfrm>
            <a:off x="6052189" y="26729"/>
            <a:ext cx="3024336" cy="461665"/>
          </a:xfrm>
          <a:prstGeom prst="rect">
            <a:avLst/>
          </a:prstGeom>
          <a:blipFill>
            <a:blip r:embed="rId2"/>
            <a:tile tx="0" ty="0" sx="100000" sy="100000" flip="none" algn="tl"/>
          </a:blipFill>
          <a:effectLst>
            <a:glow rad="139700">
              <a:schemeClr val="accent1">
                <a:satMod val="175000"/>
                <a:alpha val="40000"/>
              </a:schemeClr>
            </a:glow>
          </a:effectLst>
        </p:spPr>
        <p:txBody>
          <a:bodyPr wrap="square" rtlCol="0">
            <a:spAutoFit/>
          </a:bodyPr>
          <a:lstStyle/>
          <a:p>
            <a:r>
              <a:rPr lang="zh-CN" altLang="en-US" sz="2400" b="1" dirty="0">
                <a:solidFill>
                  <a:prstClr val="black"/>
                </a:solidFill>
                <a:latin typeface="隶书" panose="02010509060101010101" pitchFamily="49" charset="-122"/>
                <a:ea typeface="隶书" panose="02010509060101010101" pitchFamily="49" charset="-122"/>
              </a:rPr>
              <a:t>宠物养护与疾病防治</a:t>
            </a:r>
            <a:endParaRPr lang="zh-CN" altLang="en-US" sz="2400" b="1" dirty="0">
              <a:solidFill>
                <a:prstClr val="black"/>
              </a:solidFill>
              <a:latin typeface="隶书" panose="02010509060101010101" pitchFamily="49" charset="-122"/>
              <a:ea typeface="隶书" panose="02010509060101010101" pitchFamily="49" charset="-122"/>
            </a:endParaRPr>
          </a:p>
        </p:txBody>
      </p:sp>
      <p:pic>
        <p:nvPicPr>
          <p:cNvPr id="1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592" y="26729"/>
            <a:ext cx="1354058" cy="134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9003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702C4276-68BD-4EA0-8D83-20921FFDD090}" type="datetimeFigureOut">
              <a:rPr lang="zh-CN" altLang="en-US" smtClean="0">
                <a:solidFill>
                  <a:srgbClr val="FFF39D"/>
                </a:solidFill>
              </a:rPr>
              <a:pPr/>
              <a:t>2020/11/17</a:t>
            </a:fld>
            <a:endParaRPr lang="zh-CN" altLang="en-US">
              <a:solidFill>
                <a:srgbClr val="FFF39D"/>
              </a:solidFill>
            </a:endParaRPr>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solidFill>
                <a:srgbClr val="FFF39D"/>
              </a:solidFill>
            </a:endParaRPr>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灯片编号占位符 5"/>
          <p:cNvSpPr>
            <a:spLocks noGrp="1"/>
          </p:cNvSpPr>
          <p:nvPr>
            <p:ph type="sldNum" sz="quarter" idx="12"/>
          </p:nvPr>
        </p:nvSpPr>
        <p:spPr bwMode="auto">
          <a:xfrm>
            <a:off x="1340616" y="4928702"/>
            <a:ext cx="609600" cy="517524"/>
          </a:xfrm>
        </p:spPr>
        <p:txBody>
          <a:bodyPr/>
          <a:lstStyle/>
          <a:p>
            <a:fld id="{DD4057DF-D607-47A4-B484-9E3E4FE4468A}" type="slidenum">
              <a:rPr lang="zh-CN" altLang="en-US" smtClean="0"/>
              <a:pPr/>
              <a:t>‹#›</a:t>
            </a:fld>
            <a:endParaRPr lang="zh-CN" altLang="en-US"/>
          </a:p>
        </p:txBody>
      </p:sp>
    </p:spTree>
    <p:extLst>
      <p:ext uri="{BB962C8B-B14F-4D97-AF65-F5344CB8AC3E}">
        <p14:creationId xmlns:p14="http://schemas.microsoft.com/office/powerpoint/2010/main" val="3462707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6" name="页脚占位符 5"/>
          <p:cNvSpPr>
            <a:spLocks noGrp="1"/>
          </p:cNvSpPr>
          <p:nvPr>
            <p:ph type="ftr" sz="quarter" idx="11"/>
          </p:nvPr>
        </p:nvSpPr>
        <p:spPr/>
        <p:txBody>
          <a:bodyPr/>
          <a:lstStyle/>
          <a:p>
            <a:endParaRPr lang="zh-CN" altLang="en-US">
              <a:solidFill>
                <a:srgbClr val="575F6D"/>
              </a:solidFill>
            </a:endParaRPr>
          </a:p>
        </p:txBody>
      </p:sp>
      <p:sp>
        <p:nvSpPr>
          <p:cNvPr id="7" name="灯片编号占位符 6"/>
          <p:cNvSpPr>
            <a:spLocks noGrp="1"/>
          </p:cNvSpPr>
          <p:nvPr>
            <p:ph type="sldNum" sz="quarter" idx="12"/>
          </p:nvPr>
        </p:nvSpPr>
        <p:spPr/>
        <p:txBody>
          <a:bodyPr/>
          <a:lstStyle/>
          <a:p>
            <a:fld id="{DD4057DF-D607-47A4-B484-9E3E4FE4468A}" type="slidenum">
              <a:rPr lang="zh-CN" altLang="en-US" smtClean="0"/>
              <a:pPr/>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extLst>
      <p:ext uri="{BB962C8B-B14F-4D97-AF65-F5344CB8AC3E}">
        <p14:creationId xmlns:p14="http://schemas.microsoft.com/office/powerpoint/2010/main" val="435024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8" name="页脚占位符 7"/>
          <p:cNvSpPr>
            <a:spLocks noGrp="1"/>
          </p:cNvSpPr>
          <p:nvPr>
            <p:ph type="ftr" sz="quarter" idx="11"/>
          </p:nvPr>
        </p:nvSpPr>
        <p:spPr/>
        <p:txBody>
          <a:bodyPr/>
          <a:lstStyle/>
          <a:p>
            <a:endParaRPr lang="zh-CN" altLang="en-US">
              <a:solidFill>
                <a:srgbClr val="575F6D"/>
              </a:solidFill>
            </a:endParaRPr>
          </a:p>
        </p:txBody>
      </p:sp>
      <p:sp>
        <p:nvSpPr>
          <p:cNvPr id="9" name="灯片编号占位符 8"/>
          <p:cNvSpPr>
            <a:spLocks noGrp="1"/>
          </p:cNvSpPr>
          <p:nvPr>
            <p:ph type="sldNum" sz="quarter" idx="12"/>
          </p:nvPr>
        </p:nvSpPr>
        <p:spPr/>
        <p:txBody>
          <a:bodyPr/>
          <a:lstStyle/>
          <a:p>
            <a:fld id="{DD4057DF-D607-47A4-B484-9E3E4FE4468A}" type="slidenum">
              <a:rPr lang="zh-CN" altLang="en-US" smtClean="0"/>
              <a:pPr/>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extLst>
      <p:ext uri="{BB962C8B-B14F-4D97-AF65-F5344CB8AC3E}">
        <p14:creationId xmlns:p14="http://schemas.microsoft.com/office/powerpoint/2010/main" val="333826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7" name="灯片编号占位符 6"/>
          <p:cNvSpPr>
            <a:spLocks noGrp="1"/>
          </p:cNvSpPr>
          <p:nvPr>
            <p:ph type="sldNum" sz="quarter" idx="11"/>
          </p:nvPr>
        </p:nvSpPr>
        <p:spPr/>
        <p:txBody>
          <a:bodyPr rtlCol="0"/>
          <a:lstStyle/>
          <a:p>
            <a:fld id="{DD4057DF-D607-47A4-B484-9E3E4FE4468A}" type="slidenum">
              <a:rPr lang="zh-CN" altLang="en-US" smtClean="0"/>
              <a:pPr/>
              <a:t>‹#›</a:t>
            </a:fld>
            <a:endParaRPr lang="zh-CN" altLang="en-US"/>
          </a:p>
        </p:txBody>
      </p:sp>
      <p:sp>
        <p:nvSpPr>
          <p:cNvPr id="8" name="页脚占位符 7"/>
          <p:cNvSpPr>
            <a:spLocks noGrp="1"/>
          </p:cNvSpPr>
          <p:nvPr>
            <p:ph type="ftr" sz="quarter" idx="12"/>
          </p:nvPr>
        </p:nvSpPr>
        <p:spPr/>
        <p:txBody>
          <a:bodyPr rtlCol="0"/>
          <a:lstStyle/>
          <a:p>
            <a:endParaRPr lang="zh-CN" altLang="en-US">
              <a:solidFill>
                <a:srgbClr val="575F6D"/>
              </a:solidFill>
            </a:endParaRPr>
          </a:p>
        </p:txBody>
      </p:sp>
    </p:spTree>
    <p:extLst>
      <p:ext uri="{BB962C8B-B14F-4D97-AF65-F5344CB8AC3E}">
        <p14:creationId xmlns:p14="http://schemas.microsoft.com/office/powerpoint/2010/main" val="3361103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3" name="页脚占位符 2"/>
          <p:cNvSpPr>
            <a:spLocks noGrp="1"/>
          </p:cNvSpPr>
          <p:nvPr>
            <p:ph type="ftr" sz="quarter" idx="11"/>
          </p:nvPr>
        </p:nvSpPr>
        <p:spPr/>
        <p:txBody>
          <a:bodyPr/>
          <a:lstStyle/>
          <a:p>
            <a:endParaRPr lang="zh-CN" altLang="en-US">
              <a:solidFill>
                <a:srgbClr val="575F6D"/>
              </a:solidFill>
            </a:endParaRPr>
          </a:p>
        </p:txBody>
      </p:sp>
      <p:sp>
        <p:nvSpPr>
          <p:cNvPr id="4" name="灯片编号占位符 3"/>
          <p:cNvSpPr>
            <a:spLocks noGrp="1"/>
          </p:cNvSpPr>
          <p:nvPr>
            <p:ph type="sldNum" sz="quarter" idx="12"/>
          </p:nvPr>
        </p:nvSpPr>
        <p:spPr/>
        <p:txBody>
          <a:bodyPr/>
          <a:lstStyle/>
          <a:p>
            <a:fld id="{DD4057DF-D607-47A4-B484-9E3E4FE4468A}" type="slidenum">
              <a:rPr lang="zh-CN" altLang="en-US" smtClean="0"/>
              <a:pPr/>
              <a:t>‹#›</a:t>
            </a:fld>
            <a:endParaRPr lang="zh-CN" altLang="en-US"/>
          </a:p>
        </p:txBody>
      </p:sp>
    </p:spTree>
    <p:extLst>
      <p:ext uri="{BB962C8B-B14F-4D97-AF65-F5344CB8AC3E}">
        <p14:creationId xmlns:p14="http://schemas.microsoft.com/office/powerpoint/2010/main" val="1799411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22" name="灯片编号占位符 21"/>
          <p:cNvSpPr>
            <a:spLocks noGrp="1"/>
          </p:cNvSpPr>
          <p:nvPr>
            <p:ph type="sldNum" sz="quarter" idx="15"/>
          </p:nvPr>
        </p:nvSpPr>
        <p:spPr/>
        <p:txBody>
          <a:bodyPr rtlCol="0"/>
          <a:lstStyle/>
          <a:p>
            <a:fld id="{DD4057DF-D607-47A4-B484-9E3E4FE4468A}" type="slidenum">
              <a:rPr lang="zh-CN" altLang="en-US" smtClean="0"/>
              <a:pPr/>
              <a:t>‹#›</a:t>
            </a:fld>
            <a:endParaRPr lang="zh-CN" altLang="en-US"/>
          </a:p>
        </p:txBody>
      </p:sp>
      <p:sp>
        <p:nvSpPr>
          <p:cNvPr id="23" name="页脚占位符 22"/>
          <p:cNvSpPr>
            <a:spLocks noGrp="1"/>
          </p:cNvSpPr>
          <p:nvPr>
            <p:ph type="ftr" sz="quarter" idx="16"/>
          </p:nvPr>
        </p:nvSpPr>
        <p:spPr/>
        <p:txBody>
          <a:bodyPr rtlCol="0"/>
          <a:lstStyle/>
          <a:p>
            <a:endParaRPr lang="zh-CN" altLang="en-US">
              <a:solidFill>
                <a:srgbClr val="575F6D"/>
              </a:solidFill>
            </a:endParaRPr>
          </a:p>
        </p:txBody>
      </p:sp>
    </p:spTree>
    <p:extLst>
      <p:ext uri="{BB962C8B-B14F-4D97-AF65-F5344CB8AC3E}">
        <p14:creationId xmlns:p14="http://schemas.microsoft.com/office/powerpoint/2010/main" val="112771040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日期占位符 16"/>
          <p:cNvSpPr>
            <a:spLocks noGrp="1"/>
          </p:cNvSpPr>
          <p:nvPr>
            <p:ph type="dt" sz="half" idx="10"/>
          </p:nvPr>
        </p:nvSpPr>
        <p:spPr/>
        <p:txBody>
          <a:bodyPr rtlCol="0"/>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18" name="灯片编号占位符 17"/>
          <p:cNvSpPr>
            <a:spLocks noGrp="1"/>
          </p:cNvSpPr>
          <p:nvPr>
            <p:ph type="sldNum" sz="quarter" idx="11"/>
          </p:nvPr>
        </p:nvSpPr>
        <p:spPr/>
        <p:txBody>
          <a:bodyPr rtlCol="0"/>
          <a:lstStyle/>
          <a:p>
            <a:fld id="{DD4057DF-D607-47A4-B484-9E3E4FE4468A}" type="slidenum">
              <a:rPr lang="zh-CN" altLang="en-US" smtClean="0"/>
              <a:pPr/>
              <a:t>‹#›</a:t>
            </a:fld>
            <a:endParaRPr lang="zh-CN" altLang="en-US"/>
          </a:p>
        </p:txBody>
      </p:sp>
      <p:sp>
        <p:nvSpPr>
          <p:cNvPr id="21" name="页脚占位符 20"/>
          <p:cNvSpPr>
            <a:spLocks noGrp="1"/>
          </p:cNvSpPr>
          <p:nvPr>
            <p:ph type="ftr" sz="quarter" idx="12"/>
          </p:nvPr>
        </p:nvSpPr>
        <p:spPr/>
        <p:txBody>
          <a:bodyPr rtlCol="0"/>
          <a:lstStyle/>
          <a:p>
            <a:endParaRPr lang="zh-CN" altLang="en-US">
              <a:solidFill>
                <a:srgbClr val="575F6D"/>
              </a:solidFill>
            </a:endParaRPr>
          </a:p>
        </p:txBody>
      </p:sp>
    </p:spTree>
    <p:extLst>
      <p:ext uri="{BB962C8B-B14F-4D97-AF65-F5344CB8AC3E}">
        <p14:creationId xmlns:p14="http://schemas.microsoft.com/office/powerpoint/2010/main" val="309915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02C4276-68BD-4EA0-8D83-20921FFDD090}" type="datetimeFigureOut">
              <a:rPr lang="zh-CN" altLang="en-US" smtClean="0">
                <a:solidFill>
                  <a:srgbClr val="575F6D"/>
                </a:solidFill>
              </a:rPr>
              <a:pPr/>
              <a:t>2020/11/17</a:t>
            </a:fld>
            <a:endParaRPr lang="zh-CN" altLang="en-US">
              <a:solidFill>
                <a:srgbClr val="575F6D"/>
              </a:solidFill>
            </a:endParaRPr>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solidFill>
                <a:srgbClr val="575F6D"/>
              </a:solidFill>
            </a:endParaRPr>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D4057DF-D607-47A4-B484-9E3E4FE4468A}" type="slidenum">
              <a:rPr lang="zh-CN" altLang="en-US" smtClean="0"/>
              <a:pPr/>
              <a:t>‹#›</a:t>
            </a:fld>
            <a:endParaRPr lang="zh-CN" altLang="en-US"/>
          </a:p>
        </p:txBody>
      </p:sp>
    </p:spTree>
    <p:extLst>
      <p:ext uri="{BB962C8B-B14F-4D97-AF65-F5344CB8AC3E}">
        <p14:creationId xmlns:p14="http://schemas.microsoft.com/office/powerpoint/2010/main" val="769974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108692" y="908720"/>
            <a:ext cx="6279731" cy="2304256"/>
          </a:xfrm>
        </p:spPr>
        <p:txBody>
          <a:bodyPr>
            <a:normAutofit fontScale="90000"/>
          </a:bodyPr>
          <a:lstStyle/>
          <a:p>
            <a:pPr algn="ctr"/>
            <a:r>
              <a:rPr lang="en-US" altLang="zh-CN" sz="5400" dirty="0" smtClean="0"/>
              <a:t>    </a:t>
            </a:r>
            <a:br>
              <a:rPr lang="en-US" altLang="zh-CN" sz="5400" dirty="0" smtClean="0"/>
            </a:br>
            <a:r>
              <a:rPr lang="en-US" altLang="zh-CN" sz="5400" dirty="0"/>
              <a:t/>
            </a:r>
            <a:br>
              <a:rPr lang="en-US" altLang="zh-CN" sz="5400" dirty="0"/>
            </a:br>
            <a:r>
              <a:rPr lang="zh-CN" altLang="en-US" sz="5400" dirty="0" smtClean="0"/>
              <a:t>任务</a:t>
            </a:r>
            <a:r>
              <a:rPr lang="en-US" altLang="zh-CN" sz="5400" dirty="0"/>
              <a:t>2</a:t>
            </a:r>
            <a:r>
              <a:rPr lang="en-US" altLang="zh-CN" sz="5400" dirty="0" smtClean="0"/>
              <a:t/>
            </a:r>
            <a:br>
              <a:rPr lang="en-US" altLang="zh-CN" sz="5400" dirty="0" smtClean="0"/>
            </a:br>
            <a:r>
              <a:rPr lang="zh-CN" altLang="en-US" sz="5400" dirty="0" smtClean="0"/>
              <a:t>药物的口服</a:t>
            </a:r>
            <a:endParaRPr lang="zh-CN" altLang="en-US" sz="5400" dirty="0"/>
          </a:p>
        </p:txBody>
      </p:sp>
    </p:spTree>
    <p:extLst>
      <p:ext uri="{BB962C8B-B14F-4D97-AF65-F5344CB8AC3E}">
        <p14:creationId xmlns:p14="http://schemas.microsoft.com/office/powerpoint/2010/main" val="4270001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2348768"/>
            <a:ext cx="5148263" cy="2952626"/>
          </a:xfrm>
        </p:spPr>
        <p:txBody>
          <a:bodyPr>
            <a:normAutofit/>
          </a:bodyPr>
          <a:lstStyle/>
          <a:p>
            <a:pPr algn="l"/>
            <a:r>
              <a:rPr lang="zh-CN" altLang="zh-CN" sz="2800" b="1" dirty="0">
                <a:solidFill>
                  <a:srgbClr val="0000FF"/>
                </a:solidFill>
              </a:rPr>
              <a:t>1. 犬</a:t>
            </a:r>
            <a:r>
              <a:rPr lang="zh-CN" altLang="zh-CN" sz="2800" b="1" dirty="0"/>
              <a:t> ：</a:t>
            </a:r>
            <a:r>
              <a:rPr lang="zh-CN" altLang="zh-CN" sz="2800" b="1" dirty="0">
                <a:effectLst/>
              </a:rPr>
              <a:t>如果投给的片剂、胶囊剂无异味，而犬又有食欲时，可以将药剂包在他们喜欢的食物里，</a:t>
            </a:r>
            <a:r>
              <a:rPr lang="zh-CN" altLang="zh-CN" sz="2800" b="1" dirty="0">
                <a:solidFill>
                  <a:srgbClr val="FF0000"/>
                </a:solidFill>
                <a:effectLst/>
              </a:rPr>
              <a:t>同食物一起投给</a:t>
            </a:r>
            <a:r>
              <a:rPr lang="zh-CN" altLang="zh-CN" sz="2800" b="1" dirty="0">
                <a:effectLst/>
              </a:rPr>
              <a:t>，这种方法行不通时，可以尝试下面的给药方法。</a:t>
            </a:r>
          </a:p>
        </p:txBody>
      </p:sp>
      <p:sp>
        <p:nvSpPr>
          <p:cNvPr id="5123" name="Text Box 3"/>
          <p:cNvSpPr txBox="1">
            <a:spLocks noChangeArrowheads="1"/>
          </p:cNvSpPr>
          <p:nvPr/>
        </p:nvSpPr>
        <p:spPr bwMode="auto">
          <a:xfrm>
            <a:off x="179512" y="189140"/>
            <a:ext cx="583247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3600" b="1" dirty="0">
                <a:solidFill>
                  <a:srgbClr val="00FFCC"/>
                </a:solidFill>
                <a:effectLst>
                  <a:outerShdw blurRad="38100" dist="38100" dir="2700000" algn="tl">
                    <a:srgbClr val="000000"/>
                  </a:outerShdw>
                </a:effectLst>
              </a:rPr>
              <a:t>            </a:t>
            </a:r>
            <a:r>
              <a:rPr lang="zh-CN" altLang="zh-CN" sz="3600" b="1" dirty="0">
                <a:solidFill>
                  <a:srgbClr val="00FFCC"/>
                </a:solidFill>
                <a:effectLst>
                  <a:outerShdw blurRad="38100" dist="38100" dir="2700000" algn="tl">
                    <a:srgbClr val="000000"/>
                  </a:outerShdw>
                </a:effectLst>
              </a:rPr>
              <a:t>经口</a:t>
            </a:r>
            <a:r>
              <a:rPr lang="zh-CN" altLang="zh-CN" sz="3600" b="1" dirty="0">
                <a:solidFill>
                  <a:srgbClr val="00FFCC"/>
                </a:solidFill>
                <a:effectLst>
                  <a:outerShdw blurRad="38100" dist="38100" dir="2700000" algn="tl">
                    <a:srgbClr val="000000"/>
                  </a:outerShdw>
                </a:effectLst>
              </a:rPr>
              <a:t>投药法</a:t>
            </a:r>
          </a:p>
          <a:p>
            <a:endParaRPr lang="zh-CN" altLang="zh-CN" sz="3200" b="1" dirty="0">
              <a:solidFill>
                <a:prstClr val="black"/>
              </a:solidFill>
              <a:effectLst>
                <a:outerShdw blurRad="38100" dist="38100" dir="2700000" algn="tl">
                  <a:srgbClr val="000000"/>
                </a:outerShdw>
              </a:effectLst>
            </a:endParaRPr>
          </a:p>
          <a:p>
            <a:r>
              <a:rPr lang="zh-CN" altLang="zh-CN" sz="3200" b="1" dirty="0">
                <a:solidFill>
                  <a:srgbClr val="CC66FF"/>
                </a:solidFill>
                <a:effectLst>
                  <a:outerShdw blurRad="38100" dist="38100" dir="2700000" algn="tl">
                    <a:srgbClr val="000000"/>
                  </a:outerShdw>
                </a:effectLst>
              </a:rPr>
              <a:t>（一）胶囊及片剂投给法</a:t>
            </a:r>
          </a:p>
        </p:txBody>
      </p:sp>
      <p:pic>
        <p:nvPicPr>
          <p:cNvPr id="5124" name="Picture 4" descr="918066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1268413"/>
            <a:ext cx="3797300" cy="511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5726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67544" y="1424172"/>
            <a:ext cx="7467600" cy="4873752"/>
          </a:xfrm>
        </p:spPr>
        <p:txBody>
          <a:bodyPr/>
          <a:lstStyle/>
          <a:p>
            <a:r>
              <a:rPr lang="zh-CN" altLang="zh-CN" b="1" dirty="0"/>
              <a:t>（1）当犬温顺时，将药片或胶囊用右手的食指和中指指尖夹持，左手的拇指抵住上唇，从牙齿间插入口腔并直抵硬腭，右手的拇指放在下颌切齿后下压下颌，将药片、胶囊送向咽的深部，并迅速抽出手，关闭口腔，轻轻拍打下颌，</a:t>
            </a:r>
            <a:r>
              <a:rPr lang="zh-CN" altLang="zh-CN" b="1" dirty="0">
                <a:solidFill>
                  <a:srgbClr val="FF0000"/>
                </a:solidFill>
              </a:rPr>
              <a:t>当犬用舌添鼻，证明已将药物吞下。 </a:t>
            </a:r>
          </a:p>
          <a:p>
            <a:endParaRPr lang="zh-CN" alt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27584" y="3861048"/>
            <a:ext cx="3908425" cy="2663825"/>
          </a:xfrm>
          <a:prstGeom prst="rect">
            <a:avLst/>
          </a:prstGeom>
          <a:noFill/>
          <a:ln/>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7373" y="3436665"/>
            <a:ext cx="3240088" cy="3084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31947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600" y="764704"/>
            <a:ext cx="7755632" cy="4873752"/>
          </a:xfrm>
        </p:spPr>
        <p:txBody>
          <a:bodyPr/>
          <a:lstStyle/>
          <a:p>
            <a:r>
              <a:rPr lang="zh-CN" altLang="zh-CN" b="1" dirty="0"/>
              <a:t>（2）对于不很温顺的犬，可以用左手按上述方法打开口腔，开口后将药品从唇的内侧送入口中。</a:t>
            </a:r>
          </a:p>
          <a:p>
            <a:r>
              <a:rPr lang="zh-CN" altLang="zh-CN" b="1" dirty="0"/>
              <a:t>（3）对于暴躁而牙齿紧闭的犬，在应用上述方法打开口后，用特制的投药器或用15cm长的弯止血钳将药物送至舌根部。</a:t>
            </a:r>
          </a:p>
          <a:p>
            <a:r>
              <a:rPr lang="zh-CN" altLang="zh-CN" b="1" dirty="0"/>
              <a:t>（4）对于虽温顺但无食欲的患犬，先按上述方法打开口腔后，通过唇侧投给罐头或干肉块包夹药品而令其食入。</a:t>
            </a:r>
            <a:r>
              <a:rPr lang="zh-CN" altLang="zh-CN" sz="3200" b="1" dirty="0"/>
              <a:t> </a:t>
            </a:r>
          </a:p>
          <a:p>
            <a:endParaRPr lang="zh-CN" alt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971600" y="3978275"/>
            <a:ext cx="5400675" cy="2879725"/>
          </a:xfrm>
          <a:prstGeom prst="rect">
            <a:avLst/>
          </a:prstGeom>
          <a:noFill/>
          <a:ln/>
        </p:spPr>
      </p:pic>
    </p:spTree>
    <p:extLst>
      <p:ext uri="{BB962C8B-B14F-4D97-AF65-F5344CB8AC3E}">
        <p14:creationId xmlns:p14="http://schemas.microsoft.com/office/powerpoint/2010/main" val="75973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973" y="1700808"/>
            <a:ext cx="8856663" cy="3384550"/>
          </a:xfrm>
        </p:spPr>
        <p:txBody>
          <a:bodyPr/>
          <a:lstStyle/>
          <a:p>
            <a:pPr algn="l"/>
            <a:r>
              <a:rPr lang="zh-CN" altLang="zh-CN" sz="3600" b="1" dirty="0">
                <a:solidFill>
                  <a:srgbClr val="0000FF"/>
                </a:solidFill>
              </a:rPr>
              <a:t>2. 猫</a:t>
            </a:r>
            <a:r>
              <a:rPr lang="zh-CN" altLang="zh-CN" sz="3600" b="1" dirty="0"/>
              <a:t>：</a:t>
            </a:r>
            <a:r>
              <a:rPr lang="zh-CN" altLang="zh-CN" sz="2800" b="1" dirty="0">
                <a:solidFill>
                  <a:schemeClr val="tx1"/>
                </a:solidFill>
                <a:effectLst/>
              </a:rPr>
              <a:t>投药时将猫头抬高，将右手的拇指和食指从猫的鼻背部将两侧上唇向口腔内压入而使患猫张口，并用中指和无名指抵压口角协助开口，然后用特制的投药器或用弯止血钳夹持药品送入咽喉部，迅速关闭口腔，轻拍下颌令其食入。</a:t>
            </a:r>
            <a:r>
              <a:rPr lang="zh-CN" altLang="zh-CN" sz="2800" b="1" dirty="0">
                <a:solidFill>
                  <a:srgbClr val="00FFCC"/>
                </a:solidFill>
                <a:effectLst/>
              </a:rPr>
              <a:t>猫用舌添鼻端时，表明已将药物食入。</a:t>
            </a:r>
            <a:r>
              <a:rPr lang="zh-CN" altLang="zh-CN" sz="2800" b="1" dirty="0">
                <a:solidFill>
                  <a:schemeClr val="tx1"/>
                </a:solidFill>
                <a:effectLst/>
              </a:rPr>
              <a:t>也可用带橡皮的铅笔投药，用铅笔的橡皮端的铝槽将药品送入口腔，并诱发吞咽反射而食入。</a:t>
            </a:r>
            <a:r>
              <a:rPr lang="zh-CN" altLang="zh-CN" sz="3600" dirty="0"/>
              <a:t> </a:t>
            </a:r>
          </a:p>
        </p:txBody>
      </p:sp>
    </p:spTree>
    <p:extLst>
      <p:ext uri="{BB962C8B-B14F-4D97-AF65-F5344CB8AC3E}">
        <p14:creationId xmlns:p14="http://schemas.microsoft.com/office/powerpoint/2010/main" val="171184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3568" y="1124744"/>
            <a:ext cx="8229600" cy="796925"/>
          </a:xfrm>
        </p:spPr>
        <p:txBody>
          <a:bodyPr/>
          <a:lstStyle/>
          <a:p>
            <a:r>
              <a:rPr lang="zh-CN" altLang="zh-CN" sz="4000" b="1" dirty="0">
                <a:solidFill>
                  <a:srgbClr val="CC66FF"/>
                </a:solidFill>
              </a:rPr>
              <a:t>（二）液体药物（水、油剂）给药</a:t>
            </a:r>
          </a:p>
        </p:txBody>
      </p:sp>
      <p:sp>
        <p:nvSpPr>
          <p:cNvPr id="9219" name="Rectangle 3"/>
          <p:cNvSpPr>
            <a:spLocks noGrp="1" noChangeArrowheads="1"/>
          </p:cNvSpPr>
          <p:nvPr>
            <p:ph type="body" idx="1"/>
          </p:nvPr>
        </p:nvSpPr>
        <p:spPr>
          <a:xfrm>
            <a:off x="179513" y="2276872"/>
            <a:ext cx="8496944" cy="4032448"/>
          </a:xfrm>
        </p:spPr>
        <p:txBody>
          <a:bodyPr>
            <a:normAutofit/>
          </a:bodyPr>
          <a:lstStyle/>
          <a:p>
            <a:pPr>
              <a:lnSpc>
                <a:spcPct val="150000"/>
              </a:lnSpc>
              <a:buFont typeface="Wingdings" pitchFamily="2" charset="2"/>
              <a:buNone/>
            </a:pPr>
            <a:r>
              <a:rPr lang="zh-CN" altLang="zh-CN" dirty="0"/>
              <a:t>  </a:t>
            </a:r>
            <a:r>
              <a:rPr lang="zh-CN" altLang="zh-CN" b="1" dirty="0">
                <a:effectLst/>
              </a:rPr>
              <a:t>常用</a:t>
            </a:r>
            <a:r>
              <a:rPr lang="zh-CN" altLang="zh-CN" b="1" dirty="0">
                <a:solidFill>
                  <a:srgbClr val="FF0000"/>
                </a:solidFill>
                <a:effectLst/>
              </a:rPr>
              <a:t>塑料注射器或金属注射器、金属头小药瓶</a:t>
            </a:r>
            <a:r>
              <a:rPr lang="zh-CN" altLang="zh-CN" b="1" dirty="0">
                <a:effectLst/>
              </a:rPr>
              <a:t>给药。此法适用于投服</a:t>
            </a:r>
            <a:r>
              <a:rPr lang="zh-CN" altLang="zh-CN" b="1" dirty="0">
                <a:solidFill>
                  <a:srgbClr val="0000FF"/>
                </a:solidFill>
                <a:effectLst/>
              </a:rPr>
              <a:t>少量水剂药物</a:t>
            </a:r>
            <a:r>
              <a:rPr lang="zh-CN" altLang="zh-CN" b="1" dirty="0">
                <a:effectLst/>
              </a:rPr>
              <a:t>。粉末或研碎的片剂加适量的水调匀，以及中药煎剂等也可用此法投药。犬猫呈坐式保定。头稍向上仰，操作者一手拨开嘴角将上下唇撑开，形成袋装，另一手持注射器或药瓶将药液注入或倒入袋状口角，迅速将口合拢，药液便进入口腔咽下。注意一次灌入量不宜过多，待药液完全咽下后重复灌入，以防误咽。</a:t>
            </a:r>
          </a:p>
        </p:txBody>
      </p:sp>
    </p:spTree>
    <p:extLst>
      <p:ext uri="{BB962C8B-B14F-4D97-AF65-F5344CB8AC3E}">
        <p14:creationId xmlns:p14="http://schemas.microsoft.com/office/powerpoint/2010/main" val="1865341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44575" y="1628775"/>
            <a:ext cx="6559550" cy="3816350"/>
          </a:xfrm>
          <a:noFill/>
          <a:ln/>
        </p:spPr>
      </p:pic>
    </p:spTree>
    <p:extLst>
      <p:ext uri="{BB962C8B-B14F-4D97-AF65-F5344CB8AC3E}">
        <p14:creationId xmlns:p14="http://schemas.microsoft.com/office/powerpoint/2010/main" val="2634216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d67fc157f14ec51972b431a"/>
          <p:cNvPicPr>
            <a:picLocks noChangeAspect="1" noChangeArrowheads="1"/>
          </p:cNvPicPr>
          <p:nvPr/>
        </p:nvPicPr>
        <p:blipFill rotWithShape="1">
          <a:blip r:embed="rId2">
            <a:extLst>
              <a:ext uri="{28A0092B-C50C-407E-A947-70E740481C1C}">
                <a14:useLocalDpi xmlns:a14="http://schemas.microsoft.com/office/drawing/2010/main" val="0"/>
              </a:ext>
            </a:extLst>
          </a:blip>
          <a:srcRect l="574" t="4092" r="1905" b="49431"/>
          <a:stretch/>
        </p:blipFill>
        <p:spPr bwMode="auto">
          <a:xfrm>
            <a:off x="683568" y="3802743"/>
            <a:ext cx="7431088" cy="2656114"/>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3"/>
          <a:stretch>
            <a:fillRect/>
          </a:stretch>
        </p:blipFill>
        <p:spPr>
          <a:xfrm>
            <a:off x="1114284" y="1916832"/>
            <a:ext cx="1485200" cy="1993125"/>
          </a:xfrm>
          <a:prstGeom prst="rect">
            <a:avLst/>
          </a:prstGeom>
        </p:spPr>
      </p:pic>
      <p:sp>
        <p:nvSpPr>
          <p:cNvPr id="6" name="文本框 1"/>
          <p:cNvSpPr txBox="1"/>
          <p:nvPr/>
        </p:nvSpPr>
        <p:spPr>
          <a:xfrm>
            <a:off x="3286804" y="2332458"/>
            <a:ext cx="2646878" cy="830997"/>
          </a:xfrm>
          <a:prstGeom prst="rect">
            <a:avLst/>
          </a:prstGeom>
          <a:noFill/>
        </p:spPr>
        <p:txBody>
          <a:bodyPr wrap="none" rtlCol="0">
            <a:spAutoFit/>
          </a:bodyPr>
          <a:lstStyle/>
          <a:p>
            <a:r>
              <a:rPr lang="zh-CN" altLang="en-US" sz="4800" b="1" dirty="0">
                <a:solidFill>
                  <a:srgbClr val="09B3AF"/>
                </a:solidFill>
                <a:latin typeface="张海山锐谐体" panose="02000000000000000000" pitchFamily="2" charset="-122"/>
                <a:ea typeface="张海山锐谐体" panose="02000000000000000000" pitchFamily="2" charset="-122"/>
              </a:rPr>
              <a:t>谢谢观看</a:t>
            </a:r>
            <a:endParaRPr lang="zh-CN" altLang="en-US" sz="4800" b="1" dirty="0">
              <a:solidFill>
                <a:srgbClr val="09B3AF"/>
              </a:solidFill>
              <a:latin typeface="张海山锐谐体" panose="02000000000000000000" pitchFamily="2" charset="-122"/>
              <a:ea typeface="张海山锐谐体" panose="02000000000000000000" pitchFamily="2" charset="-122"/>
            </a:endParaRPr>
          </a:p>
        </p:txBody>
      </p:sp>
      <p:sp>
        <p:nvSpPr>
          <p:cNvPr id="7" name="Rectangle 7"/>
          <p:cNvSpPr>
            <a:spLocks noChangeArrowheads="1"/>
          </p:cNvSpPr>
          <p:nvPr/>
        </p:nvSpPr>
        <p:spPr bwMode="auto">
          <a:xfrm>
            <a:off x="2580327" y="3371856"/>
            <a:ext cx="416780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zh-CN" altLang="zh-CN" sz="2800" dirty="0">
                <a:solidFill>
                  <a:srgbClr val="88988A"/>
                </a:solidFill>
              </a:rPr>
              <a:t>THANKS FOR COMING</a:t>
            </a:r>
          </a:p>
        </p:txBody>
      </p:sp>
      <p:pic>
        <p:nvPicPr>
          <p:cNvPr id="8" name="图片 7"/>
          <p:cNvPicPr>
            <a:picLocks noChangeAspect="1"/>
          </p:cNvPicPr>
          <p:nvPr/>
        </p:nvPicPr>
        <p:blipFill>
          <a:blip r:embed="rId4"/>
          <a:stretch>
            <a:fillRect/>
          </a:stretch>
        </p:blipFill>
        <p:spPr>
          <a:xfrm rot="2389778">
            <a:off x="6372239" y="2216438"/>
            <a:ext cx="1707898" cy="1801580"/>
          </a:xfrm>
          <a:prstGeom prst="rect">
            <a:avLst/>
          </a:prstGeom>
        </p:spPr>
      </p:pic>
    </p:spTree>
    <p:extLst>
      <p:ext uri="{BB962C8B-B14F-4D97-AF65-F5344CB8AC3E}">
        <p14:creationId xmlns:p14="http://schemas.microsoft.com/office/powerpoint/2010/main" val="1862607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52" presetClass="entr" presetSubtype="0" fill="hold" grpId="0" nodeType="withEffect">
                                  <p:stCondLst>
                                    <p:cond delay="2000"/>
                                  </p:stCondLst>
                                  <p:iterate type="lt">
                                    <p:tmPct val="10000"/>
                                  </p:iterate>
                                  <p:childTnLst>
                                    <p:set>
                                      <p:cBhvr>
                                        <p:cTn id="9" dur="1" fill="hold">
                                          <p:stCondLst>
                                            <p:cond delay="0"/>
                                          </p:stCondLst>
                                        </p:cTn>
                                        <p:tgtEl>
                                          <p:spTgt spid="6"/>
                                        </p:tgtEl>
                                        <p:attrNameLst>
                                          <p:attrName>style.visibility</p:attrName>
                                        </p:attrNameLst>
                                      </p:cBhvr>
                                      <p:to>
                                        <p:strVal val="visible"/>
                                      </p:to>
                                    </p:set>
                                    <p:animScale>
                                      <p:cBhvr>
                                        <p:cTn id="10"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 dur="1000" decel="50000" fill="hold">
                                          <p:stCondLst>
                                            <p:cond delay="0"/>
                                          </p:stCondLst>
                                        </p:cTn>
                                        <p:tgtEl>
                                          <p:spTgt spid="6"/>
                                        </p:tgtEl>
                                        <p:attrNameLst>
                                          <p:attrName>ppt_x</p:attrName>
                                          <p:attrName>ppt_y</p:attrName>
                                        </p:attrNameLst>
                                      </p:cBhvr>
                                    </p:animMotion>
                                    <p:animEffect transition="in" filter="fade">
                                      <p:cBhvr>
                                        <p:cTn id="12" dur="1000"/>
                                        <p:tgtEl>
                                          <p:spTgt spid="6"/>
                                        </p:tgtEl>
                                      </p:cBhvr>
                                    </p:animEffect>
                                  </p:childTnLst>
                                </p:cTn>
                              </p:par>
                              <p:par>
                                <p:cTn id="13" presetID="42" presetClass="entr" presetSubtype="0" fill="hold" grpId="0" nodeType="withEffect">
                                  <p:stCondLst>
                                    <p:cond delay="450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250"/>
                                        <p:tgtEl>
                                          <p:spTgt spid="7"/>
                                        </p:tgtEl>
                                      </p:cBhvr>
                                    </p:animEffect>
                                    <p:anim calcmode="lin" valueType="num">
                                      <p:cBhvr>
                                        <p:cTn id="16" dur="1250" fill="hold"/>
                                        <p:tgtEl>
                                          <p:spTgt spid="7"/>
                                        </p:tgtEl>
                                        <p:attrNameLst>
                                          <p:attrName>ppt_x</p:attrName>
                                        </p:attrNameLst>
                                      </p:cBhvr>
                                      <p:tavLst>
                                        <p:tav tm="0">
                                          <p:val>
                                            <p:strVal val="#ppt_x"/>
                                          </p:val>
                                        </p:tav>
                                        <p:tav tm="100000">
                                          <p:val>
                                            <p:strVal val="#ppt_x"/>
                                          </p:val>
                                        </p:tav>
                                      </p:tavLst>
                                    </p:anim>
                                    <p:anim calcmode="lin" valueType="num">
                                      <p:cBhvr>
                                        <p:cTn id="17" dur="1250" fill="hold"/>
                                        <p:tgtEl>
                                          <p:spTgt spid="7"/>
                                        </p:tgtEl>
                                        <p:attrNameLst>
                                          <p:attrName>ppt_y</p:attrName>
                                        </p:attrNameLst>
                                      </p:cBhvr>
                                      <p:tavLst>
                                        <p:tav tm="0">
                                          <p:val>
                                            <p:strVal val="#ppt_y+.1"/>
                                          </p:val>
                                        </p:tav>
                                        <p:tav tm="100000">
                                          <p:val>
                                            <p:strVal val="#ppt_y"/>
                                          </p:val>
                                        </p:tav>
                                      </p:tavLst>
                                    </p:anim>
                                  </p:childTnLst>
                                </p:cTn>
                              </p:par>
                              <p:par>
                                <p:cTn id="18" presetID="10" presetClass="entr" presetSubtype="0" fill="hold" nodeType="withEffect">
                                  <p:stCondLst>
                                    <p:cond delay="100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CCE8C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511</Words>
  <Application>Microsoft Office PowerPoint</Application>
  <PresentationFormat>全屏显示(4:3)</PresentationFormat>
  <Paragraphs>14</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凸显</vt:lpstr>
      <vt:lpstr>      任务2 药物的口服</vt:lpstr>
      <vt:lpstr>1. 犬 ：如果投给的片剂、胶囊剂无异味，而犬又有食欲时，可以将药剂包在他们喜欢的食物里，同食物一起投给，这种方法行不通时，可以尝试下面的给药方法。</vt:lpstr>
      <vt:lpstr>PowerPoint 演示文稿</vt:lpstr>
      <vt:lpstr>PowerPoint 演示文稿</vt:lpstr>
      <vt:lpstr>2. 猫：投药时将猫头抬高，将右手的拇指和食指从猫的鼻背部将两侧上唇向口腔内压入而使患猫张口，并用中指和无名指抵压口角协助开口，然后用特制的投药器或用弯止血钳夹持药品送入咽喉部，迅速关闭口腔，轻拍下颌令其食入。猫用舌添鼻端时，表明已将药物食入。也可用带橡皮的铅笔投药，用铅笔的橡皮端的铝槽将药品送入口腔，并诱发吞咽反射而食入。 </vt:lpstr>
      <vt:lpstr>（二）液体药物（水、油剂）给药</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任务2 药物的口服</dc:title>
  <dc:creator>丁晓</dc:creator>
  <cp:lastModifiedBy>丁晓</cp:lastModifiedBy>
  <cp:revision>1</cp:revision>
  <dcterms:created xsi:type="dcterms:W3CDTF">2020-11-17T09:03:54Z</dcterms:created>
  <dcterms:modified xsi:type="dcterms:W3CDTF">2020-11-17T09:05:22Z</dcterms:modified>
</cp:coreProperties>
</file>