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5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334" r:id="rId3"/>
    <p:sldId id="335" r:id="rId4"/>
    <p:sldId id="336" r:id="rId5"/>
    <p:sldId id="337" r:id="rId6"/>
    <p:sldId id="338" r:id="rId7"/>
    <p:sldId id="340" r:id="rId8"/>
    <p:sldId id="341" r:id="rId9"/>
    <p:sldId id="277" r:id="rId10"/>
  </p:sldIdLst>
  <p:sldSz cx="12192000" cy="6858000"/>
  <p:notesSz cx="6858000" cy="9144000"/>
  <p:custDataLst>
    <p:tags r:id="rId12"/>
  </p:custDataLst>
  <p:defaultTextStyle>
    <a:defPPr>
      <a:defRPr lang="zh-CN"/>
    </a:defPPr>
    <a:lvl1pPr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93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6F8F3"/>
    <a:srgbClr val="E2DEDF"/>
    <a:srgbClr val="FEFFFF"/>
    <a:srgbClr val="E676A9"/>
    <a:srgbClr val="8A8A8A"/>
    <a:srgbClr val="3D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615" autoAdjust="0"/>
  </p:normalViewPr>
  <p:slideViewPr>
    <p:cSldViewPr snapToGrid="0">
      <p:cViewPr varScale="1">
        <p:scale>
          <a:sx n="92" d="100"/>
          <a:sy n="92" d="100"/>
        </p:scale>
        <p:origin x="92" y="296"/>
      </p:cViewPr>
      <p:guideLst>
        <p:guide orient="horz" pos="220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1A1DC-BD10-4DCA-8290-E647DCE6E72B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E1E47-812A-406D-8B81-E3C0B12E7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44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93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5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访问当图网  </a:t>
            </a:r>
            <a:r>
              <a:rPr lang="en-US" altLang="zh-CN" dirty="0" smtClean="0"/>
              <a:t>www.99ppt.com </a:t>
            </a:r>
            <a:r>
              <a:rPr lang="zh-CN" altLang="en-US" dirty="0" smtClean="0"/>
              <a:t>专业的模板网站 为您提供更多优质模板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E1E47-812A-406D-8B81-E3C0B12E74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3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1165" y="4431746"/>
            <a:ext cx="4983672" cy="64339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1310" y="1174887"/>
            <a:ext cx="6241475" cy="2759804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2" y="311154"/>
            <a:ext cx="342900" cy="365125"/>
          </a:xfrm>
          <a:solidFill>
            <a:schemeClr val="accent1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16F919D3-A0D6-4586-82A8-25A537D2BD8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eaLnBrk="1" latinLnBrk="0" hangingPunct="1"/>
            <a:endParaRPr lang="zh-CN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578" y="941179"/>
            <a:ext cx="6165275" cy="2259218"/>
          </a:xfrm>
        </p:spPr>
        <p:txBody>
          <a:bodyPr anchor="ctr"/>
          <a:lstStyle>
            <a:lvl1pPr algn="ctr">
              <a:lnSpc>
                <a:spcPct val="15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11336" y="3349470"/>
            <a:ext cx="6013320" cy="660329"/>
          </a:xfrm>
        </p:spPr>
        <p:txBody>
          <a:bodyPr/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338263"/>
            <a:ext cx="106807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9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F6E5DE64-B7A0-4DA6-A0DE-A26D6DC60E89}" type="datetimeFigureOut">
              <a:rPr lang="zh-CN" altLang="en-US" smtClean="0"/>
              <a:t>2021/1/25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9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9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53F6BB2C-9590-4B57-BD58-1710C11E557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440873" y="368300"/>
            <a:ext cx="9912927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1420811" y="944793"/>
            <a:ext cx="9144000" cy="93994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normAutofit fontScale="77500" lnSpcReduction="20000"/>
          </a:bodyPr>
          <a:lstStyle>
            <a:lvl1pPr algn="ctr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4400" b="1" i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5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54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5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猪的生物学特性与品种</a:t>
            </a:r>
            <a:endParaRPr lang="zh-CN" altLang="en-US" sz="540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880216" y="3438637"/>
            <a:ext cx="10673697" cy="782926"/>
          </a:xfrm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4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en-US" altLang="zh-CN" sz="44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44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猪的生物学特性及行为学特性</a:t>
            </a:r>
            <a:endParaRPr lang="en-US" altLang="zh-CN" sz="4400" b="1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04790" y="524222"/>
            <a:ext cx="2902761" cy="770706"/>
          </a:xfrm>
        </p:spPr>
        <p:txBody>
          <a:bodyPr/>
          <a:lstStyle/>
          <a:p>
            <a:r>
              <a:rPr lang="zh-CN" altLang="en-US" sz="3600" b="1" dirty="0">
                <a:solidFill>
                  <a:srgbClr val="0000FF"/>
                </a:solidFill>
                <a:latin typeface="+mj-ea"/>
              </a:rPr>
              <a:t>目的要求</a:t>
            </a:r>
            <a:r>
              <a:rPr lang="en-US" altLang="zh-CN" sz="3600" b="1" dirty="0">
                <a:solidFill>
                  <a:srgbClr val="0000FF"/>
                </a:solidFill>
                <a:latin typeface="+mj-ea"/>
              </a:rPr>
              <a:t>:</a:t>
            </a:r>
            <a:endParaRPr lang="zh-CN" altLang="en-US" sz="3600" b="1" dirty="0">
              <a:solidFill>
                <a:srgbClr val="0000FF"/>
              </a:solidFill>
              <a:latin typeface="+mj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555" y="2028570"/>
            <a:ext cx="10157517" cy="2903647"/>
          </a:xfrm>
        </p:spPr>
        <p:txBody>
          <a:bodyPr/>
          <a:lstStyle/>
          <a:p>
            <a:pPr indent="457200" algn="l">
              <a:lnSpc>
                <a:spcPct val="2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知识目标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800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了解猪的生物学特性和行为习性。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457200" algn="l">
              <a:lnSpc>
                <a:spcPct val="2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能力目标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能根据猪的生物学特性和行为习性进行科学饲养。</a:t>
            </a:r>
            <a:endParaRPr lang="en-US" altLang="zh-CN" sz="2800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indent="457200" algn="l">
              <a:lnSpc>
                <a:spcPct val="200000"/>
              </a:lnSpc>
              <a:spcBef>
                <a:spcPts val="0"/>
              </a:spcBef>
              <a:defRPr/>
            </a:pPr>
            <a:r>
              <a:rPr lang="zh-CN" altLang="en-US" sz="2800" b="1" dirty="0">
                <a:solidFill>
                  <a:srgbClr val="FF0000"/>
                </a:solidFill>
              </a:rPr>
              <a:t>职业素养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善于观察。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813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285" y="1369368"/>
            <a:ext cx="4147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2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（一）适</a:t>
            </a:r>
            <a:r>
              <a:rPr lang="zh-CN" altLang="en-US" sz="2800" b="1" spc="5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</a:t>
            </a:r>
            <a:r>
              <a:rPr lang="zh-CN" altLang="en-US" sz="2800" b="1" spc="2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性</a:t>
            </a:r>
            <a:r>
              <a:rPr lang="zh-CN" altLang="en-US" sz="28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强，分布广</a:t>
            </a:r>
          </a:p>
        </p:txBody>
      </p:sp>
      <p:sp>
        <p:nvSpPr>
          <p:cNvPr id="3" name="标题 3"/>
          <p:cNvSpPr txBox="1">
            <a:spLocks/>
          </p:cNvSpPr>
          <p:nvPr/>
        </p:nvSpPr>
        <p:spPr>
          <a:xfrm>
            <a:off x="415378" y="419575"/>
            <a:ext cx="5617953" cy="7084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empus Sans ITC" panose="04020404030D07020202" pitchFamily="82" charset="0"/>
                <a:ea typeface="幼圆" panose="02010509060101010101" pitchFamily="49" charset="-122"/>
              </a:defRPr>
            </a:lvl9pPr>
          </a:lstStyle>
          <a:p>
            <a:pPr defTabSz="914400"/>
            <a:r>
              <a:rPr lang="zh-CN" altLang="en-US" sz="3200" b="1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一、猪的生物学特性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5652" y="2045385"/>
            <a:ext cx="11095358" cy="201285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猪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世界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上分布最广，数量最多的家畜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之一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猪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主要对气候的寒暑、饲料的精粗、饲养管理方式粗放与细化都有很强的适应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能力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除宗教和社会习俗外，凡是有人类生存的地方，都有其存在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230452" y="4211042"/>
            <a:ext cx="2700471" cy="1820254"/>
          </a:xfrm>
          <a:prstGeom prst="rect">
            <a:avLst/>
          </a:prstGeom>
          <a:blipFill>
            <a:blip r:embed="rId2" cstate="print"/>
            <a:srcRect/>
            <a:stretch>
              <a:fillRect l="-11519" t="1" r="-9655" b="-1215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3CB0D80-D8BC-4777-A7FB-7AEA0BFFD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2" r="18814" b="6026"/>
          <a:stretch/>
        </p:blipFill>
        <p:spPr>
          <a:xfrm>
            <a:off x="6048964" y="4211042"/>
            <a:ext cx="2851447" cy="18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4141" y="477772"/>
            <a:ext cx="4885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spc="2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（二）繁殖率高、世代间隔短</a:t>
            </a:r>
          </a:p>
        </p:txBody>
      </p:sp>
      <p:sp>
        <p:nvSpPr>
          <p:cNvPr id="5" name="矩形 4"/>
          <p:cNvSpPr/>
          <p:nvPr/>
        </p:nvSpPr>
        <p:spPr>
          <a:xfrm>
            <a:off x="428051" y="1443132"/>
            <a:ext cx="10821824" cy="105259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4-5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月龄性成熟，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6-8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月龄初次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配种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常年发情，妊娠期短（平均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114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天），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2-2.5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胎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年，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10-12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头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胎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pic>
        <p:nvPicPr>
          <p:cNvPr id="1026" name="Picture 2" descr="https://timgsa.baidu.com/timg?image&amp;quality=80&amp;size=b9999_10000&amp;sec=1606973279256&amp;di=3af37aaf6f25495ec4a8d2e3a1600cf6&amp;imgtype=0&amp;src=http%3A%2F%2F5b0988e595225.cdn.sohucs.com%2Fimages%2F20171120%2F73ebd8183f36487a9c1f7e46b443bd8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40" y="3337528"/>
            <a:ext cx="3644088" cy="271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606973248766&amp;di=2d5f7eee7a940bd931c0ebc7fe3af6fe&amp;imgtype=0&amp;src=http%3A%2F%2Fimg.jdzj.com%2FUserDocument%2F2014a%2Fhsjtzhu%2FPicture%2F2014329161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01" y="3316742"/>
            <a:ext cx="3655849" cy="27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0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553" y="681248"/>
            <a:ext cx="5247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spc="2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（三）生长发育快、生产周期短</a:t>
            </a:r>
          </a:p>
        </p:txBody>
      </p:sp>
      <p:sp>
        <p:nvSpPr>
          <p:cNvPr id="5" name="矩形 4"/>
          <p:cNvSpPr/>
          <p:nvPr/>
        </p:nvSpPr>
        <p:spPr>
          <a:xfrm>
            <a:off x="595358" y="2269825"/>
            <a:ext cx="6096000" cy="153272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月龄体重为初生重的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5-6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倍，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月龄体重为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月龄的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2-3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倍；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瘦肉型猪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160-170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日龄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90-100kg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050" name="Picture 2" descr="https://ss1.bdstatic.com/70cFvXSh_Q1YnxGkpoWK1HF6hhy/it/u=1137101845,86934378&amp;fm=26&amp;gp=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3"/>
          <a:stretch/>
        </p:blipFill>
        <p:spPr bwMode="auto">
          <a:xfrm>
            <a:off x="7115799" y="639727"/>
            <a:ext cx="3574990" cy="24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imgsa.baidu.com/timg?image&amp;quality=80&amp;size=b9999_10000&amp;sec=1606973744924&amp;di=0d68a94f6c3a778ebc2fc3f6e8d7bbc0&amp;imgtype=0&amp;src=http%3A%2F%2Fimgsrc.baidu.com%2Fforum%2Fw%3D580%2Fsign%3D29f021687cec54e741ec1a1689399bfd%2Fbe3e4336acaf2eddab03e5bf8a1001e9380193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457" y="3309817"/>
            <a:ext cx="3571332" cy="267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121" y="489151"/>
            <a:ext cx="5247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spc="2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（四）食性广泛，饲料转化率高</a:t>
            </a:r>
          </a:p>
        </p:txBody>
      </p:sp>
      <p:sp>
        <p:nvSpPr>
          <p:cNvPr id="4" name="矩形 3"/>
          <p:cNvSpPr/>
          <p:nvPr/>
        </p:nvSpPr>
        <p:spPr>
          <a:xfrm>
            <a:off x="388121" y="1262448"/>
            <a:ext cx="7730643" cy="201285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猪是杂食动物，门齿、犬齿和臼齿都很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发达</a:t>
            </a:r>
            <a:r>
              <a:rPr lang="en-US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;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特别喜爱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甜食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猪对粗饲料中粗纤维的消化</a:t>
            </a:r>
            <a:r>
              <a:rPr lang="zh-CN" altLang="zh-CN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较差</a:t>
            </a:r>
            <a:r>
              <a:rPr lang="zh-CN" altLang="en-US" b="1" dirty="0" smtClean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猪对饲料的消化率仅次于鸡，而高于牛、羊。 </a:t>
            </a:r>
          </a:p>
        </p:txBody>
      </p:sp>
      <p:sp>
        <p:nvSpPr>
          <p:cNvPr id="5" name="矩形 4"/>
          <p:cNvSpPr/>
          <p:nvPr/>
        </p:nvSpPr>
        <p:spPr>
          <a:xfrm>
            <a:off x="494378" y="3992423"/>
            <a:ext cx="307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spc="2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（五）对温度敏感</a:t>
            </a:r>
          </a:p>
        </p:txBody>
      </p:sp>
      <p:sp>
        <p:nvSpPr>
          <p:cNvPr id="6" name="矩形 5"/>
          <p:cNvSpPr/>
          <p:nvPr/>
        </p:nvSpPr>
        <p:spPr>
          <a:xfrm>
            <a:off x="388121" y="4706461"/>
            <a:ext cx="7799915" cy="105259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“小猪怕冷”：</a:t>
            </a:r>
            <a:r>
              <a:rPr lang="zh-CN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皮下脂肪薄，体温调节能力差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“大猪怕热”：汗腺不发达，皮下脂肪厚。</a:t>
            </a:r>
          </a:p>
        </p:txBody>
      </p:sp>
    </p:spTree>
    <p:extLst>
      <p:ext uri="{BB962C8B-B14F-4D97-AF65-F5344CB8AC3E}">
        <p14:creationId xmlns:p14="http://schemas.microsoft.com/office/powerpoint/2010/main" val="116276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2484" y="430367"/>
            <a:ext cx="5247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spc="2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（六）听觉、嗅觉灵敏，视觉弱</a:t>
            </a:r>
          </a:p>
        </p:txBody>
      </p:sp>
      <p:sp>
        <p:nvSpPr>
          <p:cNvPr id="5" name="矩形 4"/>
          <p:cNvSpPr/>
          <p:nvPr/>
        </p:nvSpPr>
        <p:spPr>
          <a:xfrm>
            <a:off x="578265" y="1311026"/>
            <a:ext cx="10479992" cy="153272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鼻筒较长，嗅区广阔，嗅粘膜的绒毛面积较大，嗅觉神经非常发达 ；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听觉灵敏，耳廓大，外耳腔深而广；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辨色能力、视野都很差。</a:t>
            </a:r>
          </a:p>
        </p:txBody>
      </p:sp>
      <p:sp>
        <p:nvSpPr>
          <p:cNvPr id="6" name="矩形 5"/>
          <p:cNvSpPr/>
          <p:nvPr/>
        </p:nvSpPr>
        <p:spPr>
          <a:xfrm>
            <a:off x="578265" y="3616528"/>
            <a:ext cx="10479992" cy="217905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应用：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对气味的识别能力强可用于固定乳头、识别仔猪、准确辨别发情公母猪、三点定位。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视觉差，有利于寄养和人工授精。</a:t>
            </a:r>
          </a:p>
        </p:txBody>
      </p:sp>
    </p:spTree>
    <p:extLst>
      <p:ext uri="{BB962C8B-B14F-4D97-AF65-F5344CB8AC3E}">
        <p14:creationId xmlns:p14="http://schemas.microsoft.com/office/powerpoint/2010/main" val="290572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6530" y="393823"/>
            <a:ext cx="4524315" cy="660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（七）爱好清洁，容易调教</a:t>
            </a:r>
          </a:p>
        </p:txBody>
      </p:sp>
      <p:sp>
        <p:nvSpPr>
          <p:cNvPr id="5" name="矩形 4"/>
          <p:cNvSpPr/>
          <p:nvPr/>
        </p:nvSpPr>
        <p:spPr>
          <a:xfrm>
            <a:off x="465699" y="2693016"/>
            <a:ext cx="3439403" cy="660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（八）群居次位明显</a:t>
            </a:r>
          </a:p>
        </p:txBody>
      </p:sp>
      <p:sp>
        <p:nvSpPr>
          <p:cNvPr id="6" name="矩形 5"/>
          <p:cNvSpPr/>
          <p:nvPr/>
        </p:nvSpPr>
        <p:spPr>
          <a:xfrm>
            <a:off x="390256" y="1260911"/>
            <a:ext cx="11180749" cy="101829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猪有极强的区域感，喜欢在干燥的地方生活、卧睡，选择阴暗潮湿、脏乱的地方排泄。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255" y="3767011"/>
            <a:ext cx="11180750" cy="1532727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猪有合群习性、竞争习性，强欺弱，大欺小，有明显的等级。</a:t>
            </a:r>
            <a:endParaRPr lang="en-US" altLang="zh-CN" b="1" dirty="0">
              <a:solidFill>
                <a:schemeClr val="tx1">
                  <a:lumMod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新组成的猪群通常会发生激烈的咬斗现象，一般经过</a:t>
            </a:r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2-3d</a:t>
            </a:r>
            <a:r>
              <a:rPr lang="zh-CN" altLang="en-US" b="1" dirty="0">
                <a:solidFill>
                  <a:schemeClr val="tx1">
                    <a:lumMod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建立起明显的位次关系，形成新的稳定的群居阶级。</a:t>
            </a:r>
          </a:p>
        </p:txBody>
      </p:sp>
    </p:spTree>
    <p:extLst>
      <p:ext uri="{BB962C8B-B14F-4D97-AF65-F5344CB8AC3E}">
        <p14:creationId xmlns:p14="http://schemas.microsoft.com/office/powerpoint/2010/main" val="14808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0970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谢</a:t>
            </a:r>
          </a:p>
        </p:txBody>
      </p:sp>
      <p:sp>
        <p:nvSpPr>
          <p:cNvPr id="124" name="椭圆 123"/>
          <p:cNvSpPr/>
          <p:nvPr/>
        </p:nvSpPr>
        <p:spPr>
          <a:xfrm>
            <a:off x="386715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谢</a:t>
            </a:r>
          </a:p>
        </p:txBody>
      </p:sp>
      <p:sp>
        <p:nvSpPr>
          <p:cNvPr id="125" name="椭圆 124"/>
          <p:cNvSpPr/>
          <p:nvPr/>
        </p:nvSpPr>
        <p:spPr>
          <a:xfrm>
            <a:off x="632460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观</a:t>
            </a:r>
          </a:p>
        </p:txBody>
      </p:sp>
      <p:sp>
        <p:nvSpPr>
          <p:cNvPr id="126" name="椭圆 125"/>
          <p:cNvSpPr/>
          <p:nvPr/>
        </p:nvSpPr>
        <p:spPr>
          <a:xfrm>
            <a:off x="8782050" y="2428875"/>
            <a:ext cx="2000250" cy="2000250"/>
          </a:xfrm>
          <a:prstGeom prst="ellipse">
            <a:avLst/>
          </a:prstGeom>
          <a:solidFill>
            <a:srgbClr val="92D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当图网 www.99ppt.c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当图网 www.99ppt.com ">
  <a:themeElements>
    <a:clrScheme name="自定义 68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4D4D4D"/>
      </a:accent1>
      <a:accent2>
        <a:srgbClr val="4E617A"/>
      </a:accent2>
      <a:accent3>
        <a:srgbClr val="6688BE"/>
      </a:accent3>
      <a:accent4>
        <a:srgbClr val="A55DAB"/>
      </a:accent4>
      <a:accent5>
        <a:srgbClr val="BA466F"/>
      </a:accent5>
      <a:accent6>
        <a:srgbClr val="D42C44"/>
      </a:accent6>
      <a:hlink>
        <a:srgbClr val="002060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小碎花校园清新毕业答辩模板</Template>
  <TotalTime>105</TotalTime>
  <Words>488</Words>
  <Application>Microsoft Office PowerPoint</Application>
  <PresentationFormat>宽屏</PresentationFormat>
  <Paragraphs>44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等线</vt:lpstr>
      <vt:lpstr>等线 Light</vt:lpstr>
      <vt:lpstr>黑体</vt:lpstr>
      <vt:lpstr>华文楷体</vt:lpstr>
      <vt:lpstr>华文细黑</vt:lpstr>
      <vt:lpstr>宋体</vt:lpstr>
      <vt:lpstr>微软雅黑</vt:lpstr>
      <vt:lpstr>幼圆</vt:lpstr>
      <vt:lpstr>Arial</vt:lpstr>
      <vt:lpstr>Calibri</vt:lpstr>
      <vt:lpstr>Tempus Sans ITC</vt:lpstr>
      <vt:lpstr>Wingdings</vt:lpstr>
      <vt:lpstr>Wingdings 2</vt:lpstr>
      <vt:lpstr>当图网 www.99ppt.com </vt:lpstr>
      <vt:lpstr>PowerPoint 演示文稿</vt:lpstr>
      <vt:lpstr>目的要求: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当图网 www.99ppt.com</Manager>
  <Company>当图网 www.99ppt.com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 www.99ppt.com</dc:title>
  <dc:creator>当图网 www.99ppt.com</dc:creator>
  <cp:keywords>当图网 www.99ppt.com</cp:keywords>
  <dc:description>当图网 www.99ppt.com</dc:description>
  <cp:lastModifiedBy>FKL</cp:lastModifiedBy>
  <cp:revision>256</cp:revision>
  <dcterms:created xsi:type="dcterms:W3CDTF">2016-05-11T13:49:00Z</dcterms:created>
  <dcterms:modified xsi:type="dcterms:W3CDTF">2021-01-25T06:29:38Z</dcterms:modified>
  <cp:category>当图网 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