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0" r:id="rId2"/>
    <p:sldId id="523" r:id="rId3"/>
    <p:sldId id="542" r:id="rId4"/>
    <p:sldId id="476" r:id="rId5"/>
    <p:sldId id="418" r:id="rId6"/>
    <p:sldId id="477" r:id="rId7"/>
    <p:sldId id="420"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865B1BA1-A17B-4224-96AA-77A1D55AAF3E}">
          <p14:sldIdLst>
            <p14:sldId id="260"/>
            <p14:sldId id="523"/>
            <p14:sldId id="542"/>
            <p14:sldId id="476"/>
            <p14:sldId id="418"/>
            <p14:sldId id="477"/>
            <p14:sldId id="42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李 玉丹" initials="李"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8" d="100"/>
          <a:sy n="48" d="100"/>
        </p:scale>
        <p:origin x="64"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A9CECE-8AB8-4E16-AB54-82B0AEC0EB5C}" type="datetimeFigureOut">
              <a:rPr lang="zh-CN" altLang="en-US" smtClean="0"/>
              <a:t>2020/11/22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0E0D64-AB5A-4A28-87CE-E5BEAD012ED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44257D9-AFC3-4A65-A4A4-ED3F9CE12E4F}"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44257D9-AFC3-4A65-A4A4-ED3F9CE12E4F}"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44257D9-AFC3-4A65-A4A4-ED3F9CE12E4F}" type="slidenum">
              <a:rPr lang="zh-CN" altLang="en-US" smtClean="0"/>
              <a:t>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2020/11/22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2020/11/22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2020/11/22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2020/11/22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2020/11/22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03800394-109B-444A-88AE-4CEFFED04FFA}" type="datetimeFigureOut">
              <a:rPr lang="zh-CN" altLang="en-US" smtClean="0"/>
              <a:t>2020/11/22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03800394-109B-444A-88AE-4CEFFED04FFA}" type="datetimeFigureOut">
              <a:rPr lang="zh-CN" altLang="en-US" smtClean="0"/>
              <a:t>2020/11/22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3800394-109B-444A-88AE-4CEFFED04FFA}" type="datetimeFigureOut">
              <a:rPr lang="zh-CN" altLang="en-US" smtClean="0"/>
              <a:t>2020/11/22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3800394-109B-444A-88AE-4CEFFED04FFA}" type="datetimeFigureOut">
              <a:rPr lang="zh-CN" altLang="en-US" smtClean="0"/>
              <a:t>2020/11/22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3800394-109B-444A-88AE-4CEFFED04FFA}" type="datetimeFigureOut">
              <a:rPr lang="zh-CN" altLang="en-US" smtClean="0"/>
              <a:t>2020/11/22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3800394-109B-444A-88AE-4CEFFED04FFA}" type="datetimeFigureOut">
              <a:rPr lang="zh-CN" altLang="en-US" smtClean="0"/>
              <a:t>2020/11/22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3000" b="-13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800394-109B-444A-88AE-4CEFFED04FFA}" type="datetimeFigureOut">
              <a:rPr lang="zh-CN" altLang="en-US" smtClean="0"/>
              <a:t>2020/11/22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11B37-4316-4BB0-B8CE-E2E085AA07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sv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1324324" y="-1122089"/>
            <a:ext cx="688932" cy="901874"/>
          </a:xfrm>
          <a:prstGeom prst="rect">
            <a:avLst/>
          </a:prstGeom>
          <a:solidFill>
            <a:srgbClr val="2EA7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2013256" y="-1122089"/>
            <a:ext cx="688932" cy="901874"/>
          </a:xfrm>
          <a:prstGeom prst="rect">
            <a:avLst/>
          </a:prstGeom>
          <a:solidFill>
            <a:srgbClr val="2280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2702188" y="-1122089"/>
            <a:ext cx="688932" cy="901874"/>
          </a:xfrm>
          <a:prstGeom prst="rect">
            <a:avLst/>
          </a:prstGeom>
          <a:solidFill>
            <a:srgbClr val="585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3391120" y="-1122089"/>
            <a:ext cx="688932" cy="901874"/>
          </a:xfrm>
          <a:prstGeom prst="rect">
            <a:avLst/>
          </a:prstGeom>
          <a:solidFill>
            <a:srgbClr val="873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4080052" y="-1122089"/>
            <a:ext cx="688932" cy="901874"/>
          </a:xfrm>
          <a:prstGeom prst="rect">
            <a:avLst/>
          </a:prstGeom>
          <a:solidFill>
            <a:srgbClr val="DA5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 name="图片 1" descr="logo"/>
          <p:cNvPicPr>
            <a:picLocks noChangeAspect="1"/>
          </p:cNvPicPr>
          <p:nvPr/>
        </p:nvPicPr>
        <p:blipFill>
          <a:blip r:embed="rId3"/>
          <a:stretch>
            <a:fillRect/>
          </a:stretch>
        </p:blipFill>
        <p:spPr>
          <a:xfrm>
            <a:off x="6435725" y="31750"/>
            <a:ext cx="5724525" cy="895350"/>
          </a:xfrm>
          <a:prstGeom prst="rect">
            <a:avLst/>
          </a:prstGeom>
        </p:spPr>
      </p:pic>
      <p:pic>
        <p:nvPicPr>
          <p:cNvPr id="5" name="图片 4"/>
          <p:cNvPicPr>
            <a:picLocks noChangeAspect="1"/>
          </p:cNvPicPr>
          <p:nvPr/>
        </p:nvPicPr>
        <p:blipFill>
          <a:blip r:embed="rId4"/>
          <a:stretch>
            <a:fillRect/>
          </a:stretch>
        </p:blipFill>
        <p:spPr>
          <a:xfrm>
            <a:off x="1601987" y="1815888"/>
            <a:ext cx="4267881" cy="4338134"/>
          </a:xfrm>
          <a:prstGeom prst="rect">
            <a:avLst/>
          </a:prstGeom>
          <a:effectLst>
            <a:outerShdw blurRad="127000" dist="63500" dir="2700000" algn="tl" rotWithShape="0">
              <a:prstClr val="black">
                <a:alpha val="40000"/>
              </a:prstClr>
            </a:outerShdw>
          </a:effectLst>
        </p:spPr>
      </p:pic>
      <p:sp>
        <p:nvSpPr>
          <p:cNvPr id="6" name="文本框 5"/>
          <p:cNvSpPr txBox="1"/>
          <p:nvPr/>
        </p:nvSpPr>
        <p:spPr>
          <a:xfrm>
            <a:off x="2412138" y="3984955"/>
            <a:ext cx="2646878" cy="1569660"/>
          </a:xfrm>
          <a:prstGeom prst="rect">
            <a:avLst/>
          </a:prstGeom>
          <a:noFill/>
        </p:spPr>
        <p:txBody>
          <a:bodyPr wrap="none" rtlCol="0">
            <a:spAutoFit/>
          </a:bodyPr>
          <a:lstStyle/>
          <a:p>
            <a:pPr algn="ctr" defTabSz="1218565">
              <a:defRPr/>
            </a:pPr>
            <a:r>
              <a:rPr lang="zh-CN" altLang="en-US" sz="4800" kern="0" dirty="0">
                <a:solidFill>
                  <a:srgbClr val="AE5DAC"/>
                </a:solidFill>
                <a:latin typeface="微软雅黑" panose="020B0503020204020204" charset="-122"/>
                <a:ea typeface="微软雅黑" panose="020B0503020204020204" charset="-122"/>
              </a:rPr>
              <a:t>发情鉴定</a:t>
            </a:r>
            <a:endParaRPr lang="en-US" altLang="zh-CN" sz="4800" kern="0" dirty="0">
              <a:solidFill>
                <a:srgbClr val="AE5DAC"/>
              </a:solidFill>
              <a:latin typeface="微软雅黑" panose="020B0503020204020204" charset="-122"/>
              <a:ea typeface="微软雅黑" panose="020B0503020204020204" charset="-122"/>
            </a:endParaRPr>
          </a:p>
          <a:p>
            <a:pPr algn="ctr" defTabSz="1218565">
              <a:defRPr/>
            </a:pPr>
            <a:r>
              <a:rPr lang="zh-CN" altLang="en-US" sz="4800" kern="0" dirty="0">
                <a:solidFill>
                  <a:srgbClr val="AE5DAC"/>
                </a:solidFill>
                <a:latin typeface="微软雅黑" panose="020B0503020204020204" charset="-122"/>
                <a:ea typeface="微软雅黑" panose="020B0503020204020204" charset="-122"/>
              </a:rPr>
              <a:t>技术</a:t>
            </a:r>
            <a:endParaRPr lang="en-US" altLang="zh-CN" sz="4800" kern="0" dirty="0">
              <a:solidFill>
                <a:srgbClr val="AE5DAC"/>
              </a:solidFill>
              <a:latin typeface="微软雅黑" panose="020B0503020204020204" charset="-122"/>
              <a:ea typeface="微软雅黑" panose="020B0503020204020204" charset="-122"/>
            </a:endParaRPr>
          </a:p>
        </p:txBody>
      </p:sp>
      <p:sp>
        <p:nvSpPr>
          <p:cNvPr id="9" name="文本框 8"/>
          <p:cNvSpPr txBox="1"/>
          <p:nvPr/>
        </p:nvSpPr>
        <p:spPr>
          <a:xfrm>
            <a:off x="2479424" y="2634841"/>
            <a:ext cx="2723823" cy="1107996"/>
          </a:xfrm>
          <a:prstGeom prst="rect">
            <a:avLst/>
          </a:prstGeom>
          <a:noFill/>
        </p:spPr>
        <p:txBody>
          <a:bodyPr wrap="none" rtlCol="0">
            <a:spAutoFit/>
          </a:bodyPr>
          <a:lstStyle/>
          <a:p>
            <a:pPr algn="ctr"/>
            <a:r>
              <a:rPr lang="zh-CN" altLang="en-US" sz="6600" b="1" dirty="0">
                <a:solidFill>
                  <a:srgbClr val="2B60A5"/>
                </a:solidFill>
                <a:latin typeface="方正兰亭超细黑简体" panose="02000000000000000000" pitchFamily="2" charset="-122"/>
                <a:ea typeface="方正兰亭超细黑简体" panose="02000000000000000000" pitchFamily="2" charset="-122"/>
                <a:cs typeface="+mn-ea"/>
              </a:rPr>
              <a:t>项目一</a:t>
            </a:r>
          </a:p>
        </p:txBody>
      </p:sp>
      <p:sp>
        <p:nvSpPr>
          <p:cNvPr id="10" name="文本框 9"/>
          <p:cNvSpPr txBox="1"/>
          <p:nvPr/>
        </p:nvSpPr>
        <p:spPr>
          <a:xfrm>
            <a:off x="7209363" y="1791950"/>
            <a:ext cx="4475905" cy="646331"/>
          </a:xfrm>
          <a:prstGeom prst="rect">
            <a:avLst/>
          </a:prstGeom>
          <a:noFill/>
        </p:spPr>
        <p:txBody>
          <a:bodyPr wrap="none" rtlCol="0">
            <a:spAutoFit/>
          </a:bodyPr>
          <a:lstStyle/>
          <a:p>
            <a:r>
              <a:rPr lang="zh-CN" altLang="en-US" sz="3600" dirty="0">
                <a:latin typeface="微软雅黑" panose="020B0503020204020204" charset="-122"/>
                <a:ea typeface="微软雅黑" panose="020B0503020204020204" charset="-122"/>
              </a:rPr>
              <a:t>任务一 母畜发情生理</a:t>
            </a:r>
          </a:p>
        </p:txBody>
      </p:sp>
      <p:sp>
        <p:nvSpPr>
          <p:cNvPr id="16" name="文本框 15"/>
          <p:cNvSpPr txBox="1"/>
          <p:nvPr/>
        </p:nvSpPr>
        <p:spPr>
          <a:xfrm>
            <a:off x="7209363" y="2782669"/>
            <a:ext cx="4937570" cy="646331"/>
          </a:xfrm>
          <a:prstGeom prst="rect">
            <a:avLst/>
          </a:prstGeom>
          <a:noFill/>
        </p:spPr>
        <p:txBody>
          <a:bodyPr wrap="none" rtlCol="0">
            <a:spAutoFit/>
          </a:bodyPr>
          <a:lstStyle/>
          <a:p>
            <a:r>
              <a:rPr lang="zh-CN" altLang="en-US" sz="3600" dirty="0">
                <a:latin typeface="微软雅黑" panose="020B0503020204020204" charset="-122"/>
                <a:ea typeface="微软雅黑" panose="020B0503020204020204" charset="-122"/>
              </a:rPr>
              <a:t>任务二 母畜的发情鉴定</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 fill="hold"/>
                                        <p:tgtEl>
                                          <p:spTgt spid="5"/>
                                        </p:tgtEl>
                                        <p:attrNameLst>
                                          <p:attrName>ppt_w</p:attrName>
                                        </p:attrNameLst>
                                      </p:cBhvr>
                                      <p:tavLst>
                                        <p:tav tm="0">
                                          <p:val>
                                            <p:fltVal val="0"/>
                                          </p:val>
                                        </p:tav>
                                        <p:tav tm="100000">
                                          <p:val>
                                            <p:strVal val="#ppt_w"/>
                                          </p:val>
                                        </p:tav>
                                      </p:tavLst>
                                    </p:anim>
                                    <p:anim calcmode="lin" valueType="num">
                                      <p:cBhvr>
                                        <p:cTn id="8" dur="100" fill="hold"/>
                                        <p:tgtEl>
                                          <p:spTgt spid="5"/>
                                        </p:tgtEl>
                                        <p:attrNameLst>
                                          <p:attrName>ppt_h</p:attrName>
                                        </p:attrNameLst>
                                      </p:cBhvr>
                                      <p:tavLst>
                                        <p:tav tm="0">
                                          <p:val>
                                            <p:fltVal val="0"/>
                                          </p:val>
                                        </p:tav>
                                        <p:tav tm="100000">
                                          <p:val>
                                            <p:strVal val="#ppt_h"/>
                                          </p:val>
                                        </p:tav>
                                      </p:tavLst>
                                    </p:anim>
                                    <p:animEffect transition="in" filter="fade">
                                      <p:cBhvr>
                                        <p:cTn id="9" dur="100"/>
                                        <p:tgtEl>
                                          <p:spTgt spid="5"/>
                                        </p:tgtEl>
                                      </p:cBhvr>
                                    </p:animEffect>
                                  </p:childTnLst>
                                </p:cTn>
                              </p:par>
                              <p:par>
                                <p:cTn id="10" presetID="6" presetClass="emph" presetSubtype="0" fill="hold" nodeType="withEffect">
                                  <p:stCondLst>
                                    <p:cond delay="100"/>
                                  </p:stCondLst>
                                  <p:childTnLst>
                                    <p:animScale>
                                      <p:cBhvr>
                                        <p:cTn id="11" dur="100" fill="hold"/>
                                        <p:tgtEl>
                                          <p:spTgt spid="5"/>
                                        </p:tgtEl>
                                      </p:cBhvr>
                                      <p:by x="120000" y="120000"/>
                                    </p:animScale>
                                  </p:childTnLst>
                                </p:cTn>
                              </p:par>
                              <p:par>
                                <p:cTn id="12" presetID="6" presetClass="emph" presetSubtype="0" fill="hold" nodeType="withEffect">
                                  <p:stCondLst>
                                    <p:cond delay="200"/>
                                  </p:stCondLst>
                                  <p:childTnLst>
                                    <p:animScale>
                                      <p:cBhvr>
                                        <p:cTn id="13" dur="200" fill="hold"/>
                                        <p:tgtEl>
                                          <p:spTgt spid="5"/>
                                        </p:tgtEl>
                                      </p:cBhvr>
                                      <p:by x="80000" y="80000"/>
                                    </p:animScale>
                                  </p:childTnLst>
                                </p:cTn>
                              </p:par>
                              <p:par>
                                <p:cTn id="14" presetID="6" presetClass="emph" presetSubtype="0" fill="hold" nodeType="withEffect">
                                  <p:stCondLst>
                                    <p:cond delay="400"/>
                                  </p:stCondLst>
                                  <p:childTnLst>
                                    <p:animScale>
                                      <p:cBhvr>
                                        <p:cTn id="15" dur="100" fill="hold"/>
                                        <p:tgtEl>
                                          <p:spTgt spid="5"/>
                                        </p:tgtEl>
                                      </p:cBhvr>
                                      <p:by x="115000" y="115000"/>
                                    </p:animScale>
                                  </p:childTnLst>
                                </p:cTn>
                              </p:par>
                              <p:par>
                                <p:cTn id="16" presetID="6" presetClass="emph" presetSubtype="0" fill="hold" nodeType="withEffect">
                                  <p:stCondLst>
                                    <p:cond delay="500"/>
                                  </p:stCondLst>
                                  <p:childTnLst>
                                    <p:animScale>
                                      <p:cBhvr>
                                        <p:cTn id="17" dur="200" fill="hold"/>
                                        <p:tgtEl>
                                          <p:spTgt spid="5"/>
                                        </p:tgtEl>
                                      </p:cBhvr>
                                      <p:by x="95000" y="95000"/>
                                    </p:animScale>
                                  </p:childTnLst>
                                </p:cTn>
                              </p:par>
                            </p:childTnLst>
                          </p:cTn>
                        </p:par>
                        <p:par>
                          <p:cTn id="18" fill="hold">
                            <p:stCondLst>
                              <p:cond delay="500"/>
                            </p:stCondLst>
                            <p:childTnLst>
                              <p:par>
                                <p:cTn id="19" presetID="16" presetClass="entr" presetSubtype="37"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arn(outVertical)">
                                      <p:cBhvr>
                                        <p:cTn id="21" dur="500"/>
                                        <p:tgtEl>
                                          <p:spTgt spid="6"/>
                                        </p:tgtEl>
                                      </p:cBhvr>
                                    </p:animEffect>
                                  </p:childTnLst>
                                </p:cTn>
                              </p:par>
                            </p:childTnLst>
                          </p:cTn>
                        </p:par>
                        <p:par>
                          <p:cTn id="22" fill="hold">
                            <p:stCondLst>
                              <p:cond delay="1000"/>
                            </p:stCondLst>
                            <p:childTnLst>
                              <p:par>
                                <p:cTn id="23" presetID="42"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1324324" y="-1122089"/>
            <a:ext cx="688932" cy="901874"/>
          </a:xfrm>
          <a:prstGeom prst="rect">
            <a:avLst/>
          </a:prstGeom>
          <a:solidFill>
            <a:srgbClr val="2EA7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2013256" y="-1122089"/>
            <a:ext cx="688932" cy="901874"/>
          </a:xfrm>
          <a:prstGeom prst="rect">
            <a:avLst/>
          </a:prstGeom>
          <a:solidFill>
            <a:srgbClr val="2280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2702188" y="-1122089"/>
            <a:ext cx="688932" cy="901874"/>
          </a:xfrm>
          <a:prstGeom prst="rect">
            <a:avLst/>
          </a:prstGeom>
          <a:solidFill>
            <a:srgbClr val="585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3391120" y="-1122089"/>
            <a:ext cx="688932" cy="901874"/>
          </a:xfrm>
          <a:prstGeom prst="rect">
            <a:avLst/>
          </a:prstGeom>
          <a:solidFill>
            <a:srgbClr val="873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4080052" y="-1122089"/>
            <a:ext cx="688932" cy="901874"/>
          </a:xfrm>
          <a:prstGeom prst="rect">
            <a:avLst/>
          </a:prstGeom>
          <a:solidFill>
            <a:srgbClr val="DA5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 name="图片 1" descr="logo"/>
          <p:cNvPicPr>
            <a:picLocks noChangeAspect="1"/>
          </p:cNvPicPr>
          <p:nvPr/>
        </p:nvPicPr>
        <p:blipFill>
          <a:blip r:embed="rId3"/>
          <a:stretch>
            <a:fillRect/>
          </a:stretch>
        </p:blipFill>
        <p:spPr>
          <a:xfrm>
            <a:off x="6435725" y="31750"/>
            <a:ext cx="5724525" cy="895350"/>
          </a:xfrm>
          <a:prstGeom prst="rect">
            <a:avLst/>
          </a:prstGeom>
        </p:spPr>
      </p:pic>
      <p:pic>
        <p:nvPicPr>
          <p:cNvPr id="4" name="图形 3" descr="河马"/>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43321" y="1791949"/>
            <a:ext cx="2709029" cy="2709029"/>
          </a:xfrm>
          <a:prstGeom prst="rect">
            <a:avLst/>
          </a:prstGeom>
        </p:spPr>
      </p:pic>
      <p:sp>
        <p:nvSpPr>
          <p:cNvPr id="7" name="矩形: 圆角 6"/>
          <p:cNvSpPr/>
          <p:nvPr/>
        </p:nvSpPr>
        <p:spPr>
          <a:xfrm>
            <a:off x="5801699" y="1451775"/>
            <a:ext cx="5375287" cy="1083076"/>
          </a:xfrm>
          <a:prstGeom prst="roundRect">
            <a:avLst/>
          </a:prstGeom>
          <a:noFill/>
        </p:spPr>
        <p:style>
          <a:lnRef idx="2">
            <a:schemeClr val="accent3"/>
          </a:lnRef>
          <a:fillRef idx="1">
            <a:schemeClr val="lt1"/>
          </a:fillRef>
          <a:effectRef idx="0">
            <a:schemeClr val="accent3"/>
          </a:effectRef>
          <a:fontRef idx="minor">
            <a:schemeClr val="dk1"/>
          </a:fontRef>
        </p:style>
        <p:txBody>
          <a:bodyPr rtlCol="0" anchor="ctr"/>
          <a:lstStyle/>
          <a:p>
            <a:pPr lvl="0"/>
            <a:r>
              <a:rPr lang="zh-CN" altLang="en-US" sz="3600" dirty="0">
                <a:solidFill>
                  <a:prstClr val="black"/>
                </a:solidFill>
                <a:latin typeface="微软雅黑" panose="020B0503020204020204" charset="-122"/>
                <a:ea typeface="微软雅黑" panose="020B0503020204020204" charset="-122"/>
              </a:rPr>
              <a:t>一、发情</a:t>
            </a:r>
          </a:p>
        </p:txBody>
      </p:sp>
      <p:sp>
        <p:nvSpPr>
          <p:cNvPr id="17" name="矩形: 圆角 16"/>
          <p:cNvSpPr/>
          <p:nvPr/>
        </p:nvSpPr>
        <p:spPr>
          <a:xfrm>
            <a:off x="5801699" y="2647499"/>
            <a:ext cx="5375287" cy="1083076"/>
          </a:xfrm>
          <a:prstGeom prst="roundRect">
            <a:avLst/>
          </a:prstGeom>
          <a:noFill/>
        </p:spPr>
        <p:style>
          <a:lnRef idx="2">
            <a:schemeClr val="accent3"/>
          </a:lnRef>
          <a:fillRef idx="1">
            <a:schemeClr val="lt1"/>
          </a:fillRef>
          <a:effectRef idx="0">
            <a:schemeClr val="accent3"/>
          </a:effectRef>
          <a:fontRef idx="minor">
            <a:schemeClr val="dk1"/>
          </a:fontRef>
        </p:style>
        <p:txBody>
          <a:bodyPr rtlCol="0" anchor="ctr"/>
          <a:lstStyle/>
          <a:p>
            <a:r>
              <a:rPr lang="zh-CN" altLang="en-US" sz="3600" dirty="0">
                <a:latin typeface="微软雅黑" panose="020B0503020204020204" charset="-122"/>
                <a:ea typeface="微软雅黑" panose="020B0503020204020204" charset="-122"/>
              </a:rPr>
              <a:t>二、排卵</a:t>
            </a:r>
          </a:p>
        </p:txBody>
      </p:sp>
      <p:sp>
        <p:nvSpPr>
          <p:cNvPr id="24" name="矩形: 圆角 23"/>
          <p:cNvSpPr/>
          <p:nvPr/>
        </p:nvSpPr>
        <p:spPr>
          <a:xfrm>
            <a:off x="5801698" y="3843223"/>
            <a:ext cx="5375288" cy="1083076"/>
          </a:xfrm>
          <a:prstGeom prst="roundRect">
            <a:avLst/>
          </a:prstGeom>
          <a:noFill/>
        </p:spPr>
        <p:style>
          <a:lnRef idx="2">
            <a:schemeClr val="accent3"/>
          </a:lnRef>
          <a:fillRef idx="1">
            <a:schemeClr val="lt1"/>
          </a:fillRef>
          <a:effectRef idx="0">
            <a:schemeClr val="accent3"/>
          </a:effectRef>
          <a:fontRef idx="minor">
            <a:schemeClr val="dk1"/>
          </a:fontRef>
        </p:style>
        <p:txBody>
          <a:bodyPr rtlCol="0" anchor="ctr"/>
          <a:lstStyle/>
          <a:p>
            <a:pPr lvl="0"/>
            <a:r>
              <a:rPr lang="zh-CN" altLang="en-US" sz="3600" dirty="0">
                <a:solidFill>
                  <a:prstClr val="black"/>
                </a:solidFill>
                <a:latin typeface="微软雅黑" panose="020B0503020204020204" charset="-122"/>
                <a:ea typeface="微软雅黑" panose="020B0503020204020204" charset="-122"/>
              </a:rPr>
              <a:t>三、发情排卵的激素调节</a:t>
            </a:r>
          </a:p>
        </p:txBody>
      </p:sp>
      <p:sp>
        <p:nvSpPr>
          <p:cNvPr id="25" name="文本框 24"/>
          <p:cNvSpPr txBox="1"/>
          <p:nvPr/>
        </p:nvSpPr>
        <p:spPr>
          <a:xfrm>
            <a:off x="808701" y="4061595"/>
            <a:ext cx="4475905" cy="646331"/>
          </a:xfrm>
          <a:prstGeom prst="rect">
            <a:avLst/>
          </a:prstGeom>
          <a:noFill/>
        </p:spPr>
        <p:txBody>
          <a:bodyPr wrap="none" rtlCol="0">
            <a:spAutoFit/>
          </a:bodyPr>
          <a:lstStyle/>
          <a:p>
            <a:r>
              <a:rPr lang="zh-CN" altLang="en-US" sz="3600" dirty="0">
                <a:latin typeface="微软雅黑" panose="020B0503020204020204" charset="-122"/>
                <a:ea typeface="微软雅黑" panose="020B0503020204020204" charset="-122"/>
              </a:rPr>
              <a:t>任务一 母畜发情生理</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1324324" y="-1122089"/>
            <a:ext cx="688932" cy="901874"/>
          </a:xfrm>
          <a:prstGeom prst="rect">
            <a:avLst/>
          </a:prstGeom>
          <a:solidFill>
            <a:srgbClr val="2EA7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2013256" y="-1122089"/>
            <a:ext cx="688932" cy="901874"/>
          </a:xfrm>
          <a:prstGeom prst="rect">
            <a:avLst/>
          </a:prstGeom>
          <a:solidFill>
            <a:srgbClr val="2280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2702188" y="-1122089"/>
            <a:ext cx="688932" cy="901874"/>
          </a:xfrm>
          <a:prstGeom prst="rect">
            <a:avLst/>
          </a:prstGeom>
          <a:solidFill>
            <a:srgbClr val="585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3391120" y="-1122089"/>
            <a:ext cx="688932" cy="901874"/>
          </a:xfrm>
          <a:prstGeom prst="rect">
            <a:avLst/>
          </a:prstGeom>
          <a:solidFill>
            <a:srgbClr val="873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4080052" y="-1122089"/>
            <a:ext cx="688932" cy="901874"/>
          </a:xfrm>
          <a:prstGeom prst="rect">
            <a:avLst/>
          </a:prstGeom>
          <a:solidFill>
            <a:srgbClr val="DA5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 name="图片 1" descr="logo"/>
          <p:cNvPicPr>
            <a:picLocks noChangeAspect="1"/>
          </p:cNvPicPr>
          <p:nvPr/>
        </p:nvPicPr>
        <p:blipFill>
          <a:blip r:embed="rId3"/>
          <a:stretch>
            <a:fillRect/>
          </a:stretch>
        </p:blipFill>
        <p:spPr>
          <a:xfrm>
            <a:off x="6435725" y="31750"/>
            <a:ext cx="5724525" cy="895350"/>
          </a:xfrm>
          <a:prstGeom prst="rect">
            <a:avLst/>
          </a:prstGeom>
        </p:spPr>
      </p:pic>
      <p:pic>
        <p:nvPicPr>
          <p:cNvPr id="4" name="图形 3" descr="河马"/>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3321" y="1791949"/>
            <a:ext cx="2709029" cy="2709029"/>
          </a:xfrm>
          <a:prstGeom prst="rect">
            <a:avLst/>
          </a:prstGeom>
        </p:spPr>
      </p:pic>
      <p:sp>
        <p:nvSpPr>
          <p:cNvPr id="7" name="矩形: 圆角 6"/>
          <p:cNvSpPr/>
          <p:nvPr/>
        </p:nvSpPr>
        <p:spPr>
          <a:xfrm>
            <a:off x="5801699" y="1451775"/>
            <a:ext cx="5375287" cy="1083076"/>
          </a:xfrm>
          <a:prstGeom prst="roundRect">
            <a:avLst/>
          </a:prstGeom>
          <a:noFill/>
        </p:spPr>
        <p:style>
          <a:lnRef idx="2">
            <a:schemeClr val="accent3"/>
          </a:lnRef>
          <a:fillRef idx="1">
            <a:schemeClr val="lt1"/>
          </a:fillRef>
          <a:effectRef idx="0">
            <a:schemeClr val="accent3"/>
          </a:effectRef>
          <a:fontRef idx="minor">
            <a:schemeClr val="dk1"/>
          </a:fontRef>
        </p:style>
        <p:txBody>
          <a:bodyPr rtlCol="0" anchor="ctr"/>
          <a:lstStyle/>
          <a:p>
            <a:pPr lvl="0"/>
            <a:r>
              <a:rPr lang="zh-CN" altLang="en-US" sz="3600" dirty="0">
                <a:solidFill>
                  <a:prstClr val="black"/>
                </a:solidFill>
                <a:latin typeface="微软雅黑" panose="020B0503020204020204" charset="-122"/>
                <a:ea typeface="微软雅黑" panose="020B0503020204020204" charset="-122"/>
              </a:rPr>
              <a:t>一、发情鉴定的意义</a:t>
            </a:r>
          </a:p>
        </p:txBody>
      </p:sp>
      <p:sp>
        <p:nvSpPr>
          <p:cNvPr id="17" name="矩形: 圆角 16"/>
          <p:cNvSpPr/>
          <p:nvPr/>
        </p:nvSpPr>
        <p:spPr>
          <a:xfrm>
            <a:off x="5801699" y="2647499"/>
            <a:ext cx="5375287" cy="1083076"/>
          </a:xfrm>
          <a:prstGeom prst="roundRect">
            <a:avLst/>
          </a:prstGeom>
          <a:noFill/>
        </p:spPr>
        <p:style>
          <a:lnRef idx="2">
            <a:schemeClr val="accent3"/>
          </a:lnRef>
          <a:fillRef idx="1">
            <a:schemeClr val="lt1"/>
          </a:fillRef>
          <a:effectRef idx="0">
            <a:schemeClr val="accent3"/>
          </a:effectRef>
          <a:fontRef idx="minor">
            <a:schemeClr val="dk1"/>
          </a:fontRef>
        </p:style>
        <p:txBody>
          <a:bodyPr rtlCol="0" anchor="ctr"/>
          <a:lstStyle/>
          <a:p>
            <a:r>
              <a:rPr lang="zh-CN" altLang="en-US" sz="3600" dirty="0">
                <a:latin typeface="微软雅黑" panose="020B0503020204020204" charset="-122"/>
                <a:ea typeface="微软雅黑" panose="020B0503020204020204" charset="-122"/>
              </a:rPr>
              <a:t>二、发情鉴定的原则</a:t>
            </a:r>
          </a:p>
        </p:txBody>
      </p:sp>
      <p:sp>
        <p:nvSpPr>
          <p:cNvPr id="24" name="矩形: 圆角 23"/>
          <p:cNvSpPr/>
          <p:nvPr/>
        </p:nvSpPr>
        <p:spPr>
          <a:xfrm>
            <a:off x="5801698" y="3843223"/>
            <a:ext cx="5375288" cy="1083076"/>
          </a:xfrm>
          <a:prstGeom prst="roundRect">
            <a:avLst/>
          </a:prstGeom>
          <a:noFill/>
        </p:spPr>
        <p:style>
          <a:lnRef idx="2">
            <a:schemeClr val="accent3"/>
          </a:lnRef>
          <a:fillRef idx="1">
            <a:schemeClr val="lt1"/>
          </a:fillRef>
          <a:effectRef idx="0">
            <a:schemeClr val="accent3"/>
          </a:effectRef>
          <a:fontRef idx="minor">
            <a:schemeClr val="dk1"/>
          </a:fontRef>
        </p:style>
        <p:txBody>
          <a:bodyPr rtlCol="0" anchor="ctr"/>
          <a:lstStyle/>
          <a:p>
            <a:pPr lvl="0"/>
            <a:r>
              <a:rPr lang="zh-CN" altLang="en-US" sz="3600" dirty="0">
                <a:solidFill>
                  <a:prstClr val="black"/>
                </a:solidFill>
                <a:latin typeface="微软雅黑" panose="020B0503020204020204" charset="-122"/>
                <a:ea typeface="微软雅黑" panose="020B0503020204020204" charset="-122"/>
              </a:rPr>
              <a:t>三、发情鉴定的常用方法</a:t>
            </a:r>
          </a:p>
        </p:txBody>
      </p:sp>
      <p:sp>
        <p:nvSpPr>
          <p:cNvPr id="25" name="文本框 24"/>
          <p:cNvSpPr txBox="1"/>
          <p:nvPr/>
        </p:nvSpPr>
        <p:spPr>
          <a:xfrm>
            <a:off x="808701" y="4061595"/>
            <a:ext cx="4937570" cy="646331"/>
          </a:xfrm>
          <a:prstGeom prst="rect">
            <a:avLst/>
          </a:prstGeom>
          <a:noFill/>
        </p:spPr>
        <p:txBody>
          <a:bodyPr wrap="none" rtlCol="0">
            <a:spAutoFit/>
          </a:bodyPr>
          <a:lstStyle/>
          <a:p>
            <a:r>
              <a:rPr lang="zh-CN" altLang="en-US" sz="3600" dirty="0">
                <a:latin typeface="微软雅黑" panose="020B0503020204020204" charset="-122"/>
                <a:ea typeface="微软雅黑" panose="020B0503020204020204" charset="-122"/>
              </a:rPr>
              <a:t>任务二 母畜的发情鉴定</a:t>
            </a:r>
          </a:p>
        </p:txBody>
      </p:sp>
      <p:sp>
        <p:nvSpPr>
          <p:cNvPr id="13" name="矩形: 圆角 12"/>
          <p:cNvSpPr/>
          <p:nvPr/>
        </p:nvSpPr>
        <p:spPr>
          <a:xfrm>
            <a:off x="5801698" y="5038947"/>
            <a:ext cx="5375288" cy="1083076"/>
          </a:xfrm>
          <a:prstGeom prst="roundRect">
            <a:avLst/>
          </a:prstGeom>
          <a:noFill/>
        </p:spPr>
        <p:style>
          <a:lnRef idx="2">
            <a:schemeClr val="accent3"/>
          </a:lnRef>
          <a:fillRef idx="1">
            <a:schemeClr val="lt1"/>
          </a:fillRef>
          <a:effectRef idx="0">
            <a:schemeClr val="accent3"/>
          </a:effectRef>
          <a:fontRef idx="minor">
            <a:schemeClr val="dk1"/>
          </a:fontRef>
        </p:style>
        <p:txBody>
          <a:bodyPr rtlCol="0" anchor="ctr"/>
          <a:lstStyle/>
          <a:p>
            <a:pPr lvl="0"/>
            <a:r>
              <a:rPr lang="zh-CN" altLang="en-US" sz="3600" dirty="0">
                <a:solidFill>
                  <a:prstClr val="black"/>
                </a:solidFill>
                <a:latin typeface="微软雅黑" panose="020B0503020204020204" charset="-122"/>
                <a:ea typeface="微软雅黑" panose="020B0503020204020204" charset="-122"/>
              </a:rPr>
              <a:t>四、各种母畜的发情鉴定</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p:txBody>
          <a:bodyPr>
            <a:normAutofit/>
          </a:bodyPr>
          <a:lstStyle/>
          <a:p>
            <a:r>
              <a:rPr lang="zh-CN" altLang="en-US" sz="4000" b="1" dirty="0"/>
              <a:t>三、发情排卵的激素调节</a:t>
            </a:r>
          </a:p>
        </p:txBody>
      </p:sp>
      <p:sp>
        <p:nvSpPr>
          <p:cNvPr id="8" name="内容占位符 7"/>
          <p:cNvSpPr>
            <a:spLocks noGrp="1"/>
          </p:cNvSpPr>
          <p:nvPr>
            <p:ph idx="1"/>
          </p:nvPr>
        </p:nvSpPr>
        <p:spPr>
          <a:xfrm>
            <a:off x="1251585" y="2447925"/>
            <a:ext cx="10178415" cy="3800475"/>
          </a:xfrm>
        </p:spPr>
        <p:txBody>
          <a:bodyPr>
            <a:normAutofit lnSpcReduction="10000"/>
          </a:bodyPr>
          <a:lstStyle/>
          <a:p>
            <a:r>
              <a:rPr lang="zh-CN" altLang="en-US"/>
              <a:t>母猪</a:t>
            </a:r>
            <a:r>
              <a:rPr lang="zh-CN" altLang="en-US">
                <a:solidFill>
                  <a:srgbClr val="FF0000"/>
                </a:solidFill>
              </a:rPr>
              <a:t>初情期</a:t>
            </a:r>
            <a:r>
              <a:rPr lang="zh-CN" altLang="en-US"/>
              <a:t>时，由于</a:t>
            </a:r>
            <a:r>
              <a:rPr lang="zh-CN" altLang="en-US">
                <a:solidFill>
                  <a:srgbClr val="FF0000"/>
                </a:solidFill>
              </a:rPr>
              <a:t>促性腺激素</a:t>
            </a:r>
            <a:r>
              <a:rPr lang="zh-CN" altLang="en-US"/>
              <a:t>的分泌量</a:t>
            </a:r>
            <a:r>
              <a:rPr lang="zh-CN" altLang="en-US">
                <a:solidFill>
                  <a:srgbClr val="FF0000"/>
                </a:solidFill>
              </a:rPr>
              <a:t>较少或不恒定</a:t>
            </a:r>
            <a:r>
              <a:rPr lang="zh-CN" altLang="en-US"/>
              <a:t>，不能维持正常的发情和排卵，其受胎率较低且产子数少，</a:t>
            </a:r>
          </a:p>
          <a:p>
            <a:r>
              <a:rPr lang="zh-CN" altLang="en-US"/>
              <a:t>母猪到达</a:t>
            </a:r>
            <a:r>
              <a:rPr lang="zh-CN" altLang="en-US">
                <a:solidFill>
                  <a:srgbClr val="FF0000"/>
                </a:solidFill>
              </a:rPr>
              <a:t>性成熟</a:t>
            </a:r>
            <a:r>
              <a:rPr lang="zh-CN" altLang="en-US"/>
              <a:t>时，下丘脑垂体和卵巢均已成熟，能够分泌</a:t>
            </a:r>
            <a:r>
              <a:rPr lang="zh-CN" altLang="en-US">
                <a:solidFill>
                  <a:srgbClr val="FF0000"/>
                </a:solidFill>
              </a:rPr>
              <a:t>正常量</a:t>
            </a:r>
            <a:r>
              <a:rPr lang="zh-CN" altLang="en-US"/>
              <a:t>的</a:t>
            </a:r>
            <a:r>
              <a:rPr lang="zh-CN" altLang="en-US">
                <a:solidFill>
                  <a:srgbClr val="FF0000"/>
                </a:solidFill>
              </a:rPr>
              <a:t>各种激素</a:t>
            </a:r>
            <a:r>
              <a:rPr lang="zh-CN" altLang="en-US"/>
              <a:t>，维持周期性的发情和正常的妊娠，</a:t>
            </a:r>
          </a:p>
          <a:p>
            <a:r>
              <a:rPr lang="zh-CN" altLang="en-US">
                <a:solidFill>
                  <a:srgbClr val="FF0000"/>
                </a:solidFill>
              </a:rPr>
              <a:t>性成熟</a:t>
            </a:r>
            <a:r>
              <a:rPr lang="zh-CN" altLang="en-US"/>
              <a:t>的个体生殖激素分泌量增加到正常水平，需要一定的</a:t>
            </a:r>
            <a:r>
              <a:rPr lang="zh-CN" altLang="en-US">
                <a:solidFill>
                  <a:srgbClr val="FF0000"/>
                </a:solidFill>
              </a:rPr>
              <a:t>体成熟</a:t>
            </a:r>
            <a:r>
              <a:rPr lang="zh-CN" altLang="en-US"/>
              <a:t>生理条件来保证，如果个体生长发育不良使体成熟延迟就会推迟性成熟和初情期的到来，据此理论在生产上对</a:t>
            </a:r>
            <a:r>
              <a:rPr lang="zh-CN" altLang="en-US">
                <a:solidFill>
                  <a:srgbClr val="FF0000"/>
                </a:solidFill>
              </a:rPr>
              <a:t>接近初情期</a:t>
            </a:r>
            <a:r>
              <a:rPr lang="zh-CN" altLang="en-US"/>
              <a:t>的母猪使用</a:t>
            </a:r>
            <a:r>
              <a:rPr lang="zh-CN" altLang="en-US">
                <a:solidFill>
                  <a:srgbClr val="FF0000"/>
                </a:solidFill>
              </a:rPr>
              <a:t>外源性生殖激素</a:t>
            </a:r>
            <a:r>
              <a:rPr lang="zh-CN" altLang="en-US"/>
              <a:t>，可</a:t>
            </a:r>
            <a:r>
              <a:rPr lang="zh-CN" altLang="en-US">
                <a:solidFill>
                  <a:srgbClr val="FF0000"/>
                </a:solidFill>
              </a:rPr>
              <a:t>提早</a:t>
            </a:r>
            <a:r>
              <a:rPr lang="zh-CN" altLang="en-US"/>
              <a:t>使母畜正常</a:t>
            </a:r>
            <a:r>
              <a:rPr lang="zh-CN" altLang="en-US">
                <a:solidFill>
                  <a:srgbClr val="FF0000"/>
                </a:solidFill>
              </a:rPr>
              <a:t>发情和排卵</a:t>
            </a:r>
            <a:r>
              <a:rPr lang="zh-CN" altLang="en-US"/>
              <a:t>，提早利用。</a:t>
            </a:r>
          </a:p>
        </p:txBody>
      </p:sp>
      <p:sp>
        <p:nvSpPr>
          <p:cNvPr id="5" name="日期占位符 4"/>
          <p:cNvSpPr>
            <a:spLocks noGrp="1"/>
          </p:cNvSpPr>
          <p:nvPr>
            <p:ph type="dt" sz="half" idx="10"/>
          </p:nvPr>
        </p:nvSpPr>
        <p:spPr/>
        <p:txBody>
          <a:bodyPr/>
          <a:lstStyle/>
          <a:p>
            <a:r>
              <a:rPr lang="zh-CN" altLang="en-US"/>
              <a:t>2012/11/05</a:t>
            </a:r>
            <a:endParaRPr lang="en-US" altLang="zh-CN"/>
          </a:p>
        </p:txBody>
      </p:sp>
      <p:sp>
        <p:nvSpPr>
          <p:cNvPr id="6" name="灯片编号占位符 5"/>
          <p:cNvSpPr>
            <a:spLocks noGrp="1"/>
          </p:cNvSpPr>
          <p:nvPr>
            <p:ph type="sldNum" sz="quarter" idx="12"/>
          </p:nvPr>
        </p:nvSpPr>
        <p:spPr/>
        <p:txBody>
          <a:bodyPr/>
          <a:lstStyle/>
          <a:p>
            <a:fld id="{83150105-9413-48DF-864F-9375A8FC5B3C}" type="slidenum">
              <a:rPr lang="en-US" altLang="zh-CN" smtClean="0"/>
              <a:t>4</a:t>
            </a:fld>
            <a:endParaRPr lang="en-US" altLang="zh-CN"/>
          </a:p>
        </p:txBody>
      </p:sp>
      <p:sp>
        <p:nvSpPr>
          <p:cNvPr id="9" name="文本框 8"/>
          <p:cNvSpPr txBox="1"/>
          <p:nvPr/>
        </p:nvSpPr>
        <p:spPr>
          <a:xfrm>
            <a:off x="1110615" y="1539875"/>
            <a:ext cx="3278505" cy="583565"/>
          </a:xfrm>
          <a:prstGeom prst="rect">
            <a:avLst/>
          </a:prstGeom>
          <a:noFill/>
        </p:spPr>
        <p:txBody>
          <a:bodyPr wrap="none" rtlCol="0" anchor="t">
            <a:spAutoFit/>
          </a:bodyPr>
          <a:lstStyle/>
          <a:p>
            <a:r>
              <a:rPr lang="en-US" altLang="zh-CN" sz="32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3200" b="1" dirty="0">
                <a:latin typeface="微软雅黑" panose="020B0503020204020204" pitchFamily="34" charset="-122"/>
                <a:ea typeface="微软雅黑" panose="020B0503020204020204" pitchFamily="34" charset="-122"/>
                <a:cs typeface="微软雅黑" panose="020B0503020204020204" pitchFamily="34" charset="-122"/>
                <a:sym typeface="+mn-ea"/>
              </a:rPr>
              <a:t>、性成熟的调节</a:t>
            </a:r>
            <a:endParaRPr lang="zh-CN" altLang="en-US" sz="3200" b="1"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a:latin typeface="微软雅黑" panose="020B0503020204020204" pitchFamily="34" charset="-122"/>
                <a:ea typeface="微软雅黑" panose="020B0503020204020204" pitchFamily="34" charset="-122"/>
              </a:rPr>
              <a:t>2</a:t>
            </a:r>
            <a:r>
              <a:rPr lang="zh-CN" altLang="en-US" sz="3200" b="1" dirty="0">
                <a:latin typeface="微软雅黑" panose="020B0503020204020204" pitchFamily="34" charset="-122"/>
                <a:ea typeface="微软雅黑" panose="020B0503020204020204" pitchFamily="34" charset="-122"/>
              </a:rPr>
              <a:t>、对繁殖季节的调节</a:t>
            </a:r>
          </a:p>
        </p:txBody>
      </p:sp>
      <p:sp>
        <p:nvSpPr>
          <p:cNvPr id="4" name="日期占位符 3"/>
          <p:cNvSpPr>
            <a:spLocks noGrp="1"/>
          </p:cNvSpPr>
          <p:nvPr>
            <p:ph type="dt" sz="half" idx="10"/>
          </p:nvPr>
        </p:nvSpPr>
        <p:spPr/>
        <p:txBody>
          <a:bodyPr/>
          <a:lstStyle/>
          <a:p>
            <a:r>
              <a:rPr lang="zh-CN" altLang="en-US"/>
              <a:t>2012/11/05</a:t>
            </a:r>
            <a:endParaRPr lang="en-US" altLang="zh-CN"/>
          </a:p>
        </p:txBody>
      </p:sp>
      <p:sp>
        <p:nvSpPr>
          <p:cNvPr id="5" name="灯片编号占位符 4"/>
          <p:cNvSpPr>
            <a:spLocks noGrp="1"/>
          </p:cNvSpPr>
          <p:nvPr>
            <p:ph type="sldNum" sz="quarter" idx="12"/>
          </p:nvPr>
        </p:nvSpPr>
        <p:spPr/>
        <p:txBody>
          <a:bodyPr/>
          <a:lstStyle/>
          <a:p>
            <a:fld id="{42EF0F20-42B3-45F7-86A7-660DD5FBA883}" type="slidenum">
              <a:rPr lang="en-US" altLang="zh-CN" smtClean="0"/>
              <a:t>5</a:t>
            </a:fld>
            <a:endParaRPr lang="en-US" altLang="zh-CN"/>
          </a:p>
        </p:txBody>
      </p:sp>
      <p:pic>
        <p:nvPicPr>
          <p:cNvPr id="7" name="图片 6"/>
          <p:cNvPicPr>
            <a:picLocks noChangeAspect="1"/>
          </p:cNvPicPr>
          <p:nvPr/>
        </p:nvPicPr>
        <p:blipFill>
          <a:blip r:embed="rId2"/>
          <a:srcRect l="17046" t="34244" r="12991" b="-321"/>
          <a:stretch>
            <a:fillRect/>
          </a:stretch>
        </p:blipFill>
        <p:spPr>
          <a:xfrm>
            <a:off x="6867525" y="1705610"/>
            <a:ext cx="5324475" cy="3272790"/>
          </a:xfrm>
          <a:prstGeom prst="rect">
            <a:avLst/>
          </a:prstGeom>
        </p:spPr>
      </p:pic>
      <p:sp>
        <p:nvSpPr>
          <p:cNvPr id="8" name="内容占位符 7"/>
          <p:cNvSpPr>
            <a:spLocks noGrp="1"/>
          </p:cNvSpPr>
          <p:nvPr>
            <p:ph idx="1"/>
          </p:nvPr>
        </p:nvSpPr>
        <p:spPr>
          <a:xfrm>
            <a:off x="941070" y="1705610"/>
            <a:ext cx="5926455" cy="3644900"/>
          </a:xfrm>
        </p:spPr>
        <p:txBody>
          <a:bodyPr/>
          <a:lstStyle/>
          <a:p>
            <a:r>
              <a:rPr lang="zh-CN" altLang="en-US"/>
              <a:t>对繁殖季节的调节，具有季节性繁殖的家族，如马驴和羊在</a:t>
            </a:r>
            <a:r>
              <a:rPr lang="zh-CN" altLang="en-US">
                <a:solidFill>
                  <a:srgbClr val="FF0000"/>
                </a:solidFill>
              </a:rPr>
              <a:t>繁殖季节</a:t>
            </a:r>
            <a:r>
              <a:rPr lang="zh-CN" altLang="en-US"/>
              <a:t>中</a:t>
            </a:r>
            <a:r>
              <a:rPr lang="zh-CN" altLang="en-US">
                <a:solidFill>
                  <a:srgbClr val="FF0000"/>
                </a:solidFill>
              </a:rPr>
              <a:t>性腺激素的分泌量增加</a:t>
            </a:r>
            <a:r>
              <a:rPr lang="zh-CN" altLang="en-US"/>
              <a:t>，卵巢能产生正常成熟的卵子，</a:t>
            </a:r>
          </a:p>
          <a:p>
            <a:r>
              <a:rPr lang="zh-CN" altLang="en-US"/>
              <a:t>而在</a:t>
            </a:r>
            <a:r>
              <a:rPr lang="zh-CN" altLang="en-US">
                <a:solidFill>
                  <a:srgbClr val="FF0000"/>
                </a:solidFill>
              </a:rPr>
              <a:t>非繁殖季节</a:t>
            </a:r>
            <a:r>
              <a:rPr lang="zh-CN" altLang="en-US"/>
              <a:t>垂体激素</a:t>
            </a:r>
            <a:r>
              <a:rPr lang="zh-CN" altLang="en-US">
                <a:solidFill>
                  <a:srgbClr val="FF0000"/>
                </a:solidFill>
              </a:rPr>
              <a:t>分泌量很少或停止</a:t>
            </a:r>
            <a:r>
              <a:rPr lang="zh-CN" altLang="en-US"/>
              <a:t>，活性降低，卵巢功能降低或停止活动，如补充外源激素则可表现正常的繁殖能力</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a:latin typeface="微软雅黑" panose="020B0503020204020204" pitchFamily="34" charset="-122"/>
                <a:ea typeface="微软雅黑" panose="020B0503020204020204" pitchFamily="34" charset="-122"/>
              </a:rPr>
              <a:t>3</a:t>
            </a:r>
            <a:r>
              <a:rPr lang="zh-CN" altLang="en-US" sz="3200" b="1" dirty="0">
                <a:latin typeface="微软雅黑" panose="020B0503020204020204" pitchFamily="34" charset="-122"/>
                <a:ea typeface="微软雅黑" panose="020B0503020204020204" pitchFamily="34" charset="-122"/>
              </a:rPr>
              <a:t>、对发情周期的调节</a:t>
            </a:r>
          </a:p>
        </p:txBody>
      </p:sp>
      <p:sp>
        <p:nvSpPr>
          <p:cNvPr id="3" name="内容占位符 2"/>
          <p:cNvSpPr>
            <a:spLocks noGrp="1"/>
          </p:cNvSpPr>
          <p:nvPr>
            <p:ph idx="1"/>
          </p:nvPr>
        </p:nvSpPr>
        <p:spPr>
          <a:xfrm>
            <a:off x="871220" y="1263650"/>
            <a:ext cx="6256655" cy="4343400"/>
          </a:xfrm>
        </p:spPr>
        <p:txBody>
          <a:bodyPr>
            <a:normAutofit/>
          </a:bodyPr>
          <a:lstStyle/>
          <a:p>
            <a:pPr marL="0" indent="0">
              <a:lnSpc>
                <a:spcPct val="100000"/>
              </a:lnSpc>
              <a:spcBef>
                <a:spcPts val="1500"/>
              </a:spcBef>
              <a:buNone/>
            </a:pPr>
            <a:r>
              <a:rPr lang="zh-CN" altLang="en-US" sz="2400"/>
              <a:t>母猪的发情过程：</a:t>
            </a:r>
          </a:p>
          <a:p>
            <a:pPr marL="800100" lvl="2" indent="-342900">
              <a:lnSpc>
                <a:spcPct val="100000"/>
              </a:lnSpc>
              <a:spcBef>
                <a:spcPts val="1500"/>
              </a:spcBef>
              <a:buFont typeface="Wingdings" panose="05000000000000000000" charset="0"/>
              <a:buChar char="p"/>
            </a:pPr>
            <a:r>
              <a:rPr lang="zh-CN" altLang="en-US" sz="2400" b="0"/>
              <a:t>下丘脑分泌的</a:t>
            </a:r>
            <a:r>
              <a:rPr lang="zh-CN" altLang="en-US" sz="2400" b="0">
                <a:solidFill>
                  <a:srgbClr val="FF0000"/>
                </a:solidFill>
              </a:rPr>
              <a:t>促性腺激素释放激素</a:t>
            </a:r>
            <a:r>
              <a:rPr lang="zh-CN" altLang="en-US" sz="2400" b="0"/>
              <a:t>作用于垂体前叶使其分泌</a:t>
            </a:r>
            <a:r>
              <a:rPr lang="zh-CN" altLang="en-US" sz="2400" b="0">
                <a:solidFill>
                  <a:srgbClr val="FF0000"/>
                </a:solidFill>
              </a:rPr>
              <a:t>促卵泡素</a:t>
            </a:r>
            <a:r>
              <a:rPr lang="zh-CN" altLang="en-US" sz="2400" b="0"/>
              <a:t>和少量的</a:t>
            </a:r>
            <a:r>
              <a:rPr lang="zh-CN" altLang="en-US" sz="2400" b="0">
                <a:solidFill>
                  <a:srgbClr val="FF0000"/>
                </a:solidFill>
              </a:rPr>
              <a:t>促黄体素</a:t>
            </a:r>
            <a:r>
              <a:rPr lang="zh-CN" altLang="en-US" sz="2400" b="0"/>
              <a:t>，初始卵泡逐渐成熟，随着卵泡的成熟</a:t>
            </a:r>
            <a:r>
              <a:rPr lang="zh-CN" altLang="en-US" sz="2400" b="0">
                <a:solidFill>
                  <a:srgbClr val="FF0000"/>
                </a:solidFill>
              </a:rPr>
              <a:t>雌激素的分泌量逐渐增多</a:t>
            </a:r>
            <a:r>
              <a:rPr lang="zh-CN" altLang="en-US" sz="2400" b="0"/>
              <a:t>，母畜</a:t>
            </a:r>
            <a:r>
              <a:rPr lang="zh-CN" altLang="en-US" sz="2400" b="0">
                <a:solidFill>
                  <a:srgbClr val="FF0000"/>
                </a:solidFill>
              </a:rPr>
              <a:t>表现发情症状</a:t>
            </a:r>
            <a:endParaRPr lang="zh-CN" altLang="en-US" sz="2400" b="0"/>
          </a:p>
          <a:p>
            <a:pPr marL="800100" lvl="2" indent="-342900">
              <a:lnSpc>
                <a:spcPct val="100000"/>
              </a:lnSpc>
              <a:spcBef>
                <a:spcPts val="1500"/>
              </a:spcBef>
              <a:buFont typeface="Wingdings" panose="05000000000000000000" charset="0"/>
              <a:buChar char="p"/>
            </a:pPr>
            <a:r>
              <a:rPr lang="zh-CN" altLang="en-US" sz="2400" b="0"/>
              <a:t>同时</a:t>
            </a:r>
            <a:r>
              <a:rPr lang="zh-CN" altLang="en-US" sz="2400">
                <a:solidFill>
                  <a:srgbClr val="002060"/>
                </a:solidFill>
              </a:rPr>
              <a:t>大量</a:t>
            </a:r>
            <a:r>
              <a:rPr lang="zh-CN" altLang="en-US" sz="2400" b="0">
                <a:solidFill>
                  <a:srgbClr val="FF0000"/>
                </a:solidFill>
              </a:rPr>
              <a:t>雌激素</a:t>
            </a:r>
            <a:r>
              <a:rPr lang="zh-CN" altLang="en-US" sz="2400" b="0"/>
              <a:t>对下丘脑和垂体具有反馈作用，</a:t>
            </a:r>
            <a:r>
              <a:rPr lang="zh-CN" altLang="en-US" sz="2400"/>
              <a:t>抑制</a:t>
            </a:r>
            <a:r>
              <a:rPr lang="zh-CN" altLang="en-US" sz="2400" b="0"/>
              <a:t>垂体</a:t>
            </a:r>
            <a:r>
              <a:rPr lang="zh-CN" altLang="en-US" sz="2400" b="0">
                <a:solidFill>
                  <a:srgbClr val="FF0000"/>
                </a:solidFill>
              </a:rPr>
              <a:t>促卵泡素</a:t>
            </a:r>
            <a:r>
              <a:rPr lang="zh-CN" altLang="en-US" sz="2400" b="0"/>
              <a:t>的分泌，并促进促</a:t>
            </a:r>
            <a:r>
              <a:rPr lang="zh-CN" altLang="en-US" sz="2400" b="0">
                <a:solidFill>
                  <a:srgbClr val="FF0000"/>
                </a:solidFill>
              </a:rPr>
              <a:t>黄体素</a:t>
            </a:r>
            <a:r>
              <a:rPr lang="zh-CN" altLang="en-US" sz="2400" b="0"/>
              <a:t>的分泌量的增加，两者呈一定比例时候即引起排卵，</a:t>
            </a:r>
          </a:p>
        </p:txBody>
      </p:sp>
      <p:sp>
        <p:nvSpPr>
          <p:cNvPr id="4" name="日期占位符 3"/>
          <p:cNvSpPr>
            <a:spLocks noGrp="1"/>
          </p:cNvSpPr>
          <p:nvPr>
            <p:ph type="dt" sz="half" idx="10"/>
          </p:nvPr>
        </p:nvSpPr>
        <p:spPr/>
        <p:txBody>
          <a:bodyPr/>
          <a:lstStyle/>
          <a:p>
            <a:r>
              <a:rPr lang="zh-CN" altLang="en-US"/>
              <a:t>2012/11/05</a:t>
            </a:r>
            <a:endParaRPr lang="en-US" altLang="zh-CN"/>
          </a:p>
        </p:txBody>
      </p:sp>
      <p:sp>
        <p:nvSpPr>
          <p:cNvPr id="5" name="灯片编号占位符 4"/>
          <p:cNvSpPr>
            <a:spLocks noGrp="1"/>
          </p:cNvSpPr>
          <p:nvPr>
            <p:ph type="sldNum" sz="quarter" idx="12"/>
          </p:nvPr>
        </p:nvSpPr>
        <p:spPr/>
        <p:txBody>
          <a:bodyPr/>
          <a:lstStyle/>
          <a:p>
            <a:fld id="{42EF0F20-42B3-45F7-86A7-660DD5FBA883}" type="slidenum">
              <a:rPr lang="en-US" altLang="zh-CN" smtClean="0"/>
              <a:t>6</a:t>
            </a:fld>
            <a:endParaRPr lang="en-US" altLang="zh-CN"/>
          </a:p>
        </p:txBody>
      </p:sp>
      <p:pic>
        <p:nvPicPr>
          <p:cNvPr id="6" name="内容占位符 5"/>
          <p:cNvPicPr>
            <a:picLocks noChangeAspect="1"/>
          </p:cNvPicPr>
          <p:nvPr/>
        </p:nvPicPr>
        <p:blipFill>
          <a:blip r:embed="rId2"/>
          <a:stretch>
            <a:fillRect/>
          </a:stretch>
        </p:blipFill>
        <p:spPr>
          <a:xfrm>
            <a:off x="7257415" y="1277620"/>
            <a:ext cx="4738370" cy="4328795"/>
          </a:xfrm>
          <a:prstGeom prst="rect">
            <a:avLst/>
          </a:prstGeom>
        </p:spPr>
      </p:pic>
      <p:pic>
        <p:nvPicPr>
          <p:cNvPr id="7" name="图片 6"/>
          <p:cNvPicPr>
            <a:picLocks noChangeAspect="1"/>
          </p:cNvPicPr>
          <p:nvPr/>
        </p:nvPicPr>
        <p:blipFill>
          <a:blip r:embed="rId3"/>
          <a:stretch>
            <a:fillRect/>
          </a:stretch>
        </p:blipFill>
        <p:spPr>
          <a:xfrm>
            <a:off x="6803390" y="5707380"/>
            <a:ext cx="5143500" cy="8191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nvPr>
        </p:nvSpPr>
        <p:spPr/>
        <p:txBody>
          <a:bodyPr>
            <a:normAutofit/>
          </a:bodyPr>
          <a:lstStyle/>
          <a:p>
            <a:endParaRPr lang="zh-CN" altLang="en-US"/>
          </a:p>
        </p:txBody>
      </p:sp>
      <p:sp>
        <p:nvSpPr>
          <p:cNvPr id="4" name="日期占位符 3"/>
          <p:cNvSpPr>
            <a:spLocks noGrp="1"/>
          </p:cNvSpPr>
          <p:nvPr>
            <p:ph type="dt" sz="half" idx="10"/>
          </p:nvPr>
        </p:nvSpPr>
        <p:spPr/>
        <p:txBody>
          <a:bodyPr/>
          <a:lstStyle/>
          <a:p>
            <a:r>
              <a:rPr lang="zh-CN" altLang="en-US"/>
              <a:t>2012/11/05</a:t>
            </a:r>
            <a:endParaRPr lang="en-US" altLang="zh-CN"/>
          </a:p>
        </p:txBody>
      </p:sp>
      <p:sp>
        <p:nvSpPr>
          <p:cNvPr id="5" name="灯片编号占位符 4"/>
          <p:cNvSpPr>
            <a:spLocks noGrp="1"/>
          </p:cNvSpPr>
          <p:nvPr>
            <p:ph type="sldNum" sz="quarter" idx="12"/>
          </p:nvPr>
        </p:nvSpPr>
        <p:spPr/>
        <p:txBody>
          <a:bodyPr/>
          <a:lstStyle/>
          <a:p>
            <a:fld id="{42EF0F20-42B3-45F7-86A7-660DD5FBA883}" type="slidenum">
              <a:rPr lang="en-US" altLang="zh-CN" smtClean="0"/>
              <a:t>7</a:t>
            </a:fld>
            <a:endParaRPr lang="en-US" altLang="zh-CN"/>
          </a:p>
        </p:txBody>
      </p:sp>
      <p:pic>
        <p:nvPicPr>
          <p:cNvPr id="6" name="内容占位符 5"/>
          <p:cNvPicPr>
            <a:picLocks noGrp="1" noChangeAspect="1"/>
          </p:cNvPicPr>
          <p:nvPr>
            <p:ph idx="1"/>
          </p:nvPr>
        </p:nvPicPr>
        <p:blipFill>
          <a:blip r:embed="rId2"/>
          <a:stretch>
            <a:fillRect/>
          </a:stretch>
        </p:blipFill>
        <p:spPr>
          <a:xfrm>
            <a:off x="6512560" y="978535"/>
            <a:ext cx="5596255" cy="5111750"/>
          </a:xfrm>
          <a:prstGeom prst="rect">
            <a:avLst/>
          </a:prstGeom>
        </p:spPr>
      </p:pic>
      <p:pic>
        <p:nvPicPr>
          <p:cNvPr id="7" name="图片 6"/>
          <p:cNvPicPr>
            <a:picLocks noChangeAspect="1"/>
          </p:cNvPicPr>
          <p:nvPr/>
        </p:nvPicPr>
        <p:blipFill>
          <a:blip r:embed="rId3"/>
          <a:stretch>
            <a:fillRect/>
          </a:stretch>
        </p:blipFill>
        <p:spPr>
          <a:xfrm>
            <a:off x="6654800" y="5904865"/>
            <a:ext cx="5143500" cy="819150"/>
          </a:xfrm>
          <a:prstGeom prst="rect">
            <a:avLst/>
          </a:prstGeom>
        </p:spPr>
      </p:pic>
      <p:sp>
        <p:nvSpPr>
          <p:cNvPr id="3" name="文本框 2"/>
          <p:cNvSpPr txBox="1"/>
          <p:nvPr/>
        </p:nvSpPr>
        <p:spPr>
          <a:xfrm>
            <a:off x="572770" y="1359535"/>
            <a:ext cx="5939790" cy="4730750"/>
          </a:xfrm>
          <a:prstGeom prst="rect">
            <a:avLst/>
          </a:prstGeom>
          <a:noFill/>
        </p:spPr>
        <p:txBody>
          <a:bodyPr wrap="square" rtlCol="0" anchor="t">
            <a:spAutoFit/>
          </a:bodyPr>
          <a:lstStyle/>
          <a:p>
            <a:pPr marL="742950" lvl="1" indent="-285750">
              <a:lnSpc>
                <a:spcPct val="100000"/>
              </a:lnSpc>
              <a:spcBef>
                <a:spcPts val="1500"/>
              </a:spcBef>
              <a:spcAft>
                <a:spcPts val="0"/>
              </a:spcAft>
              <a:buFont typeface="Wingdings" panose="05000000000000000000" charset="0"/>
              <a:buChar char="p"/>
            </a:pPr>
            <a:r>
              <a:rPr lang="zh-CN" altLang="en-US" sz="2400" b="1">
                <a:sym typeface="+mn-ea"/>
              </a:rPr>
              <a:t>排卵后，卵泡内内膜开始形成黄体，在</a:t>
            </a:r>
            <a:r>
              <a:rPr lang="zh-CN" altLang="en-US" sz="2400" b="1">
                <a:solidFill>
                  <a:srgbClr val="FF0000"/>
                </a:solidFill>
                <a:sym typeface="+mn-ea"/>
              </a:rPr>
              <a:t>促乳素</a:t>
            </a:r>
            <a:r>
              <a:rPr lang="zh-CN" altLang="en-US" sz="2400" b="1">
                <a:sym typeface="+mn-ea"/>
              </a:rPr>
              <a:t>的协同下使黄体细胞分泌，</a:t>
            </a:r>
            <a:r>
              <a:rPr lang="zh-CN" altLang="en-US" sz="2400" b="1">
                <a:solidFill>
                  <a:srgbClr val="FF0000"/>
                </a:solidFill>
                <a:sym typeface="+mn-ea"/>
              </a:rPr>
              <a:t>孕酮</a:t>
            </a:r>
            <a:r>
              <a:rPr lang="zh-CN" altLang="en-US" sz="2400" b="1">
                <a:sym typeface="+mn-ea"/>
              </a:rPr>
              <a:t>，</a:t>
            </a:r>
            <a:endParaRPr lang="zh-CN" altLang="en-US" sz="2400" b="1"/>
          </a:p>
          <a:p>
            <a:pPr marL="742950" lvl="1" indent="-285750">
              <a:lnSpc>
                <a:spcPct val="100000"/>
              </a:lnSpc>
              <a:spcBef>
                <a:spcPts val="1500"/>
              </a:spcBef>
              <a:spcAft>
                <a:spcPts val="0"/>
              </a:spcAft>
              <a:buFont typeface="Wingdings" panose="05000000000000000000" charset="0"/>
              <a:buChar char="p"/>
            </a:pPr>
            <a:r>
              <a:rPr lang="zh-CN" altLang="en-US" sz="2400" b="1">
                <a:solidFill>
                  <a:srgbClr val="FF0000"/>
                </a:solidFill>
                <a:sym typeface="+mn-ea"/>
              </a:rPr>
              <a:t>孕酮</a:t>
            </a:r>
            <a:r>
              <a:rPr lang="zh-CN" altLang="en-US" sz="2400" b="1">
                <a:sym typeface="+mn-ea"/>
              </a:rPr>
              <a:t>对下丘脑和垂体具有</a:t>
            </a:r>
            <a:r>
              <a:rPr lang="zh-CN" altLang="en-US" sz="2400" b="1">
                <a:solidFill>
                  <a:srgbClr val="FF0000"/>
                </a:solidFill>
                <a:sym typeface="+mn-ea"/>
              </a:rPr>
              <a:t>负反馈</a:t>
            </a:r>
            <a:r>
              <a:rPr lang="zh-CN" altLang="en-US" sz="2400" b="1">
                <a:sym typeface="+mn-ea"/>
              </a:rPr>
              <a:t>作用，</a:t>
            </a:r>
            <a:r>
              <a:rPr lang="zh-CN" altLang="en-US" sz="2400" b="1">
                <a:solidFill>
                  <a:srgbClr val="002060"/>
                </a:solidFill>
                <a:latin typeface="微软雅黑" panose="020B0503020204020204" pitchFamily="34" charset="-122"/>
                <a:ea typeface="微软雅黑" panose="020B0503020204020204" pitchFamily="34" charset="-122"/>
                <a:sym typeface="+mn-ea"/>
              </a:rPr>
              <a:t>抑制</a:t>
            </a:r>
            <a:r>
              <a:rPr lang="zh-CN" altLang="en-US" sz="2400" b="1">
                <a:solidFill>
                  <a:srgbClr val="FF0000"/>
                </a:solidFill>
                <a:sym typeface="+mn-ea"/>
              </a:rPr>
              <a:t>促性腺激素</a:t>
            </a:r>
            <a:r>
              <a:rPr lang="zh-CN" altLang="en-US" sz="2400" b="1">
                <a:sym typeface="+mn-ea"/>
              </a:rPr>
              <a:t>的分泌，</a:t>
            </a:r>
            <a:endParaRPr lang="zh-CN" altLang="en-US" sz="2400" b="1"/>
          </a:p>
          <a:p>
            <a:pPr marL="742950" lvl="1" indent="-285750">
              <a:lnSpc>
                <a:spcPct val="100000"/>
              </a:lnSpc>
              <a:spcBef>
                <a:spcPts val="1500"/>
              </a:spcBef>
              <a:spcAft>
                <a:spcPts val="0"/>
              </a:spcAft>
              <a:buFont typeface="Wingdings" panose="05000000000000000000" charset="0"/>
              <a:buChar char="p"/>
            </a:pPr>
            <a:r>
              <a:rPr lang="zh-CN" altLang="en-US" sz="2400" b="1">
                <a:sym typeface="+mn-ea"/>
              </a:rPr>
              <a:t>此时排出的卵子如未受精，</a:t>
            </a:r>
            <a:r>
              <a:rPr lang="zh-CN" altLang="en-US" sz="2400" b="1">
                <a:solidFill>
                  <a:srgbClr val="FF0000"/>
                </a:solidFill>
                <a:sym typeface="+mn-ea"/>
              </a:rPr>
              <a:t>促乳素</a:t>
            </a:r>
            <a:r>
              <a:rPr lang="zh-CN" altLang="en-US" sz="2400" b="1">
                <a:sym typeface="+mn-ea"/>
              </a:rPr>
              <a:t>分泌量逐渐消失，使黄体退化萎缩，</a:t>
            </a:r>
            <a:endParaRPr lang="zh-CN" altLang="en-US" sz="2400" b="1"/>
          </a:p>
          <a:p>
            <a:pPr marL="742950" lvl="1" indent="-285750">
              <a:lnSpc>
                <a:spcPct val="100000"/>
              </a:lnSpc>
              <a:spcBef>
                <a:spcPts val="1500"/>
              </a:spcBef>
              <a:spcAft>
                <a:spcPts val="0"/>
              </a:spcAft>
              <a:buFont typeface="Wingdings" panose="05000000000000000000" charset="0"/>
              <a:buChar char="p"/>
            </a:pPr>
            <a:r>
              <a:rPr lang="zh-CN" altLang="en-US" sz="2400" b="1">
                <a:sym typeface="+mn-ea"/>
              </a:rPr>
              <a:t>这时由于</a:t>
            </a:r>
            <a:r>
              <a:rPr lang="zh-CN" altLang="en-US" sz="2400" b="1">
                <a:solidFill>
                  <a:srgbClr val="FF0000"/>
                </a:solidFill>
                <a:sym typeface="+mn-ea"/>
              </a:rPr>
              <a:t>孕酮</a:t>
            </a:r>
            <a:r>
              <a:rPr lang="zh-CN" altLang="en-US" sz="2400" b="1">
                <a:sym typeface="+mn-ea"/>
              </a:rPr>
              <a:t>含量大幅度</a:t>
            </a:r>
            <a:r>
              <a:rPr lang="zh-CN" altLang="en-US" sz="2400" b="1">
                <a:solidFill>
                  <a:srgbClr val="FF0000"/>
                </a:solidFill>
                <a:sym typeface="+mn-ea"/>
              </a:rPr>
              <a:t>下降</a:t>
            </a:r>
            <a:r>
              <a:rPr lang="zh-CN" altLang="en-US" sz="2400" b="1">
                <a:sym typeface="+mn-ea"/>
              </a:rPr>
              <a:t>而</a:t>
            </a:r>
            <a:r>
              <a:rPr lang="zh-CN" altLang="en-US" sz="2400" b="1">
                <a:latin typeface="微软雅黑" panose="020B0503020204020204" pitchFamily="34" charset="-122"/>
                <a:ea typeface="微软雅黑" panose="020B0503020204020204" pitchFamily="34" charset="-122"/>
                <a:sym typeface="+mn-ea"/>
              </a:rPr>
              <a:t>解除</a:t>
            </a:r>
            <a:r>
              <a:rPr lang="zh-CN" altLang="en-US" sz="2400" b="1">
                <a:sym typeface="+mn-ea"/>
              </a:rPr>
              <a:t>了对下丘脑和垂体的</a:t>
            </a:r>
            <a:r>
              <a:rPr lang="zh-CN" altLang="en-US" sz="2400" b="1">
                <a:latin typeface="微软雅黑" panose="020B0503020204020204" pitchFamily="34" charset="-122"/>
                <a:ea typeface="微软雅黑" panose="020B0503020204020204" pitchFamily="34" charset="-122"/>
                <a:sym typeface="+mn-ea"/>
              </a:rPr>
              <a:t>抑制</a:t>
            </a:r>
            <a:r>
              <a:rPr lang="zh-CN" altLang="en-US" sz="2400" b="1">
                <a:sym typeface="+mn-ea"/>
              </a:rPr>
              <a:t>，于是出现</a:t>
            </a:r>
            <a:r>
              <a:rPr lang="zh-CN" altLang="en-US" sz="2400" b="1">
                <a:solidFill>
                  <a:srgbClr val="FF0000"/>
                </a:solidFill>
                <a:sym typeface="+mn-ea"/>
              </a:rPr>
              <a:t>激素的分泌量又开始增加</a:t>
            </a:r>
            <a:r>
              <a:rPr lang="zh-CN" altLang="en-US" sz="2400" b="1">
                <a:sym typeface="+mn-ea"/>
              </a:rPr>
              <a:t>，随之又开始了下一个发情周期</a:t>
            </a:r>
            <a:endParaRPr lang="zh-CN" altLang="en-US" sz="2400" b="1"/>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项目一</Template>
  <TotalTime>2</TotalTime>
  <Words>474</Words>
  <Application>Microsoft Office PowerPoint</Application>
  <PresentationFormat>宽屏</PresentationFormat>
  <Paragraphs>41</Paragraphs>
  <Slides>7</Slides>
  <Notes>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7</vt:i4>
      </vt:variant>
    </vt:vector>
  </HeadingPairs>
  <TitlesOfParts>
    <vt:vector size="14" baseType="lpstr">
      <vt:lpstr>等线</vt:lpstr>
      <vt:lpstr>等线 Light</vt:lpstr>
      <vt:lpstr>方正兰亭超细黑简体</vt:lpstr>
      <vt:lpstr>微软雅黑</vt:lpstr>
      <vt:lpstr>Arial</vt:lpstr>
      <vt:lpstr>Wingdings</vt:lpstr>
      <vt:lpstr>Office 主题​​</vt:lpstr>
      <vt:lpstr>PowerPoint 演示文稿</vt:lpstr>
      <vt:lpstr>PowerPoint 演示文稿</vt:lpstr>
      <vt:lpstr>PowerPoint 演示文稿</vt:lpstr>
      <vt:lpstr>三、发情排卵的激素调节</vt:lpstr>
      <vt:lpstr>2、对繁殖季节的调节</vt:lpstr>
      <vt:lpstr>3、对发情周期的调节</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动物繁殖与改良</dc:title>
  <dc:creator>李 玉丹</dc:creator>
  <cp:lastModifiedBy>李 玉丹</cp:lastModifiedBy>
  <cp:revision>107</cp:revision>
  <dcterms:created xsi:type="dcterms:W3CDTF">2019-09-17T02:06:00Z</dcterms:created>
  <dcterms:modified xsi:type="dcterms:W3CDTF">2020-11-22T15:38:18Z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