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900" r:id="rId2"/>
    <p:sldId id="901" r:id="rId3"/>
    <p:sldId id="903" r:id="rId4"/>
    <p:sldId id="902" r:id="rId5"/>
    <p:sldId id="904" r:id="rId6"/>
    <p:sldId id="905" r:id="rId7"/>
    <p:sldId id="906" r:id="rId8"/>
    <p:sldId id="911" r:id="rId9"/>
    <p:sldId id="912" r:id="rId10"/>
    <p:sldId id="913" r:id="rId11"/>
    <p:sldId id="914" r:id="rId12"/>
    <p:sldId id="915" r:id="rId13"/>
    <p:sldId id="907" r:id="rId14"/>
    <p:sldId id="916" r:id="rId15"/>
    <p:sldId id="917" r:id="rId16"/>
    <p:sldId id="922" r:id="rId17"/>
    <p:sldId id="918" r:id="rId18"/>
    <p:sldId id="923" r:id="rId19"/>
    <p:sldId id="919" r:id="rId20"/>
    <p:sldId id="920" r:id="rId21"/>
    <p:sldId id="924" r:id="rId22"/>
    <p:sldId id="925" r:id="rId23"/>
    <p:sldId id="926" r:id="rId24"/>
    <p:sldId id="927" r:id="rId25"/>
    <p:sldId id="930" r:id="rId26"/>
    <p:sldId id="931" r:id="rId27"/>
    <p:sldId id="933" r:id="rId28"/>
    <p:sldId id="932" r:id="rId29"/>
    <p:sldId id="372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0.jpg"/><Relationship Id="rId7" Type="http://schemas.openxmlformats.org/officeDocument/2006/relationships/image" Target="../media/image33.jpg"/><Relationship Id="rId12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11" Type="http://schemas.openxmlformats.org/officeDocument/2006/relationships/image" Target="../media/image36.jpg"/><Relationship Id="rId5" Type="http://schemas.openxmlformats.org/officeDocument/2006/relationships/image" Target="../media/image9.jpg"/><Relationship Id="rId10" Type="http://schemas.openxmlformats.org/officeDocument/2006/relationships/image" Target="../media/image35.jpg"/><Relationship Id="rId4" Type="http://schemas.openxmlformats.org/officeDocument/2006/relationships/image" Target="../media/image31.jpg"/><Relationship Id="rId9" Type="http://schemas.openxmlformats.org/officeDocument/2006/relationships/image" Target="../media/image34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精液外观性状检查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2ACCB-CD79-40F9-BBF2-B329EFA79BCF}"/>
              </a:ext>
            </a:extLst>
          </p:cNvPr>
          <p:cNvSpPr/>
          <p:nvPr/>
        </p:nvSpPr>
        <p:spPr>
          <a:xfrm>
            <a:off x="1219200" y="2210254"/>
            <a:ext cx="9715500" cy="235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(1)采精量</a:t>
            </a:r>
            <a:endParaRPr lang="en-US" altLang="zh-CN" sz="20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采精后将精液盛装在有刻度的试管或精液瓶中,可测出精液量的多少。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猪和马精液应用4~6层消毒纱布过滤或离心处理,除去胶状物质。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各种家畜的采精量都有一定范围,精液量与正常差异较大,应查明原因,及时调整采精方法或对公畜进行治疗(表5-3)</a:t>
            </a:r>
          </a:p>
        </p:txBody>
      </p:sp>
    </p:spTree>
    <p:extLst>
      <p:ext uri="{BB962C8B-B14F-4D97-AF65-F5344CB8AC3E}">
        <p14:creationId xmlns:p14="http://schemas.microsoft.com/office/powerpoint/2010/main" val="29158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精子活力检查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）检查方法：悬滴法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60320295-5CC5-4F4B-B9F8-F6932E2AC5DE}"/>
              </a:ext>
            </a:extLst>
          </p:cNvPr>
          <p:cNvSpPr txBox="1"/>
          <p:nvPr/>
        </p:nvSpPr>
        <p:spPr>
          <a:xfrm>
            <a:off x="1383601" y="2630262"/>
            <a:ext cx="17310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2000" dirty="0">
              <a:latin typeface="微软雅黑"/>
              <a:cs typeface="微软雅黑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784744F-BCDA-481B-B0E6-619103C5969A}"/>
              </a:ext>
            </a:extLst>
          </p:cNvPr>
          <p:cNvSpPr/>
          <p:nvPr/>
        </p:nvSpPr>
        <p:spPr>
          <a:xfrm>
            <a:off x="7015790" y="2736525"/>
            <a:ext cx="3792609" cy="2480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71EF3AFF-D39D-4035-87B3-B686AD457390}"/>
              </a:ext>
            </a:extLst>
          </p:cNvPr>
          <p:cNvSpPr/>
          <p:nvPr/>
        </p:nvSpPr>
        <p:spPr>
          <a:xfrm>
            <a:off x="1627322" y="2630262"/>
            <a:ext cx="5207431" cy="3352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834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精子活力检查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）评定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60320295-5CC5-4F4B-B9F8-F6932E2AC5DE}"/>
              </a:ext>
            </a:extLst>
          </p:cNvPr>
          <p:cNvSpPr txBox="1"/>
          <p:nvPr/>
        </p:nvSpPr>
        <p:spPr>
          <a:xfrm>
            <a:off x="1383601" y="2630262"/>
            <a:ext cx="17310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0816F7CE-A3F4-42AC-BB36-E81EC27AB007}"/>
              </a:ext>
            </a:extLst>
          </p:cNvPr>
          <p:cNvSpPr txBox="1"/>
          <p:nvPr/>
        </p:nvSpPr>
        <p:spPr>
          <a:xfrm>
            <a:off x="2804203" y="2857011"/>
            <a:ext cx="6431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评定：采</a:t>
            </a: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用“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十级一分</a:t>
            </a: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制”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或</a:t>
            </a: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“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五级一分</a:t>
            </a:r>
            <a:r>
              <a:rPr sz="2400" b="1" spc="-5" dirty="0">
                <a:solidFill>
                  <a:srgbClr val="404040"/>
                </a:solidFill>
                <a:latin typeface="微软雅黑"/>
                <a:cs typeface="微软雅黑"/>
              </a:rPr>
              <a:t>制</a:t>
            </a: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”。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9B971707-CFBE-4FE3-9EE4-4801C9DB9072}"/>
              </a:ext>
            </a:extLst>
          </p:cNvPr>
          <p:cNvSpPr/>
          <p:nvPr/>
        </p:nvSpPr>
        <p:spPr>
          <a:xfrm>
            <a:off x="762000" y="3600450"/>
            <a:ext cx="10516322" cy="2020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341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精子活力检查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）评定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60320295-5CC5-4F4B-B9F8-F6932E2AC5DE}"/>
              </a:ext>
            </a:extLst>
          </p:cNvPr>
          <p:cNvSpPr txBox="1"/>
          <p:nvPr/>
        </p:nvSpPr>
        <p:spPr>
          <a:xfrm>
            <a:off x="1383601" y="2630262"/>
            <a:ext cx="17310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2000" dirty="0">
              <a:latin typeface="微软雅黑"/>
              <a:cs typeface="微软雅黑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2B74575E-4DE3-4252-A8A2-A5E6425C56FC}"/>
              </a:ext>
            </a:extLst>
          </p:cNvPr>
          <p:cNvSpPr txBox="1"/>
          <p:nvPr/>
        </p:nvSpPr>
        <p:spPr>
          <a:xfrm>
            <a:off x="1494703" y="2528753"/>
            <a:ext cx="10067925" cy="323024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9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牛、羊及鸡的浓份精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应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稀释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后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再制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片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检查时温度稳定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在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37℃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左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右。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家禽的精液应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在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40-42</a:t>
            </a:r>
            <a:r>
              <a:rPr sz="2000" spc="-210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℃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条件下检查，于采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后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20—30min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内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成。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在采前后、精液处理前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后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及输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前都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进行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检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测。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在一个载玻片上同时制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作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2个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样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品，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每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个样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观</a:t>
            </a:r>
            <a:r>
              <a:rPr sz="2000" spc="35" dirty="0">
                <a:solidFill>
                  <a:srgbClr val="404040"/>
                </a:solidFill>
                <a:latin typeface="微软雅黑"/>
                <a:cs typeface="微软雅黑"/>
              </a:rPr>
              <a:t>察</a:t>
            </a:r>
            <a:r>
              <a:rPr sz="2000" spc="-25" dirty="0">
                <a:solidFill>
                  <a:srgbClr val="404040"/>
                </a:solidFill>
                <a:latin typeface="微软雅黑"/>
                <a:cs typeface="微软雅黑"/>
              </a:rPr>
              <a:t>3-5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个视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野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55600" marR="5080" indent="-342900">
              <a:lnSpc>
                <a:spcPts val="3610"/>
              </a:lnSpc>
              <a:spcBef>
                <a:spcPts val="31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检测人员具有丰富的实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践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经验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如果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采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用电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视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显微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镜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，多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人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同步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察，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评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定结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果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较为准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确。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62057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3E8AB4AD-7835-4FD9-A7E5-40B1510A4537}"/>
              </a:ext>
            </a:extLst>
          </p:cNvPr>
          <p:cNvSpPr/>
          <p:nvPr/>
        </p:nvSpPr>
        <p:spPr>
          <a:xfrm>
            <a:off x="1304925" y="2424565"/>
            <a:ext cx="10048875" cy="3343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5979A76-4DCD-405A-ACD5-A40CC34F1FD3}"/>
              </a:ext>
            </a:extLst>
          </p:cNvPr>
          <p:cNvSpPr txBox="1"/>
          <p:nvPr/>
        </p:nvSpPr>
        <p:spPr>
          <a:xfrm>
            <a:off x="1995170" y="3108884"/>
            <a:ext cx="8284209" cy="189865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584835" indent="-572135">
              <a:lnSpc>
                <a:spcPct val="100000"/>
              </a:lnSpc>
              <a:spcBef>
                <a:spcPts val="1175"/>
              </a:spcBef>
              <a:buSzPct val="120000"/>
              <a:buFont typeface="Wingdings"/>
              <a:buChar char=""/>
              <a:tabLst>
                <a:tab pos="584200" algn="l"/>
                <a:tab pos="584835" algn="l"/>
              </a:tabLst>
            </a:pP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精子的密</a:t>
            </a:r>
            <a:r>
              <a:rPr sz="2000" b="1" spc="30" dirty="0">
                <a:solidFill>
                  <a:srgbClr val="6FAC46"/>
                </a:solidFill>
                <a:latin typeface="微软雅黑"/>
                <a:cs typeface="微软雅黑"/>
              </a:rPr>
              <a:t>度</a:t>
            </a:r>
            <a:r>
              <a:rPr sz="2000" b="1" spc="20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是指单位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积精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中所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含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数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/mL</a:t>
            </a:r>
            <a:r>
              <a:rPr sz="2000" spc="-10" dirty="0">
                <a:solidFill>
                  <a:srgbClr val="404040"/>
                </a:solidFill>
                <a:latin typeface="微软雅黑"/>
                <a:cs typeface="微软雅黑"/>
              </a:rPr>
              <a:t>）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55600" marR="5080" indent="-342900" algn="just">
              <a:lnSpc>
                <a:spcPct val="150200"/>
              </a:lnSpc>
              <a:spcBef>
                <a:spcPts val="450"/>
              </a:spcBef>
              <a:buSzPct val="120000"/>
              <a:buFont typeface="Arial"/>
              <a:buChar char="•"/>
              <a:tabLst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在畜牧生产中，可根据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子密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度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计算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每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次采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量中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总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数，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结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合精 子活率以确定适宜的稀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释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倍数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品质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良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好的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液精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密度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大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品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质差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的精液精子密度小。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87863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847ADE0-DFE0-4E96-97A1-6F570F0FE09F}"/>
              </a:ext>
            </a:extLst>
          </p:cNvPr>
          <p:cNvSpPr txBox="1"/>
          <p:nvPr/>
        </p:nvSpPr>
        <p:spPr>
          <a:xfrm>
            <a:off x="1724787" y="2210254"/>
            <a:ext cx="8628380" cy="13522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精子密度测定方法</a:t>
            </a:r>
            <a:r>
              <a:rPr sz="2400" spc="15" dirty="0">
                <a:solidFill>
                  <a:srgbClr val="404040"/>
                </a:solidFill>
                <a:latin typeface="微软雅黑"/>
                <a:cs typeface="微软雅黑"/>
              </a:rPr>
              <a:t>有</a:t>
            </a: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估测法</a:t>
            </a:r>
            <a:r>
              <a:rPr sz="2400" spc="-5" dirty="0">
                <a:solidFill>
                  <a:srgbClr val="6FAC46"/>
                </a:solidFill>
                <a:latin typeface="微软雅黑"/>
                <a:cs typeface="微软雅黑"/>
              </a:rPr>
              <a:t>、</a:t>
            </a: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血细胞计数法</a:t>
            </a:r>
            <a:r>
              <a:rPr sz="2400" dirty="0">
                <a:solidFill>
                  <a:srgbClr val="6FAC46"/>
                </a:solidFill>
                <a:latin typeface="微软雅黑"/>
                <a:cs typeface="微软雅黑"/>
              </a:rPr>
              <a:t>、</a:t>
            </a: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光电比色</a:t>
            </a:r>
            <a:r>
              <a:rPr sz="2400" b="1" spc="5" dirty="0">
                <a:solidFill>
                  <a:srgbClr val="6FAC46"/>
                </a:solidFill>
                <a:latin typeface="微软雅黑"/>
                <a:cs typeface="微软雅黑"/>
              </a:rPr>
              <a:t>法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三种。</a:t>
            </a:r>
            <a:endParaRPr sz="24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zh-CN" altLang="en-US" sz="2400" b="1" dirty="0">
                <a:latin typeface="微软雅黑"/>
                <a:cs typeface="微软雅黑"/>
              </a:rPr>
              <a:t>（</a:t>
            </a:r>
            <a:r>
              <a:rPr lang="en-US" altLang="zh-CN" sz="2400" b="1" dirty="0">
                <a:latin typeface="微软雅黑"/>
                <a:cs typeface="微软雅黑"/>
              </a:rPr>
              <a:t>1</a:t>
            </a:r>
            <a:r>
              <a:rPr lang="zh-CN" altLang="en-US" sz="2400" b="1" dirty="0">
                <a:latin typeface="微软雅黑"/>
                <a:cs typeface="微软雅黑"/>
              </a:rPr>
              <a:t>）</a:t>
            </a:r>
            <a:r>
              <a:rPr sz="2400" b="1" dirty="0" err="1">
                <a:latin typeface="微软雅黑"/>
                <a:cs typeface="微软雅黑"/>
              </a:rPr>
              <a:t>估测法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E6E69671-E6CD-4F99-9E0A-728DE5F94114}"/>
              </a:ext>
            </a:extLst>
          </p:cNvPr>
          <p:cNvSpPr/>
          <p:nvPr/>
        </p:nvSpPr>
        <p:spPr>
          <a:xfrm>
            <a:off x="792861" y="4140019"/>
            <a:ext cx="358140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70CC3E6C-13A1-4E94-A8F3-A7F407D4F04E}"/>
              </a:ext>
            </a:extLst>
          </p:cNvPr>
          <p:cNvSpPr txBox="1"/>
          <p:nvPr/>
        </p:nvSpPr>
        <p:spPr>
          <a:xfrm>
            <a:off x="5147945" y="3774957"/>
            <a:ext cx="6205855" cy="25057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160"/>
              </a:spcBef>
            </a:pPr>
            <a:r>
              <a:rPr sz="1800" dirty="0">
                <a:solidFill>
                  <a:srgbClr val="6FAC46"/>
                </a:solidFill>
                <a:latin typeface="微软雅黑"/>
                <a:cs typeface="微软雅黑"/>
              </a:rPr>
              <a:t>“稠密</a:t>
            </a:r>
            <a:r>
              <a:rPr sz="1800" spc="-5" dirty="0">
                <a:solidFill>
                  <a:srgbClr val="6FAC46"/>
                </a:solidFill>
                <a:latin typeface="微软雅黑"/>
                <a:cs typeface="微软雅黑"/>
              </a:rPr>
              <a:t>”</a:t>
            </a:r>
            <a:r>
              <a:rPr sz="1800" dirty="0">
                <a:latin typeface="微软雅黑"/>
                <a:cs typeface="微软雅黑"/>
              </a:rPr>
              <a:t>：精子之间的空隙小于一个精子的头长，一般每毫升 含精</a:t>
            </a:r>
            <a:r>
              <a:rPr sz="1800" spc="-5" dirty="0">
                <a:latin typeface="微软雅黑"/>
                <a:cs typeface="微软雅黑"/>
              </a:rPr>
              <a:t>子</a:t>
            </a:r>
            <a:r>
              <a:rPr sz="1800" spc="-30" dirty="0">
                <a:latin typeface="Arial"/>
                <a:cs typeface="Arial"/>
              </a:rPr>
              <a:t>10</a:t>
            </a:r>
            <a:r>
              <a:rPr sz="1800" dirty="0">
                <a:latin typeface="微软雅黑"/>
                <a:cs typeface="微软雅黑"/>
              </a:rPr>
              <a:t>亿以上。 </a:t>
            </a:r>
            <a:r>
              <a:rPr sz="1800" b="1" dirty="0">
                <a:solidFill>
                  <a:srgbClr val="0F1C31"/>
                </a:solidFill>
                <a:latin typeface="微软雅黑"/>
                <a:cs typeface="微软雅黑"/>
              </a:rPr>
              <a:t>“</a:t>
            </a:r>
            <a:r>
              <a:rPr sz="1800" spc="-5" dirty="0">
                <a:solidFill>
                  <a:srgbClr val="0F1C31"/>
                </a:solidFill>
                <a:latin typeface="微软雅黑"/>
                <a:cs typeface="微软雅黑"/>
              </a:rPr>
              <a:t>中</a:t>
            </a:r>
            <a:r>
              <a:rPr sz="1800" dirty="0">
                <a:solidFill>
                  <a:srgbClr val="0F1C31"/>
                </a:solidFill>
                <a:latin typeface="微软雅黑"/>
                <a:cs typeface="微软雅黑"/>
              </a:rPr>
              <a:t>等</a:t>
            </a:r>
            <a:r>
              <a:rPr sz="1800" b="1" spc="-5" dirty="0">
                <a:solidFill>
                  <a:srgbClr val="0F1C31"/>
                </a:solidFill>
                <a:latin typeface="微软雅黑"/>
                <a:cs typeface="微软雅黑"/>
              </a:rPr>
              <a:t>”</a:t>
            </a:r>
            <a:r>
              <a:rPr sz="1800" dirty="0">
                <a:latin typeface="微软雅黑"/>
                <a:cs typeface="微软雅黑"/>
              </a:rPr>
              <a:t>：精子彼此之间距离约与一个精子的头长相等。一般 每毫升含精</a:t>
            </a:r>
            <a:r>
              <a:rPr sz="1800" spc="-5" dirty="0">
                <a:latin typeface="微软雅黑"/>
                <a:cs typeface="微软雅黑"/>
              </a:rPr>
              <a:t>子</a:t>
            </a:r>
            <a:r>
              <a:rPr sz="1800" spc="-25" dirty="0">
                <a:latin typeface="Arial"/>
                <a:cs typeface="Arial"/>
              </a:rPr>
              <a:t>2-10</a:t>
            </a:r>
            <a:r>
              <a:rPr sz="1800" spc="-5" dirty="0">
                <a:latin typeface="微软雅黑"/>
                <a:cs typeface="微软雅黑"/>
              </a:rPr>
              <a:t>亿以下。 </a:t>
            </a:r>
            <a:r>
              <a:rPr sz="1800" dirty="0">
                <a:solidFill>
                  <a:srgbClr val="EC7C30"/>
                </a:solidFill>
                <a:latin typeface="微软雅黑"/>
                <a:cs typeface="微软雅黑"/>
              </a:rPr>
              <a:t>“稀疏</a:t>
            </a:r>
            <a:r>
              <a:rPr sz="1800" spc="-5" dirty="0">
                <a:solidFill>
                  <a:srgbClr val="EC7C30"/>
                </a:solidFill>
                <a:latin typeface="微软雅黑"/>
                <a:cs typeface="微软雅黑"/>
              </a:rPr>
              <a:t>”</a:t>
            </a:r>
            <a:r>
              <a:rPr sz="1800" dirty="0">
                <a:latin typeface="微软雅黑"/>
                <a:cs typeface="微软雅黑"/>
              </a:rPr>
              <a:t>：视野中只能见到分散的少数精子，精子之间的空隙 很大。这种精液一般每毫升含精</a:t>
            </a:r>
            <a:r>
              <a:rPr sz="1800" spc="-15" dirty="0">
                <a:latin typeface="微软雅黑"/>
                <a:cs typeface="微软雅黑"/>
              </a:rPr>
              <a:t>子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微软雅黑"/>
                <a:cs typeface="微软雅黑"/>
              </a:rPr>
              <a:t>亿</a:t>
            </a:r>
            <a:r>
              <a:rPr sz="1800" spc="-20" dirty="0">
                <a:latin typeface="Arial"/>
                <a:cs typeface="Arial"/>
              </a:rPr>
              <a:t>-2</a:t>
            </a:r>
            <a:r>
              <a:rPr sz="1800" dirty="0">
                <a:latin typeface="微软雅黑"/>
                <a:cs typeface="微软雅黑"/>
              </a:rPr>
              <a:t>亿。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2DFD947A-9A96-412E-8142-26A82B47C64F}"/>
              </a:ext>
            </a:extLst>
          </p:cNvPr>
          <p:cNvSpPr txBox="1"/>
          <p:nvPr/>
        </p:nvSpPr>
        <p:spPr>
          <a:xfrm>
            <a:off x="1461516" y="6003109"/>
            <a:ext cx="1625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牛精子密度估测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600238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389E2C2E-ABEE-4347-81A3-78A4CAEAEC13}"/>
              </a:ext>
            </a:extLst>
          </p:cNvPr>
          <p:cNvGraphicFramePr>
            <a:graphicFrameLocks noGrp="1"/>
          </p:cNvGraphicFramePr>
          <p:nvPr/>
        </p:nvGraphicFramePr>
        <p:xfrm>
          <a:off x="1197305" y="3142107"/>
          <a:ext cx="9784077" cy="2581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9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9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6944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295"/>
                        </a:spcBef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畜种</a:t>
                      </a:r>
                      <a:endParaRPr sz="2400">
                        <a:latin typeface="微软雅黑"/>
                        <a:cs typeface="微软雅黑"/>
                      </a:endParaRPr>
                    </a:p>
                  </a:txBody>
                  <a:tcPr marL="0" marR="0" marT="291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2295"/>
                        </a:spcBef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牛</a:t>
                      </a:r>
                      <a:endParaRPr sz="2400">
                        <a:latin typeface="微软雅黑"/>
                        <a:cs typeface="微软雅黑"/>
                      </a:endParaRPr>
                    </a:p>
                  </a:txBody>
                  <a:tcPr marL="0" marR="0" marT="291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731520">
                        <a:lnSpc>
                          <a:spcPct val="100000"/>
                        </a:lnSpc>
                        <a:spcBef>
                          <a:spcPts val="2295"/>
                        </a:spcBef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羊</a:t>
                      </a:r>
                      <a:endParaRPr sz="2400" dirty="0">
                        <a:latin typeface="微软雅黑"/>
                        <a:cs typeface="微软雅黑"/>
                      </a:endParaRPr>
                    </a:p>
                  </a:txBody>
                  <a:tcPr marL="0" marR="0" marT="291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2295"/>
                        </a:spcBef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猪</a:t>
                      </a:r>
                      <a:endParaRPr sz="2400">
                        <a:latin typeface="微软雅黑"/>
                        <a:cs typeface="微软雅黑"/>
                      </a:endParaRPr>
                    </a:p>
                  </a:txBody>
                  <a:tcPr marL="0" marR="0" marT="291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2295"/>
                        </a:spcBef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马</a:t>
                      </a:r>
                      <a:endParaRPr sz="2400">
                        <a:latin typeface="微软雅黑"/>
                        <a:cs typeface="微软雅黑"/>
                      </a:endParaRPr>
                    </a:p>
                  </a:txBody>
                  <a:tcPr marL="0" marR="0" marT="291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295"/>
                        </a:spcBef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鸡</a:t>
                      </a:r>
                      <a:endParaRPr sz="2400">
                        <a:latin typeface="微软雅黑"/>
                        <a:cs typeface="微软雅黑"/>
                      </a:endParaRPr>
                    </a:p>
                  </a:txBody>
                  <a:tcPr marL="0" marR="0" marT="291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4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tabLst>
                          <a:tab pos="789305" algn="l"/>
                        </a:tabLst>
                      </a:pPr>
                      <a:r>
                        <a:rPr sz="2400" dirty="0">
                          <a:solidFill>
                            <a:srgbClr val="404040"/>
                          </a:solidFill>
                          <a:latin typeface="微软雅黑"/>
                          <a:cs typeface="微软雅黑"/>
                        </a:rPr>
                        <a:t>密度	亿</a:t>
                      </a:r>
                      <a:r>
                        <a:rPr sz="24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/ml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1830"/>
                        </a:spcBef>
                      </a:pPr>
                      <a:r>
                        <a:rPr sz="2400" spc="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8-12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1830"/>
                        </a:spcBef>
                      </a:pPr>
                      <a:r>
                        <a:rPr sz="2400" spc="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20-30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1830"/>
                        </a:spcBef>
                      </a:pPr>
                      <a:r>
                        <a:rPr sz="2400" spc="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2-3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Bef>
                          <a:spcPts val="1830"/>
                        </a:spcBef>
                      </a:pPr>
                      <a:r>
                        <a:rPr sz="2400" spc="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1.5-3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  <a:spcBef>
                          <a:spcPts val="1830"/>
                        </a:spcBef>
                      </a:pPr>
                      <a:r>
                        <a:rPr sz="2400" spc="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17-35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object 4">
            <a:extLst>
              <a:ext uri="{FF2B5EF4-FFF2-40B4-BE49-F238E27FC236}">
                <a16:creationId xmlns:a16="http://schemas.microsoft.com/office/drawing/2014/main" id="{A2110FFB-52CB-4524-AA6F-6D143FC02CB5}"/>
              </a:ext>
            </a:extLst>
          </p:cNvPr>
          <p:cNvSpPr txBox="1"/>
          <p:nvPr/>
        </p:nvSpPr>
        <p:spPr>
          <a:xfrm>
            <a:off x="4862830" y="2567916"/>
            <a:ext cx="24663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畜禽精子密度参照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24727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A2916ABA-A9E3-4E52-94D7-772EEB0978EE}"/>
              </a:ext>
            </a:extLst>
          </p:cNvPr>
          <p:cNvSpPr/>
          <p:nvPr/>
        </p:nvSpPr>
        <p:spPr>
          <a:xfrm>
            <a:off x="4524375" y="1581022"/>
            <a:ext cx="3214751" cy="3167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118215D-0A4C-402A-A44B-87EFF6415C71}"/>
              </a:ext>
            </a:extLst>
          </p:cNvPr>
          <p:cNvSpPr txBox="1"/>
          <p:nvPr/>
        </p:nvSpPr>
        <p:spPr>
          <a:xfrm>
            <a:off x="4750053" y="4863083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微软雅黑"/>
                <a:cs typeface="微软雅黑"/>
              </a:rPr>
              <a:t>牛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4EBAF68D-2000-48E0-B258-336F6DEB8B8B}"/>
              </a:ext>
            </a:extLst>
          </p:cNvPr>
          <p:cNvSpPr txBox="1"/>
          <p:nvPr/>
        </p:nvSpPr>
        <p:spPr>
          <a:xfrm>
            <a:off x="5346953" y="4863083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微软雅黑"/>
                <a:cs typeface="微软雅黑"/>
              </a:rPr>
              <a:t>羊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C26A5ED2-8FFE-4715-879A-2905B7D9F41D}"/>
              </a:ext>
            </a:extLst>
          </p:cNvPr>
          <p:cNvSpPr txBox="1"/>
          <p:nvPr/>
        </p:nvSpPr>
        <p:spPr>
          <a:xfrm>
            <a:off x="5943853" y="4863083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微软雅黑"/>
                <a:cs typeface="微软雅黑"/>
              </a:rPr>
              <a:t>猪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1669C4ED-9AD9-4FC7-BDEF-BE265954F658}"/>
              </a:ext>
            </a:extLst>
          </p:cNvPr>
          <p:cNvSpPr txBox="1"/>
          <p:nvPr/>
        </p:nvSpPr>
        <p:spPr>
          <a:xfrm>
            <a:off x="6541134" y="4863083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微软雅黑"/>
                <a:cs typeface="微软雅黑"/>
              </a:rPr>
              <a:t>马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A93D8CBA-9341-4B94-960D-DB45712F43C7}"/>
              </a:ext>
            </a:extLst>
          </p:cNvPr>
          <p:cNvSpPr txBox="1"/>
          <p:nvPr/>
        </p:nvSpPr>
        <p:spPr>
          <a:xfrm>
            <a:off x="7138034" y="4863083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微软雅黑"/>
                <a:cs typeface="微软雅黑"/>
              </a:rPr>
              <a:t>鸡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49471C4D-1CBA-4692-8632-FE5FAC6F8C7A}"/>
              </a:ext>
            </a:extLst>
          </p:cNvPr>
          <p:cNvSpPr/>
          <p:nvPr/>
        </p:nvSpPr>
        <p:spPr>
          <a:xfrm>
            <a:off x="6529451" y="5376926"/>
            <a:ext cx="7620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18A608DE-1111-4466-A0F7-EBD8EA722AA0}"/>
              </a:ext>
            </a:extLst>
          </p:cNvPr>
          <p:cNvSpPr/>
          <p:nvPr/>
        </p:nvSpPr>
        <p:spPr>
          <a:xfrm>
            <a:off x="6529451" y="537692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34">
            <a:solidFill>
              <a:srgbClr val="6CA9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F73D0C66-00D2-4FCD-8436-552E1190E196}"/>
              </a:ext>
            </a:extLst>
          </p:cNvPr>
          <p:cNvSpPr txBox="1"/>
          <p:nvPr/>
        </p:nvSpPr>
        <p:spPr>
          <a:xfrm>
            <a:off x="6633591" y="5311140"/>
            <a:ext cx="374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7E7E7E"/>
                </a:solidFill>
                <a:latin typeface="微软雅黑"/>
                <a:cs typeface="微软雅黑"/>
              </a:rPr>
              <a:t>亿</a:t>
            </a:r>
            <a:r>
              <a:rPr sz="1200" spc="-35" dirty="0">
                <a:solidFill>
                  <a:srgbClr val="7E7E7E"/>
                </a:solidFill>
                <a:latin typeface="Arial"/>
                <a:cs typeface="Arial"/>
              </a:rPr>
              <a:t>/</a:t>
            </a:r>
            <a:r>
              <a:rPr sz="1200" spc="-30" dirty="0">
                <a:solidFill>
                  <a:srgbClr val="7E7E7E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rgbClr val="7E7E7E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6A74F9CF-4D0C-48AD-8F99-1473EF672C1B}"/>
              </a:ext>
            </a:extLst>
          </p:cNvPr>
          <p:cNvSpPr txBox="1"/>
          <p:nvPr/>
        </p:nvSpPr>
        <p:spPr>
          <a:xfrm>
            <a:off x="4403978" y="5999479"/>
            <a:ext cx="338201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各种家畜精子密度对比图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2D11A625-B60C-40F0-88DB-DAC15B5FB43D}"/>
              </a:ext>
            </a:extLst>
          </p:cNvPr>
          <p:cNvSpPr txBox="1"/>
          <p:nvPr/>
        </p:nvSpPr>
        <p:spPr>
          <a:xfrm>
            <a:off x="6437884" y="1388427"/>
            <a:ext cx="593725" cy="3117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50" spc="25" dirty="0">
                <a:solidFill>
                  <a:srgbClr val="7E7E7E"/>
                </a:solidFill>
                <a:latin typeface="微软雅黑"/>
                <a:cs typeface="微软雅黑"/>
              </a:rPr>
              <a:t>亿</a:t>
            </a:r>
            <a:r>
              <a:rPr sz="1850" spc="5" dirty="0">
                <a:solidFill>
                  <a:srgbClr val="7E7E7E"/>
                </a:solidFill>
                <a:latin typeface="Arial"/>
                <a:cs typeface="Arial"/>
              </a:rPr>
              <a:t>/</a:t>
            </a:r>
            <a:r>
              <a:rPr sz="1850" spc="110" dirty="0">
                <a:solidFill>
                  <a:srgbClr val="7E7E7E"/>
                </a:solidFill>
                <a:latin typeface="Arial"/>
                <a:cs typeface="Arial"/>
              </a:rPr>
              <a:t>m</a:t>
            </a:r>
            <a:r>
              <a:rPr sz="1850" spc="5" dirty="0">
                <a:solidFill>
                  <a:srgbClr val="7E7E7E"/>
                </a:solidFill>
                <a:latin typeface="Arial"/>
                <a:cs typeface="Arial"/>
              </a:rPr>
              <a:t>l</a:t>
            </a:r>
            <a:endParaRPr sz="18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2477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37B49CB-A4C7-4173-B781-F17D903A2609}"/>
              </a:ext>
            </a:extLst>
          </p:cNvPr>
          <p:cNvSpPr/>
          <p:nvPr/>
        </p:nvSpPr>
        <p:spPr>
          <a:xfrm>
            <a:off x="3357626" y="3984244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1905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95AC1BC3-6524-4081-9FF0-97F3FC17294C}"/>
              </a:ext>
            </a:extLst>
          </p:cNvPr>
          <p:cNvSpPr txBox="1"/>
          <p:nvPr/>
        </p:nvSpPr>
        <p:spPr>
          <a:xfrm>
            <a:off x="688022" y="3580193"/>
            <a:ext cx="4915535" cy="1685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37700"/>
              </a:lnSpc>
              <a:spcBef>
                <a:spcPts val="9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血细胞计数器中有</a:t>
            </a:r>
            <a:r>
              <a:rPr sz="2000" spc="35" dirty="0">
                <a:solidFill>
                  <a:srgbClr val="404040"/>
                </a:solidFill>
                <a:latin typeface="微软雅黑"/>
                <a:cs typeface="微软雅黑"/>
              </a:rPr>
              <a:t>一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计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算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室。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边长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1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mm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，为一正方形，高度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为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0</a:t>
            </a:r>
            <a:r>
              <a:rPr sz="2000" spc="-35" dirty="0">
                <a:solidFill>
                  <a:srgbClr val="404040"/>
                </a:solidFill>
                <a:latin typeface="微软雅黑"/>
                <a:cs typeface="微软雅黑"/>
              </a:rPr>
              <a:t>.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1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m</a:t>
            </a:r>
            <a:r>
              <a:rPr sz="2000" spc="5" dirty="0">
                <a:solidFill>
                  <a:srgbClr val="404040"/>
                </a:solidFill>
                <a:latin typeface="微软雅黑"/>
                <a:cs typeface="微软雅黑"/>
              </a:rPr>
              <a:t>m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，由</a:t>
            </a:r>
            <a:endParaRPr sz="2000" dirty="0">
              <a:latin typeface="微软雅黑"/>
              <a:cs typeface="微软雅黑"/>
            </a:endParaRPr>
          </a:p>
          <a:p>
            <a:pPr marL="355600" marR="109220">
              <a:lnSpc>
                <a:spcPct val="134500"/>
              </a:lnSpc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25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个中方格组成，每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一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中方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格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分</a:t>
            </a:r>
            <a:r>
              <a:rPr sz="2000" spc="40" dirty="0">
                <a:solidFill>
                  <a:srgbClr val="404040"/>
                </a:solidFill>
                <a:latin typeface="微软雅黑"/>
                <a:cs typeface="微软雅黑"/>
              </a:rPr>
              <a:t>为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1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6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个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小方格，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共400个小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方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格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08BD3783-69AB-46A7-9B2C-2EE3FCAC7EFE}"/>
              </a:ext>
            </a:extLst>
          </p:cNvPr>
          <p:cNvSpPr/>
          <p:nvPr/>
        </p:nvSpPr>
        <p:spPr>
          <a:xfrm>
            <a:off x="6324600" y="3219450"/>
            <a:ext cx="5429250" cy="2486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D45EFDFC-5DE9-4EE0-8564-43B20AF3E68E}"/>
              </a:ext>
            </a:extLst>
          </p:cNvPr>
          <p:cNvSpPr txBox="1"/>
          <p:nvPr/>
        </p:nvSpPr>
        <p:spPr>
          <a:xfrm>
            <a:off x="1207135" y="2190506"/>
            <a:ext cx="291249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400" dirty="0">
                <a:latin typeface="微软雅黑"/>
                <a:cs typeface="微软雅黑"/>
              </a:rPr>
              <a:t>（</a:t>
            </a:r>
            <a:r>
              <a:rPr lang="en-US" altLang="zh-CN" sz="2400" dirty="0">
                <a:latin typeface="微软雅黑"/>
                <a:cs typeface="微软雅黑"/>
              </a:rPr>
              <a:t>2</a:t>
            </a:r>
            <a:r>
              <a:rPr lang="zh-CN" altLang="en-US" sz="2400" dirty="0">
                <a:latin typeface="微软雅黑"/>
                <a:cs typeface="微软雅黑"/>
              </a:rPr>
              <a:t>）</a:t>
            </a:r>
            <a:r>
              <a:rPr sz="2400" dirty="0" err="1">
                <a:latin typeface="微软雅黑"/>
                <a:cs typeface="微软雅黑"/>
              </a:rPr>
              <a:t>血细胞记数法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461844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D45EFDFC-5DE9-4EE0-8564-43B20AF3E68E}"/>
              </a:ext>
            </a:extLst>
          </p:cNvPr>
          <p:cNvSpPr txBox="1"/>
          <p:nvPr/>
        </p:nvSpPr>
        <p:spPr>
          <a:xfrm>
            <a:off x="1207135" y="2190506"/>
            <a:ext cx="291249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400" dirty="0">
                <a:latin typeface="微软雅黑"/>
                <a:cs typeface="微软雅黑"/>
              </a:rPr>
              <a:t>（</a:t>
            </a:r>
            <a:r>
              <a:rPr lang="en-US" altLang="zh-CN" sz="2400" dirty="0">
                <a:latin typeface="微软雅黑"/>
                <a:cs typeface="微软雅黑"/>
              </a:rPr>
              <a:t>2</a:t>
            </a:r>
            <a:r>
              <a:rPr lang="zh-CN" altLang="en-US" sz="2400" dirty="0">
                <a:latin typeface="微软雅黑"/>
                <a:cs typeface="微软雅黑"/>
              </a:rPr>
              <a:t>）</a:t>
            </a:r>
            <a:r>
              <a:rPr sz="2400" dirty="0" err="1">
                <a:latin typeface="微软雅黑"/>
                <a:cs typeface="微软雅黑"/>
              </a:rPr>
              <a:t>血细胞记数法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C5A1D19-563F-4BB8-812E-7B78D7C4D9F3}"/>
              </a:ext>
            </a:extLst>
          </p:cNvPr>
          <p:cNvSpPr/>
          <p:nvPr/>
        </p:nvSpPr>
        <p:spPr>
          <a:xfrm>
            <a:off x="6655435" y="2624929"/>
            <a:ext cx="4171950" cy="4067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CA00F23-2068-4B93-A5CB-F564151B44FC}"/>
              </a:ext>
            </a:extLst>
          </p:cNvPr>
          <p:cNvSpPr/>
          <p:nvPr/>
        </p:nvSpPr>
        <p:spPr>
          <a:xfrm>
            <a:off x="1207135" y="2729704"/>
            <a:ext cx="3552825" cy="396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93DD5256-C4CB-4AC2-947B-A12F475871E9}"/>
              </a:ext>
            </a:extLst>
          </p:cNvPr>
          <p:cNvSpPr/>
          <p:nvPr/>
        </p:nvSpPr>
        <p:spPr>
          <a:xfrm>
            <a:off x="9217660" y="1558129"/>
            <a:ext cx="1590675" cy="733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4156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精子的密度检查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D3210BB-F463-429F-95B1-179705382E07}"/>
              </a:ext>
            </a:extLst>
          </p:cNvPr>
          <p:cNvSpPr txBox="1">
            <a:spLocks/>
          </p:cNvSpPr>
          <p:nvPr/>
        </p:nvSpPr>
        <p:spPr>
          <a:xfrm>
            <a:off x="1222057" y="2790507"/>
            <a:ext cx="9747884" cy="29853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8300" marR="187325" indent="-342900">
              <a:lnSpc>
                <a:spcPct val="125099"/>
              </a:lnSpc>
              <a:spcBef>
                <a:spcPts val="95"/>
              </a:spcBef>
              <a:buFont typeface="Wingdings"/>
              <a:buChar char=""/>
              <a:tabLst>
                <a:tab pos="368300" algn="l"/>
                <a:tab pos="368935" algn="l"/>
              </a:tabLst>
            </a:pPr>
            <a:r>
              <a:rPr lang="zh-CN" altLang="en-US" sz="2000" spc="25" dirty="0"/>
              <a:t>是根据精子的透光性而</a:t>
            </a:r>
            <a:r>
              <a:rPr lang="zh-CN" altLang="en-US" sz="2000" spc="-50" dirty="0"/>
              <a:t>测</a:t>
            </a:r>
            <a:r>
              <a:rPr lang="zh-CN" altLang="en-US" sz="2000" spc="25" dirty="0"/>
              <a:t>定精</a:t>
            </a:r>
            <a:r>
              <a:rPr lang="zh-CN" altLang="en-US" sz="2000" spc="-50" dirty="0"/>
              <a:t>子</a:t>
            </a:r>
            <a:r>
              <a:rPr lang="zh-CN" altLang="en-US" sz="2000" spc="25" dirty="0"/>
              <a:t>数的</a:t>
            </a:r>
            <a:r>
              <a:rPr lang="zh-CN" altLang="en-US" sz="2000" spc="-50" dirty="0"/>
              <a:t>方</a:t>
            </a:r>
            <a:r>
              <a:rPr lang="zh-CN" altLang="en-US" sz="2000" spc="25" dirty="0"/>
              <a:t>法。</a:t>
            </a:r>
            <a:r>
              <a:rPr lang="zh-CN" altLang="en-US" sz="2000" spc="-50" dirty="0"/>
              <a:t>透</a:t>
            </a:r>
            <a:r>
              <a:rPr lang="zh-CN" altLang="en-US" sz="2000" spc="25" dirty="0"/>
              <a:t>光性</a:t>
            </a:r>
            <a:r>
              <a:rPr lang="zh-CN" altLang="en-US" sz="2000" spc="-50" dirty="0"/>
              <a:t>越</a:t>
            </a:r>
            <a:r>
              <a:rPr lang="zh-CN" altLang="en-US" sz="2000" spc="25" dirty="0"/>
              <a:t>高，</a:t>
            </a:r>
            <a:r>
              <a:rPr lang="zh-CN" altLang="en-US" sz="2000" spc="-50" dirty="0"/>
              <a:t>则</a:t>
            </a:r>
            <a:r>
              <a:rPr lang="zh-CN" altLang="en-US" sz="2000" spc="25" dirty="0"/>
              <a:t>精子</a:t>
            </a:r>
            <a:r>
              <a:rPr lang="zh-CN" altLang="en-US" sz="2000" spc="-50" dirty="0"/>
              <a:t>数</a:t>
            </a:r>
            <a:r>
              <a:rPr lang="zh-CN" altLang="en-US" sz="2000" spc="25" dirty="0"/>
              <a:t>越少</a:t>
            </a:r>
            <a:r>
              <a:rPr lang="zh-CN" altLang="en-US" sz="2000" spc="-50" dirty="0"/>
              <a:t>，</a:t>
            </a:r>
            <a:r>
              <a:rPr lang="zh-CN" altLang="en-US" sz="2000" spc="25" dirty="0"/>
              <a:t>透光</a:t>
            </a:r>
            <a:r>
              <a:rPr lang="zh-CN" altLang="en-US" sz="2000" spc="-50" dirty="0"/>
              <a:t>性</a:t>
            </a:r>
            <a:r>
              <a:rPr lang="zh-CN" altLang="en-US" sz="2000" spc="15" dirty="0"/>
              <a:t>越 </a:t>
            </a:r>
            <a:r>
              <a:rPr lang="zh-CN" altLang="en-US" sz="2000" spc="25" dirty="0"/>
              <a:t>差，则精子数越多。</a:t>
            </a:r>
          </a:p>
          <a:p>
            <a:pPr marL="368300" marR="47625" indent="-342900">
              <a:lnSpc>
                <a:spcPct val="125099"/>
              </a:lnSpc>
              <a:spcBef>
                <a:spcPts val="1205"/>
              </a:spcBef>
              <a:buFont typeface="Arial"/>
              <a:buChar char="•"/>
              <a:tabLst>
                <a:tab pos="368300" algn="l"/>
                <a:tab pos="368935" algn="l"/>
              </a:tabLst>
            </a:pPr>
            <a:r>
              <a:rPr lang="zh-CN" altLang="en-US" sz="2000" spc="25" dirty="0"/>
              <a:t>先将原精液稀释成不同</a:t>
            </a:r>
            <a:r>
              <a:rPr lang="zh-CN" altLang="en-US" sz="2000" spc="-50" dirty="0"/>
              <a:t>倍</a:t>
            </a:r>
            <a:r>
              <a:rPr lang="zh-CN" altLang="en-US" sz="2000" spc="25" dirty="0"/>
              <a:t>数，</a:t>
            </a:r>
            <a:r>
              <a:rPr lang="zh-CN" altLang="en-US" sz="2000" spc="-50" dirty="0"/>
              <a:t>用</a:t>
            </a:r>
            <a:r>
              <a:rPr lang="zh-CN" altLang="en-US" sz="2000" spc="25" dirty="0"/>
              <a:t>血细</a:t>
            </a:r>
            <a:r>
              <a:rPr lang="zh-CN" altLang="en-US" sz="2000" spc="-50" dirty="0"/>
              <a:t>胞</a:t>
            </a:r>
            <a:r>
              <a:rPr lang="zh-CN" altLang="en-US" sz="2000" spc="25" dirty="0"/>
              <a:t>计数</a:t>
            </a:r>
            <a:r>
              <a:rPr lang="zh-CN" altLang="en-US" sz="2000" spc="-50" dirty="0"/>
              <a:t>法</a:t>
            </a:r>
            <a:r>
              <a:rPr lang="zh-CN" altLang="en-US" sz="2000" spc="25" dirty="0"/>
              <a:t>计算</a:t>
            </a:r>
            <a:r>
              <a:rPr lang="zh-CN" altLang="en-US" sz="2000" spc="-50" dirty="0"/>
              <a:t>精</a:t>
            </a:r>
            <a:r>
              <a:rPr lang="zh-CN" altLang="en-US" sz="2000" spc="25" dirty="0"/>
              <a:t>子密</a:t>
            </a:r>
            <a:r>
              <a:rPr lang="zh-CN" altLang="en-US" sz="2000" spc="-50" dirty="0"/>
              <a:t>度</a:t>
            </a:r>
            <a:r>
              <a:rPr lang="zh-CN" altLang="en-US" sz="2000" spc="25" dirty="0"/>
              <a:t>，从</a:t>
            </a:r>
            <a:r>
              <a:rPr lang="zh-CN" altLang="en-US" sz="2000" spc="-50" dirty="0"/>
              <a:t>而</a:t>
            </a:r>
            <a:r>
              <a:rPr lang="zh-CN" altLang="en-US" sz="2000" spc="25" dirty="0"/>
              <a:t>制成</a:t>
            </a:r>
            <a:r>
              <a:rPr lang="zh-CN" altLang="en-US" sz="2000" spc="-50" dirty="0"/>
              <a:t>精</a:t>
            </a:r>
            <a:r>
              <a:rPr lang="zh-CN" altLang="en-US" sz="2000" spc="25" dirty="0"/>
              <a:t>液密</a:t>
            </a:r>
            <a:r>
              <a:rPr lang="zh-CN" altLang="en-US" sz="2000" spc="-50" dirty="0"/>
              <a:t>度</a:t>
            </a:r>
            <a:r>
              <a:rPr lang="zh-CN" altLang="en-US" sz="2000" spc="25" dirty="0"/>
              <a:t>标 准管，然后用光电比色</a:t>
            </a:r>
            <a:r>
              <a:rPr lang="zh-CN" altLang="en-US" sz="2000" spc="-50" dirty="0"/>
              <a:t>计</a:t>
            </a:r>
            <a:r>
              <a:rPr lang="zh-CN" altLang="en-US" sz="2000" spc="25" dirty="0"/>
              <a:t>测定</a:t>
            </a:r>
            <a:r>
              <a:rPr lang="zh-CN" altLang="en-US" sz="2000" spc="-50" dirty="0"/>
              <a:t>其</a:t>
            </a:r>
            <a:r>
              <a:rPr lang="zh-CN" altLang="en-US" sz="2000" spc="25" dirty="0"/>
              <a:t>透光</a:t>
            </a:r>
            <a:r>
              <a:rPr lang="zh-CN" altLang="en-US" sz="2000" spc="-50" dirty="0"/>
              <a:t>度</a:t>
            </a:r>
            <a:r>
              <a:rPr lang="zh-CN" altLang="en-US" sz="2000" spc="25" dirty="0"/>
              <a:t>，根</a:t>
            </a:r>
            <a:r>
              <a:rPr lang="zh-CN" altLang="en-US" sz="2000" spc="-50" dirty="0"/>
              <a:t>据</a:t>
            </a:r>
            <a:r>
              <a:rPr lang="zh-CN" altLang="en-US" sz="2000" spc="25" dirty="0"/>
              <a:t>透光</a:t>
            </a:r>
            <a:r>
              <a:rPr lang="zh-CN" altLang="en-US" sz="2000" spc="-50" dirty="0"/>
              <a:t>度</a:t>
            </a:r>
            <a:r>
              <a:rPr lang="zh-CN" altLang="en-US" sz="2000" spc="25" dirty="0"/>
              <a:t>求每</a:t>
            </a:r>
            <a:r>
              <a:rPr lang="zh-CN" altLang="en-US" sz="2000" spc="-50" dirty="0"/>
              <a:t>相</a:t>
            </a:r>
            <a:r>
              <a:rPr lang="zh-CN" altLang="en-US" sz="2000" spc="-5" dirty="0"/>
              <a:t>差</a:t>
            </a:r>
            <a:r>
              <a:rPr lang="en-US" altLang="zh-CN" sz="2000" spc="-20" dirty="0">
                <a:latin typeface="Arial"/>
                <a:cs typeface="Arial"/>
              </a:rPr>
              <a:t>1</a:t>
            </a:r>
            <a:r>
              <a:rPr lang="zh-CN" altLang="en-US" sz="2000" spc="-20" dirty="0"/>
              <a:t>％</a:t>
            </a:r>
            <a:r>
              <a:rPr lang="zh-CN" altLang="en-US" sz="2000" spc="25" dirty="0"/>
              <a:t>透光</a:t>
            </a:r>
            <a:r>
              <a:rPr lang="zh-CN" altLang="en-US" sz="2000" spc="-50" dirty="0"/>
              <a:t>度</a:t>
            </a:r>
            <a:r>
              <a:rPr lang="zh-CN" altLang="en-US" sz="2000" spc="25" dirty="0"/>
              <a:t>的级</a:t>
            </a:r>
            <a:r>
              <a:rPr lang="zh-CN" altLang="en-US" sz="2000" spc="-50" dirty="0"/>
              <a:t>差</a:t>
            </a:r>
            <a:r>
              <a:rPr lang="zh-CN" altLang="en-US" sz="2000" spc="25" dirty="0"/>
              <a:t>精子 数，编制成精子密度对</a:t>
            </a:r>
            <a:r>
              <a:rPr lang="zh-CN" altLang="en-US" sz="2000" spc="-50" dirty="0"/>
              <a:t>照</a:t>
            </a:r>
            <a:r>
              <a:rPr lang="zh-CN" altLang="en-US" sz="2000" spc="25" dirty="0"/>
              <a:t>表备</a:t>
            </a:r>
            <a:r>
              <a:rPr lang="zh-CN" altLang="en-US" sz="2000" spc="-50" dirty="0"/>
              <a:t>用</a:t>
            </a:r>
            <a:r>
              <a:rPr lang="zh-CN" altLang="en-US" sz="2000" spc="25" dirty="0"/>
              <a:t>。</a:t>
            </a:r>
          </a:p>
          <a:p>
            <a:pPr marL="368300" marR="5080" indent="-342900">
              <a:lnSpc>
                <a:spcPct val="125200"/>
              </a:lnSpc>
              <a:spcBef>
                <a:spcPts val="1200"/>
              </a:spcBef>
              <a:buFont typeface="Arial"/>
              <a:buChar char="•"/>
              <a:tabLst>
                <a:tab pos="368300" algn="l"/>
                <a:tab pos="368935" algn="l"/>
              </a:tabLst>
            </a:pPr>
            <a:r>
              <a:rPr lang="zh-CN" altLang="en-US" sz="2000" spc="25" dirty="0"/>
              <a:t>测定精液样品时，将精</a:t>
            </a:r>
            <a:r>
              <a:rPr lang="zh-CN" altLang="en-US" sz="2000" spc="-50" dirty="0"/>
              <a:t>液</a:t>
            </a:r>
            <a:r>
              <a:rPr lang="zh-CN" altLang="en-US" sz="2000" spc="25" dirty="0"/>
              <a:t>稀</a:t>
            </a:r>
            <a:r>
              <a:rPr lang="zh-CN" altLang="en-US" sz="2000" spc="10" dirty="0"/>
              <a:t>释</a:t>
            </a:r>
            <a:r>
              <a:rPr lang="en-US" altLang="zh-CN" sz="2000" spc="-15" dirty="0">
                <a:latin typeface="Arial"/>
                <a:cs typeface="Arial"/>
              </a:rPr>
              <a:t>80</a:t>
            </a:r>
            <a:r>
              <a:rPr lang="zh-CN" altLang="en-US" sz="2000" spc="-15" dirty="0"/>
              <a:t>－</a:t>
            </a:r>
            <a:r>
              <a:rPr lang="en-US" altLang="zh-CN" sz="2000" spc="-15" dirty="0">
                <a:latin typeface="Arial"/>
                <a:cs typeface="Arial"/>
              </a:rPr>
              <a:t>100</a:t>
            </a:r>
            <a:r>
              <a:rPr lang="zh-CN" altLang="en-US" sz="2000" spc="25" dirty="0"/>
              <a:t>倍，</a:t>
            </a:r>
            <a:r>
              <a:rPr lang="zh-CN" altLang="en-US" sz="2000" spc="-60" dirty="0"/>
              <a:t>用</a:t>
            </a:r>
            <a:r>
              <a:rPr lang="zh-CN" altLang="en-US" sz="2000" spc="25" dirty="0"/>
              <a:t>光电</a:t>
            </a:r>
            <a:r>
              <a:rPr lang="zh-CN" altLang="en-US" sz="2000" spc="-60" dirty="0"/>
              <a:t>比</a:t>
            </a:r>
            <a:r>
              <a:rPr lang="zh-CN" altLang="en-US" sz="2000" spc="25" dirty="0"/>
              <a:t>色计</a:t>
            </a:r>
            <a:r>
              <a:rPr lang="zh-CN" altLang="en-US" sz="2000" spc="-60" dirty="0"/>
              <a:t>测</a:t>
            </a:r>
            <a:r>
              <a:rPr lang="zh-CN" altLang="en-US" sz="2000" spc="25" dirty="0"/>
              <a:t>定其</a:t>
            </a:r>
            <a:r>
              <a:rPr lang="zh-CN" altLang="en-US" sz="2000" spc="-60" dirty="0"/>
              <a:t>透</a:t>
            </a:r>
            <a:r>
              <a:rPr lang="zh-CN" altLang="en-US" sz="2000" spc="25" dirty="0"/>
              <a:t>光值</a:t>
            </a:r>
            <a:r>
              <a:rPr lang="zh-CN" altLang="en-US" sz="2000" spc="-60" dirty="0"/>
              <a:t>，</a:t>
            </a:r>
            <a:r>
              <a:rPr lang="zh-CN" altLang="en-US" sz="2000" spc="25" dirty="0"/>
              <a:t>查表</a:t>
            </a:r>
            <a:r>
              <a:rPr lang="zh-CN" altLang="en-US" sz="2000" spc="-60" dirty="0"/>
              <a:t>即</a:t>
            </a:r>
            <a:r>
              <a:rPr lang="zh-CN" altLang="en-US" sz="2000" spc="-55" dirty="0"/>
              <a:t>可</a:t>
            </a:r>
            <a:r>
              <a:rPr lang="zh-CN" altLang="en-US" sz="2000" spc="25" dirty="0"/>
              <a:t>得 知精子密度。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600362A2-DEB4-4A37-86DE-7A8CF1B72DBA}"/>
              </a:ext>
            </a:extLst>
          </p:cNvPr>
          <p:cNvSpPr txBox="1"/>
          <p:nvPr/>
        </p:nvSpPr>
        <p:spPr>
          <a:xfrm>
            <a:off x="1222057" y="2279653"/>
            <a:ext cx="20275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000" dirty="0">
                <a:latin typeface="微软雅黑"/>
                <a:cs typeface="微软雅黑"/>
              </a:rPr>
              <a:t>（</a:t>
            </a:r>
            <a:r>
              <a:rPr lang="en-US" altLang="zh-CN" sz="2000" dirty="0">
                <a:latin typeface="微软雅黑"/>
                <a:cs typeface="微软雅黑"/>
              </a:rPr>
              <a:t>3</a:t>
            </a:r>
            <a:r>
              <a:rPr lang="zh-CN" altLang="en-US" sz="2000" dirty="0">
                <a:latin typeface="微软雅黑"/>
                <a:cs typeface="微软雅黑"/>
              </a:rPr>
              <a:t>）</a:t>
            </a:r>
            <a:r>
              <a:rPr sz="2000" dirty="0" err="1">
                <a:latin typeface="微软雅黑"/>
                <a:cs typeface="微软雅黑"/>
              </a:rPr>
              <a:t>光电比色法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89897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精液外观性状检查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2ACCB-CD79-40F9-BBF2-B329EFA79BCF}"/>
              </a:ext>
            </a:extLst>
          </p:cNvPr>
          <p:cNvSpPr/>
          <p:nvPr/>
        </p:nvSpPr>
        <p:spPr>
          <a:xfrm>
            <a:off x="1219200" y="2210254"/>
            <a:ext cx="9715500" cy="50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(1)采精量</a:t>
            </a:r>
            <a:endParaRPr lang="en-US" altLang="zh-CN" sz="2000" b="1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83F39C14-A715-40BF-94ED-F9C795B78150}"/>
              </a:ext>
            </a:extLst>
          </p:cNvPr>
          <p:cNvSpPr/>
          <p:nvPr/>
        </p:nvSpPr>
        <p:spPr>
          <a:xfrm>
            <a:off x="4285927" y="2784445"/>
            <a:ext cx="3052826" cy="3014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BB615B11-A920-4E18-A001-91E07E31164B}"/>
              </a:ext>
            </a:extLst>
          </p:cNvPr>
          <p:cNvSpPr txBox="1"/>
          <p:nvPr/>
        </p:nvSpPr>
        <p:spPr>
          <a:xfrm>
            <a:off x="3905942" y="2819687"/>
            <a:ext cx="2825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250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04ED4ECF-EECF-4A91-96A6-2C2D5F1EFFE7}"/>
              </a:ext>
            </a:extLst>
          </p:cNvPr>
          <p:cNvSpPr txBox="1"/>
          <p:nvPr/>
        </p:nvSpPr>
        <p:spPr>
          <a:xfrm>
            <a:off x="3905942" y="3390870"/>
            <a:ext cx="3176905" cy="272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86075" algn="ctr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200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R="2886075" algn="ctr">
              <a:lnSpc>
                <a:spcPct val="100000"/>
              </a:lnSpc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150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R="2886075" algn="ct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100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R="2802255" algn="ctr">
              <a:lnSpc>
                <a:spcPct val="100000"/>
              </a:lnSpc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50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R="2719705" algn="ctr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200" dirty="0">
              <a:latin typeface="Arial"/>
              <a:cs typeface="Arial"/>
            </a:endParaRPr>
          </a:p>
          <a:p>
            <a:pPr marL="478155">
              <a:lnSpc>
                <a:spcPct val="100000"/>
              </a:lnSpc>
              <a:spcBef>
                <a:spcPts val="409"/>
              </a:spcBef>
              <a:tabLst>
                <a:tab pos="954405" algn="l"/>
                <a:tab pos="1506855" algn="l"/>
                <a:tab pos="1982470" algn="l"/>
                <a:tab pos="2382520" algn="l"/>
                <a:tab pos="2858770" algn="l"/>
              </a:tabLst>
            </a:pPr>
            <a:r>
              <a:rPr sz="1200" spc="-5" dirty="0">
                <a:solidFill>
                  <a:srgbClr val="585858"/>
                </a:solidFill>
                <a:latin typeface="微软雅黑"/>
                <a:cs typeface="微软雅黑"/>
              </a:rPr>
              <a:t>奶</a:t>
            </a:r>
            <a:r>
              <a:rPr sz="1200" dirty="0">
                <a:solidFill>
                  <a:srgbClr val="585858"/>
                </a:solidFill>
                <a:latin typeface="微软雅黑"/>
                <a:cs typeface="微软雅黑"/>
              </a:rPr>
              <a:t>牛	水牛	马	猪	绵羊	</a:t>
            </a:r>
            <a:r>
              <a:rPr sz="1200" spc="-5" dirty="0">
                <a:solidFill>
                  <a:srgbClr val="585858"/>
                </a:solidFill>
                <a:latin typeface="微软雅黑"/>
                <a:cs typeface="微软雅黑"/>
              </a:rPr>
              <a:t>山羊</a:t>
            </a:r>
            <a:endParaRPr sz="1200" dirty="0">
              <a:latin typeface="微软雅黑"/>
              <a:cs typeface="微软雅黑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7DADACC-9F2B-4794-9D93-ACECA1CC9671}"/>
              </a:ext>
            </a:extLst>
          </p:cNvPr>
          <p:cNvSpPr/>
          <p:nvPr/>
        </p:nvSpPr>
        <p:spPr>
          <a:xfrm>
            <a:off x="9153202" y="2889284"/>
            <a:ext cx="85725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27BD8CC0-B1C3-40B1-AB26-F9BFF5B8647D}"/>
              </a:ext>
            </a:extLst>
          </p:cNvPr>
          <p:cNvSpPr txBox="1"/>
          <p:nvPr/>
        </p:nvSpPr>
        <p:spPr>
          <a:xfrm>
            <a:off x="9262421" y="2829911"/>
            <a:ext cx="4826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微软雅黑"/>
                <a:cs typeface="微软雅黑"/>
              </a:rPr>
              <a:t>射精量</a:t>
            </a:r>
            <a:endParaRPr sz="12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805264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3BA914F-76CA-49E0-92BF-6F7602042803}"/>
              </a:ext>
            </a:extLst>
          </p:cNvPr>
          <p:cNvSpPr/>
          <p:nvPr/>
        </p:nvSpPr>
        <p:spPr>
          <a:xfrm>
            <a:off x="838200" y="2132320"/>
            <a:ext cx="5163185" cy="1152525"/>
          </a:xfrm>
          <a:custGeom>
            <a:avLst/>
            <a:gdLst/>
            <a:ahLst/>
            <a:cxnLst/>
            <a:rect l="l" t="t" r="r" b="b"/>
            <a:pathLst>
              <a:path w="5163185" h="1152525">
                <a:moveTo>
                  <a:pt x="4997894" y="0"/>
                </a:moveTo>
                <a:lnTo>
                  <a:pt x="164668" y="0"/>
                </a:lnTo>
                <a:lnTo>
                  <a:pt x="112619" y="5871"/>
                </a:lnTo>
                <a:lnTo>
                  <a:pt x="67416" y="22221"/>
                </a:lnTo>
                <a:lnTo>
                  <a:pt x="31771" y="47155"/>
                </a:lnTo>
                <a:lnTo>
                  <a:pt x="8394" y="78776"/>
                </a:lnTo>
                <a:lnTo>
                  <a:pt x="0" y="115188"/>
                </a:lnTo>
                <a:lnTo>
                  <a:pt x="0" y="1037209"/>
                </a:lnTo>
                <a:lnTo>
                  <a:pt x="31771" y="1105287"/>
                </a:lnTo>
                <a:lnTo>
                  <a:pt x="67416" y="1130258"/>
                </a:lnTo>
                <a:lnTo>
                  <a:pt x="112619" y="1146640"/>
                </a:lnTo>
                <a:lnTo>
                  <a:pt x="164668" y="1152525"/>
                </a:lnTo>
                <a:lnTo>
                  <a:pt x="4997894" y="1152525"/>
                </a:lnTo>
                <a:lnTo>
                  <a:pt x="5049943" y="1146640"/>
                </a:lnTo>
                <a:lnTo>
                  <a:pt x="5095158" y="1130258"/>
                </a:lnTo>
                <a:lnTo>
                  <a:pt x="5130820" y="1105287"/>
                </a:lnTo>
                <a:lnTo>
                  <a:pt x="5154212" y="1073634"/>
                </a:lnTo>
                <a:lnTo>
                  <a:pt x="5162613" y="1037209"/>
                </a:lnTo>
                <a:lnTo>
                  <a:pt x="5162613" y="115188"/>
                </a:lnTo>
                <a:lnTo>
                  <a:pt x="5130820" y="47155"/>
                </a:lnTo>
                <a:lnTo>
                  <a:pt x="5095158" y="22221"/>
                </a:lnTo>
                <a:lnTo>
                  <a:pt x="5049943" y="5871"/>
                </a:lnTo>
                <a:lnTo>
                  <a:pt x="499789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4872BDC-8BC2-4C8E-965B-43F050AC639C}"/>
              </a:ext>
            </a:extLst>
          </p:cNvPr>
          <p:cNvSpPr txBox="1"/>
          <p:nvPr/>
        </p:nvSpPr>
        <p:spPr>
          <a:xfrm>
            <a:off x="1132205" y="2545260"/>
            <a:ext cx="456438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微软雅黑"/>
                <a:cs typeface="微软雅黑"/>
              </a:rPr>
              <a:t>畸形精</a:t>
            </a:r>
            <a:r>
              <a:rPr sz="2100" b="1" spc="-5" dirty="0">
                <a:solidFill>
                  <a:srgbClr val="FFFFFF"/>
                </a:solidFill>
                <a:latin typeface="微软雅黑"/>
                <a:cs typeface="微软雅黑"/>
              </a:rPr>
              <a:t>子</a:t>
            </a:r>
            <a:r>
              <a:rPr sz="2100" dirty="0">
                <a:solidFill>
                  <a:srgbClr val="FFFFFF"/>
                </a:solidFill>
                <a:latin typeface="微软雅黑"/>
                <a:cs typeface="微软雅黑"/>
              </a:rPr>
              <a:t>：形态和结构不正常的精子。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66F77F36-CC1F-420F-A610-CBBF6EC27C9F}"/>
              </a:ext>
            </a:extLst>
          </p:cNvPr>
          <p:cNvSpPr/>
          <p:nvPr/>
        </p:nvSpPr>
        <p:spPr>
          <a:xfrm>
            <a:off x="838200" y="3932545"/>
            <a:ext cx="5163185" cy="1152525"/>
          </a:xfrm>
          <a:custGeom>
            <a:avLst/>
            <a:gdLst/>
            <a:ahLst/>
            <a:cxnLst/>
            <a:rect l="l" t="t" r="r" b="b"/>
            <a:pathLst>
              <a:path w="5163185" h="1152525">
                <a:moveTo>
                  <a:pt x="4997894" y="0"/>
                </a:moveTo>
                <a:lnTo>
                  <a:pt x="164668" y="0"/>
                </a:lnTo>
                <a:lnTo>
                  <a:pt x="112619" y="5871"/>
                </a:lnTo>
                <a:lnTo>
                  <a:pt x="67416" y="22221"/>
                </a:lnTo>
                <a:lnTo>
                  <a:pt x="31771" y="47155"/>
                </a:lnTo>
                <a:lnTo>
                  <a:pt x="8394" y="78776"/>
                </a:lnTo>
                <a:lnTo>
                  <a:pt x="0" y="115188"/>
                </a:lnTo>
                <a:lnTo>
                  <a:pt x="0" y="1037209"/>
                </a:lnTo>
                <a:lnTo>
                  <a:pt x="31771" y="1105287"/>
                </a:lnTo>
                <a:lnTo>
                  <a:pt x="67416" y="1130258"/>
                </a:lnTo>
                <a:lnTo>
                  <a:pt x="112619" y="1146640"/>
                </a:lnTo>
                <a:lnTo>
                  <a:pt x="164668" y="1152525"/>
                </a:lnTo>
                <a:lnTo>
                  <a:pt x="4997894" y="1152525"/>
                </a:lnTo>
                <a:lnTo>
                  <a:pt x="5049943" y="1146640"/>
                </a:lnTo>
                <a:lnTo>
                  <a:pt x="5095158" y="1130258"/>
                </a:lnTo>
                <a:lnTo>
                  <a:pt x="5130820" y="1105287"/>
                </a:lnTo>
                <a:lnTo>
                  <a:pt x="5154212" y="1073634"/>
                </a:lnTo>
                <a:lnTo>
                  <a:pt x="5162613" y="1037209"/>
                </a:lnTo>
                <a:lnTo>
                  <a:pt x="5162613" y="115188"/>
                </a:lnTo>
                <a:lnTo>
                  <a:pt x="5130820" y="47155"/>
                </a:lnTo>
                <a:lnTo>
                  <a:pt x="5095158" y="22221"/>
                </a:lnTo>
                <a:lnTo>
                  <a:pt x="5049943" y="5871"/>
                </a:lnTo>
                <a:lnTo>
                  <a:pt x="499789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4CA313B7-F696-4FB8-B6A9-6CEC2BEA0DE3}"/>
              </a:ext>
            </a:extLst>
          </p:cNvPr>
          <p:cNvSpPr txBox="1"/>
          <p:nvPr/>
        </p:nvSpPr>
        <p:spPr>
          <a:xfrm>
            <a:off x="1094105" y="3959532"/>
            <a:ext cx="4637405" cy="979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1585" marR="5080" indent="-1239520">
              <a:lnSpc>
                <a:spcPct val="14900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微软雅黑"/>
                <a:cs typeface="微软雅黑"/>
              </a:rPr>
              <a:t>头部畸</a:t>
            </a:r>
            <a:r>
              <a:rPr sz="2100" b="1" spc="-5" dirty="0">
                <a:solidFill>
                  <a:srgbClr val="FFFFFF"/>
                </a:solidFill>
                <a:latin typeface="微软雅黑"/>
                <a:cs typeface="微软雅黑"/>
              </a:rPr>
              <a:t>形</a:t>
            </a:r>
            <a:r>
              <a:rPr sz="2100" dirty="0">
                <a:solidFill>
                  <a:srgbClr val="FFFFFF"/>
                </a:solidFill>
                <a:latin typeface="微软雅黑"/>
                <a:cs typeface="微软雅黑"/>
              </a:rPr>
              <a:t>：</a:t>
            </a:r>
            <a:r>
              <a:rPr sz="2100" spc="-80" dirty="0">
                <a:solidFill>
                  <a:srgbClr val="FFFFFF"/>
                </a:solidFill>
                <a:latin typeface="微软雅黑"/>
                <a:cs typeface="微软雅黑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微软雅黑"/>
                <a:cs typeface="微软雅黑"/>
              </a:rPr>
              <a:t>头部巨大、瘦小、细长、缺 </a:t>
            </a:r>
            <a:r>
              <a:rPr sz="2100" dirty="0">
                <a:solidFill>
                  <a:srgbClr val="FFFFFF"/>
                </a:solidFill>
                <a:latin typeface="微软雅黑"/>
                <a:cs typeface="微软雅黑"/>
              </a:rPr>
              <a:t>损、双头、皱缩等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38A460C1-8FBD-4D9F-A43B-31596C2A3B91}"/>
              </a:ext>
            </a:extLst>
          </p:cNvPr>
          <p:cNvSpPr/>
          <p:nvPr/>
        </p:nvSpPr>
        <p:spPr>
          <a:xfrm>
            <a:off x="7405688" y="2127494"/>
            <a:ext cx="3810000" cy="1238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6AFCD9B1-33BC-404C-ACB5-747B24B6AFE5}"/>
              </a:ext>
            </a:extLst>
          </p:cNvPr>
          <p:cNvSpPr txBox="1"/>
          <p:nvPr/>
        </p:nvSpPr>
        <p:spPr>
          <a:xfrm>
            <a:off x="7488872" y="3391080"/>
            <a:ext cx="35744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6255" algn="l"/>
                <a:tab pos="962660" algn="l"/>
                <a:tab pos="1466850" algn="l"/>
                <a:tab pos="1913255" algn="l"/>
                <a:tab pos="2359660" algn="l"/>
                <a:tab pos="2863850" algn="l"/>
                <a:tab pos="3434079" algn="l"/>
              </a:tabLst>
            </a:pPr>
            <a:r>
              <a:rPr sz="1800" dirty="0">
                <a:latin typeface="Arial"/>
                <a:cs typeface="Arial"/>
              </a:rPr>
              <a:t>1	2	3	4	5	6	7	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BCFD9234-9E97-40EA-9044-C9B41DE3F4E8}"/>
              </a:ext>
            </a:extLst>
          </p:cNvPr>
          <p:cNvSpPr txBox="1"/>
          <p:nvPr/>
        </p:nvSpPr>
        <p:spPr>
          <a:xfrm>
            <a:off x="877888" y="5977498"/>
            <a:ext cx="8356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窄头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7A585D8A-0448-403B-8370-23FBCBDEEFFF}"/>
              </a:ext>
            </a:extLst>
          </p:cNvPr>
          <p:cNvSpPr txBox="1"/>
          <p:nvPr/>
        </p:nvSpPr>
        <p:spPr>
          <a:xfrm>
            <a:off x="1945704" y="5977498"/>
            <a:ext cx="15214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2—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头基部狭窄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B0DC31DA-6454-4170-9484-67B74E664C91}"/>
              </a:ext>
            </a:extLst>
          </p:cNvPr>
          <p:cNvSpPr txBox="1"/>
          <p:nvPr/>
        </p:nvSpPr>
        <p:spPr>
          <a:xfrm>
            <a:off x="3766122" y="5977498"/>
            <a:ext cx="10655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梨形头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94BC7550-4032-4EA5-B6E5-043F9B90E253}"/>
              </a:ext>
            </a:extLst>
          </p:cNvPr>
          <p:cNvSpPr txBox="1"/>
          <p:nvPr/>
        </p:nvSpPr>
        <p:spPr>
          <a:xfrm>
            <a:off x="5119688" y="5977498"/>
            <a:ext cx="10648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圆形头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DC10674C-EAEC-497F-8D28-1FBDF23A5F33}"/>
              </a:ext>
            </a:extLst>
          </p:cNvPr>
          <p:cNvSpPr txBox="1"/>
          <p:nvPr/>
        </p:nvSpPr>
        <p:spPr>
          <a:xfrm>
            <a:off x="6549707" y="5977498"/>
            <a:ext cx="8356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5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巨头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E2C65BBB-0E8C-4D3B-A1E6-A4D8941A8DD1}"/>
              </a:ext>
            </a:extLst>
          </p:cNvPr>
          <p:cNvSpPr txBox="1"/>
          <p:nvPr/>
        </p:nvSpPr>
        <p:spPr>
          <a:xfrm>
            <a:off x="7617396" y="5977498"/>
            <a:ext cx="8356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小头</a:t>
            </a:r>
            <a:endParaRPr sz="1800" dirty="0">
              <a:latin typeface="微软雅黑"/>
              <a:cs typeface="微软雅黑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0E85FF63-9701-47C9-809C-391D7372CA15}"/>
              </a:ext>
            </a:extLst>
          </p:cNvPr>
          <p:cNvSpPr txBox="1"/>
          <p:nvPr/>
        </p:nvSpPr>
        <p:spPr>
          <a:xfrm>
            <a:off x="8684831" y="5977498"/>
            <a:ext cx="12941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发育不全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9AC65757-B6B4-49B1-94A5-4DF1575771DC}"/>
              </a:ext>
            </a:extLst>
          </p:cNvPr>
          <p:cNvSpPr txBox="1"/>
          <p:nvPr/>
        </p:nvSpPr>
        <p:spPr>
          <a:xfrm>
            <a:off x="10267379" y="5977498"/>
            <a:ext cx="9029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8—</a:t>
            </a:r>
            <a:r>
              <a:rPr sz="18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偏轴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9D26D798-E195-474B-89EA-92BD4E9AD176}"/>
              </a:ext>
            </a:extLst>
          </p:cNvPr>
          <p:cNvSpPr txBox="1"/>
          <p:nvPr/>
        </p:nvSpPr>
        <p:spPr>
          <a:xfrm>
            <a:off x="8207057" y="4406826"/>
            <a:ext cx="2082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各种头部畸形示意图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07262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FDDFE4A5-A27F-4AC4-9C93-F29260B380EE}"/>
              </a:ext>
            </a:extLst>
          </p:cNvPr>
          <p:cNvSpPr txBox="1"/>
          <p:nvPr/>
        </p:nvSpPr>
        <p:spPr>
          <a:xfrm>
            <a:off x="1565021" y="2354770"/>
            <a:ext cx="6027420" cy="90360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50"/>
              </a:spcBef>
              <a:buSzPct val="120000"/>
              <a:buFont typeface="Wingdings"/>
              <a:buChar char=""/>
              <a:tabLst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颈部畸形：</a:t>
            </a:r>
            <a:r>
              <a:rPr sz="2000" spc="-15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膨胀大、纤细、曲折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双颈等</a:t>
            </a:r>
            <a:endParaRPr sz="2000">
              <a:latin typeface="微软雅黑"/>
              <a:cs typeface="微软雅黑"/>
            </a:endParaRPr>
          </a:p>
          <a:p>
            <a:pPr marL="1414145">
              <a:lnSpc>
                <a:spcPct val="100000"/>
              </a:lnSpc>
              <a:spcBef>
                <a:spcPts val="1055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中段畸形：膨大、纤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细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、带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有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原生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质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滴等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24AB3CF1-E72C-4C9E-84BA-259A748A2FBA}"/>
              </a:ext>
            </a:extLst>
          </p:cNvPr>
          <p:cNvSpPr txBox="1"/>
          <p:nvPr/>
        </p:nvSpPr>
        <p:spPr>
          <a:xfrm>
            <a:off x="1774825" y="3371786"/>
            <a:ext cx="10541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尾部畸形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5CBF896D-981A-4DDA-9DBA-1FF9971CD4EA}"/>
              </a:ext>
            </a:extLst>
          </p:cNvPr>
          <p:cNvSpPr txBox="1"/>
          <p:nvPr/>
        </p:nvSpPr>
        <p:spPr>
          <a:xfrm>
            <a:off x="2966466" y="3810698"/>
            <a:ext cx="44500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主段畸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形</a:t>
            </a:r>
            <a:r>
              <a:rPr sz="2000" spc="-190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：弯曲、曲折、回旋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双尾等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13888CC9-94B5-4629-9593-262FA9F16ED6}"/>
              </a:ext>
            </a:extLst>
          </p:cNvPr>
          <p:cNvSpPr/>
          <p:nvPr/>
        </p:nvSpPr>
        <p:spPr>
          <a:xfrm>
            <a:off x="2757551" y="3062351"/>
            <a:ext cx="209550" cy="923925"/>
          </a:xfrm>
          <a:custGeom>
            <a:avLst/>
            <a:gdLst/>
            <a:ahLst/>
            <a:cxnLst/>
            <a:rect l="l" t="t" r="r" b="b"/>
            <a:pathLst>
              <a:path w="209550" h="923925">
                <a:moveTo>
                  <a:pt x="209550" y="923925"/>
                </a:moveTo>
                <a:lnTo>
                  <a:pt x="168747" y="922543"/>
                </a:lnTo>
                <a:lnTo>
                  <a:pt x="135445" y="918781"/>
                </a:lnTo>
                <a:lnTo>
                  <a:pt x="113002" y="913209"/>
                </a:lnTo>
                <a:lnTo>
                  <a:pt x="104775" y="906399"/>
                </a:lnTo>
                <a:lnTo>
                  <a:pt x="104775" y="479298"/>
                </a:lnTo>
                <a:lnTo>
                  <a:pt x="96529" y="472561"/>
                </a:lnTo>
                <a:lnTo>
                  <a:pt x="74056" y="467026"/>
                </a:lnTo>
                <a:lnTo>
                  <a:pt x="40749" y="463278"/>
                </a:lnTo>
                <a:lnTo>
                  <a:pt x="0" y="461899"/>
                </a:lnTo>
                <a:lnTo>
                  <a:pt x="40749" y="460519"/>
                </a:lnTo>
                <a:lnTo>
                  <a:pt x="74056" y="456771"/>
                </a:lnTo>
                <a:lnTo>
                  <a:pt x="96529" y="451236"/>
                </a:lnTo>
                <a:lnTo>
                  <a:pt x="104775" y="444500"/>
                </a:lnTo>
                <a:lnTo>
                  <a:pt x="104775" y="17399"/>
                </a:lnTo>
                <a:lnTo>
                  <a:pt x="113002" y="10608"/>
                </a:lnTo>
                <a:lnTo>
                  <a:pt x="135445" y="5079"/>
                </a:lnTo>
                <a:lnTo>
                  <a:pt x="168747" y="1361"/>
                </a:lnTo>
                <a:lnTo>
                  <a:pt x="209550" y="0"/>
                </a:lnTo>
              </a:path>
            </a:pathLst>
          </a:custGeom>
          <a:ln w="9534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E55EDAF4-974F-451D-9DB8-CAFB28853D94}"/>
              </a:ext>
            </a:extLst>
          </p:cNvPr>
          <p:cNvSpPr/>
          <p:nvPr/>
        </p:nvSpPr>
        <p:spPr>
          <a:xfrm>
            <a:off x="9172575" y="2400300"/>
            <a:ext cx="1781175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ED5EE31D-851A-4C0B-9C42-A6C0D079D559}"/>
              </a:ext>
            </a:extLst>
          </p:cNvPr>
          <p:cNvSpPr txBox="1"/>
          <p:nvPr/>
        </p:nvSpPr>
        <p:spPr>
          <a:xfrm>
            <a:off x="2789808" y="5865177"/>
            <a:ext cx="15214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1—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螺旋状中段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FE9B3621-63FE-4302-9060-5B17E483E204}"/>
              </a:ext>
            </a:extLst>
          </p:cNvPr>
          <p:cNvSpPr txBox="1"/>
          <p:nvPr/>
        </p:nvSpPr>
        <p:spPr>
          <a:xfrm>
            <a:off x="4543678" y="5865177"/>
            <a:ext cx="175196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中段鞘膜脱落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0" name="object 9">
            <a:extLst>
              <a:ext uri="{FF2B5EF4-FFF2-40B4-BE49-F238E27FC236}">
                <a16:creationId xmlns:a16="http://schemas.microsoft.com/office/drawing/2014/main" id="{02B77B55-9B81-4775-8DD4-66C924B2807D}"/>
              </a:ext>
            </a:extLst>
          </p:cNvPr>
          <p:cNvSpPr txBox="1"/>
          <p:nvPr/>
        </p:nvSpPr>
        <p:spPr>
          <a:xfrm>
            <a:off x="6593205" y="5865177"/>
            <a:ext cx="1522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假原生质滴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ABED34A0-CEBB-43CF-A104-D25B5C6D1BCE}"/>
              </a:ext>
            </a:extLst>
          </p:cNvPr>
          <p:cNvSpPr txBox="1"/>
          <p:nvPr/>
        </p:nvSpPr>
        <p:spPr>
          <a:xfrm>
            <a:off x="8347456" y="5865177"/>
            <a:ext cx="10642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双中段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4F55753-B5BF-49CE-A94B-5BD66CFEE30F}"/>
              </a:ext>
            </a:extLst>
          </p:cNvPr>
          <p:cNvSpPr txBox="1"/>
          <p:nvPr/>
        </p:nvSpPr>
        <p:spPr>
          <a:xfrm>
            <a:off x="8989314" y="3584892"/>
            <a:ext cx="2085975" cy="857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503555" algn="l"/>
                <a:tab pos="949960" algn="l"/>
                <a:tab pos="1397000" algn="l"/>
              </a:tabLst>
            </a:pPr>
            <a:r>
              <a:rPr sz="1800" dirty="0">
                <a:latin typeface="Arial"/>
                <a:cs typeface="Arial"/>
              </a:rPr>
              <a:t>1	2	3	4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微软雅黑"/>
                <a:cs typeface="微软雅黑"/>
              </a:rPr>
              <a:t>各种中段畸形示意图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088183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65ADB7F0-6192-408E-9620-DC0360E71FBB}"/>
              </a:ext>
            </a:extLst>
          </p:cNvPr>
          <p:cNvSpPr txBox="1"/>
          <p:nvPr/>
        </p:nvSpPr>
        <p:spPr>
          <a:xfrm>
            <a:off x="1186814" y="2474531"/>
            <a:ext cx="6033135" cy="902969"/>
          </a:xfrm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45"/>
              </a:spcBef>
              <a:buSzPct val="120000"/>
              <a:buFont typeface="Wingdings"/>
              <a:buChar char="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颈部畸形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2000" spc="-14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膨胀大、纤细、曲折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双颈等</a:t>
            </a:r>
            <a:endParaRPr sz="2000" dirty="0">
              <a:latin typeface="微软雅黑"/>
              <a:cs typeface="微软雅黑"/>
            </a:endParaRPr>
          </a:p>
          <a:p>
            <a:pPr marL="1413510">
              <a:lnSpc>
                <a:spcPct val="100000"/>
              </a:lnSpc>
              <a:spcBef>
                <a:spcPts val="105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中段畸形：膨大、纤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细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、带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有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原生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滴等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D19CDFB7-6AB8-49D4-BE59-FA85367C2457}"/>
              </a:ext>
            </a:extLst>
          </p:cNvPr>
          <p:cNvSpPr txBox="1"/>
          <p:nvPr/>
        </p:nvSpPr>
        <p:spPr>
          <a:xfrm>
            <a:off x="1396364" y="3361245"/>
            <a:ext cx="5641975" cy="90360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尾部畸形</a:t>
            </a:r>
            <a:endParaRPr sz="2000">
              <a:latin typeface="微软雅黑"/>
              <a:cs typeface="微软雅黑"/>
            </a:endParaRPr>
          </a:p>
          <a:p>
            <a:pPr marL="1203960">
              <a:lnSpc>
                <a:spcPct val="100000"/>
              </a:lnSpc>
              <a:spcBef>
                <a:spcPts val="105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主段畸形</a:t>
            </a:r>
            <a:r>
              <a:rPr sz="2000" spc="-19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：弯曲、曲折、回旋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双尾等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6BFE8344-0807-4E32-B714-63981C42F7F4}"/>
              </a:ext>
            </a:extLst>
          </p:cNvPr>
          <p:cNvSpPr/>
          <p:nvPr/>
        </p:nvSpPr>
        <p:spPr>
          <a:xfrm>
            <a:off x="2471801" y="3195701"/>
            <a:ext cx="95250" cy="838200"/>
          </a:xfrm>
          <a:custGeom>
            <a:avLst/>
            <a:gdLst/>
            <a:ahLst/>
            <a:cxnLst/>
            <a:rect l="l" t="t" r="r" b="b"/>
            <a:pathLst>
              <a:path w="95250" h="838200">
                <a:moveTo>
                  <a:pt x="95250" y="838200"/>
                </a:moveTo>
                <a:lnTo>
                  <a:pt x="76664" y="837574"/>
                </a:lnTo>
                <a:lnTo>
                  <a:pt x="61531" y="835866"/>
                </a:lnTo>
                <a:lnTo>
                  <a:pt x="51351" y="833324"/>
                </a:lnTo>
                <a:lnTo>
                  <a:pt x="47625" y="830199"/>
                </a:lnTo>
                <a:lnTo>
                  <a:pt x="47625" y="426974"/>
                </a:lnTo>
                <a:lnTo>
                  <a:pt x="43880" y="423868"/>
                </a:lnTo>
                <a:lnTo>
                  <a:pt x="33670" y="421370"/>
                </a:lnTo>
                <a:lnTo>
                  <a:pt x="18532" y="419705"/>
                </a:lnTo>
                <a:lnTo>
                  <a:pt x="0" y="419100"/>
                </a:lnTo>
                <a:lnTo>
                  <a:pt x="18532" y="418474"/>
                </a:lnTo>
                <a:lnTo>
                  <a:pt x="33670" y="416766"/>
                </a:lnTo>
                <a:lnTo>
                  <a:pt x="43880" y="414224"/>
                </a:lnTo>
                <a:lnTo>
                  <a:pt x="47625" y="411099"/>
                </a:lnTo>
                <a:lnTo>
                  <a:pt x="47625" y="7874"/>
                </a:lnTo>
                <a:lnTo>
                  <a:pt x="51351" y="4768"/>
                </a:lnTo>
                <a:lnTo>
                  <a:pt x="61531" y="2270"/>
                </a:lnTo>
                <a:lnTo>
                  <a:pt x="76664" y="605"/>
                </a:lnTo>
                <a:lnTo>
                  <a:pt x="95250" y="0"/>
                </a:lnTo>
              </a:path>
            </a:pathLst>
          </a:custGeom>
          <a:ln w="9534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2C2C5F14-039A-466D-AF49-07956A7217CF}"/>
              </a:ext>
            </a:extLst>
          </p:cNvPr>
          <p:cNvSpPr txBox="1"/>
          <p:nvPr/>
        </p:nvSpPr>
        <p:spPr>
          <a:xfrm>
            <a:off x="744219" y="5915342"/>
            <a:ext cx="175196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近端原生质滴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F4B425B4-4CC6-45BC-ABED-9885166C8275}"/>
              </a:ext>
            </a:extLst>
          </p:cNvPr>
          <p:cNvSpPr txBox="1"/>
          <p:nvPr/>
        </p:nvSpPr>
        <p:spPr>
          <a:xfrm>
            <a:off x="2727070" y="5915342"/>
            <a:ext cx="175196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远端原生质滴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5D755B44-31A9-4D0E-AC16-D19A52E3F83E}"/>
              </a:ext>
            </a:extLst>
          </p:cNvPr>
          <p:cNvSpPr txBox="1"/>
          <p:nvPr/>
        </p:nvSpPr>
        <p:spPr>
          <a:xfrm>
            <a:off x="4776470" y="5915342"/>
            <a:ext cx="10655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单卷尾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14C419E8-7CFD-4258-BE02-39CE00BAC1F1}"/>
              </a:ext>
            </a:extLst>
          </p:cNvPr>
          <p:cNvSpPr txBox="1"/>
          <p:nvPr/>
        </p:nvSpPr>
        <p:spPr>
          <a:xfrm>
            <a:off x="6387465" y="5915342"/>
            <a:ext cx="1522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尾多重卷轴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id="{E4EE31EB-F8F7-4F8D-9F60-0E57CE2D7770}"/>
              </a:ext>
            </a:extLst>
          </p:cNvPr>
          <p:cNvSpPr txBox="1"/>
          <p:nvPr/>
        </p:nvSpPr>
        <p:spPr>
          <a:xfrm>
            <a:off x="8208391" y="5915342"/>
            <a:ext cx="12928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5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环形卷尾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id="{BC9BF8DF-1195-489F-B4F0-EAB14DDCBA68}"/>
              </a:ext>
            </a:extLst>
          </p:cNvPr>
          <p:cNvSpPr txBox="1"/>
          <p:nvPr/>
        </p:nvSpPr>
        <p:spPr>
          <a:xfrm>
            <a:off x="10172065" y="5915342"/>
            <a:ext cx="8356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—</a:t>
            </a: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无尾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2FFAB6FE-EDBA-4702-947F-6C87F577DA33}"/>
              </a:ext>
            </a:extLst>
          </p:cNvPr>
          <p:cNvSpPr txBox="1"/>
          <p:nvPr/>
        </p:nvSpPr>
        <p:spPr>
          <a:xfrm>
            <a:off x="8415655" y="5105082"/>
            <a:ext cx="20859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各种尾部畸形示意图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16139FF8-50DF-460A-A17C-CA5C2B443BE9}"/>
              </a:ext>
            </a:extLst>
          </p:cNvPr>
          <p:cNvSpPr/>
          <p:nvPr/>
        </p:nvSpPr>
        <p:spPr>
          <a:xfrm>
            <a:off x="7877175" y="2333625"/>
            <a:ext cx="26289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2948350F-3310-430D-87F2-4411E50C8DE8}"/>
              </a:ext>
            </a:extLst>
          </p:cNvPr>
          <p:cNvSpPr txBox="1"/>
          <p:nvPr/>
        </p:nvSpPr>
        <p:spPr>
          <a:xfrm>
            <a:off x="8052816" y="3677602"/>
            <a:ext cx="2312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120" algn="l"/>
                <a:tab pos="901065" algn="l"/>
                <a:tab pos="1349375" algn="l"/>
                <a:tab pos="1789430" algn="l"/>
                <a:tab pos="2171065" algn="l"/>
              </a:tabLst>
            </a:pPr>
            <a:r>
              <a:rPr sz="1800" dirty="0">
                <a:latin typeface="Arial"/>
                <a:cs typeface="Arial"/>
              </a:rPr>
              <a:t>1	2	3	4	5	6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148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06B0AA3-EBCB-4EF1-9EB5-F78180EDF933}"/>
              </a:ext>
            </a:extLst>
          </p:cNvPr>
          <p:cNvSpPr txBox="1"/>
          <p:nvPr/>
        </p:nvSpPr>
        <p:spPr>
          <a:xfrm>
            <a:off x="1237932" y="2728150"/>
            <a:ext cx="5010468" cy="23846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25099"/>
              </a:lnSpc>
              <a:spcBef>
                <a:spcPts val="95"/>
              </a:spcBef>
              <a:buSzPct val="120000"/>
              <a:buFont typeface="Wingdings"/>
              <a:buChar char=""/>
              <a:tabLst>
                <a:tab pos="355600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精子畸形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率：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即指精液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中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畸形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子占精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子总数的百分比。</a:t>
            </a:r>
            <a:endParaRPr sz="2000" dirty="0">
              <a:latin typeface="微软雅黑"/>
              <a:cs typeface="微软雅黑"/>
            </a:endParaRPr>
          </a:p>
          <a:p>
            <a:pPr marL="354965" indent="-342265">
              <a:lnSpc>
                <a:spcPct val="100000"/>
              </a:lnSpc>
              <a:spcBef>
                <a:spcPts val="1055"/>
              </a:spcBef>
              <a:buSzPct val="120000"/>
              <a:buFont typeface="Wingdings"/>
              <a:buChar char=""/>
              <a:tabLst>
                <a:tab pos="355600" algn="l"/>
              </a:tabLst>
            </a:pP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精子畸形率</a:t>
            </a:r>
            <a:r>
              <a:rPr lang="zh-CN" altLang="en-US" sz="2000" spc="25" dirty="0">
                <a:solidFill>
                  <a:srgbClr val="404040"/>
                </a:solidFill>
                <a:latin typeface="微软雅黑"/>
                <a:cs typeface="微软雅黑"/>
              </a:rPr>
              <a:t>牛、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猪不超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18%</a:t>
            </a:r>
            <a:r>
              <a:rPr sz="2000" spc="-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羊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超过</a:t>
            </a:r>
            <a:endParaRPr sz="2000" dirty="0">
              <a:latin typeface="微软雅黑"/>
              <a:cs typeface="微软雅黑"/>
            </a:endParaRPr>
          </a:p>
          <a:p>
            <a:pPr marL="354965">
              <a:lnSpc>
                <a:spcPct val="100000"/>
              </a:lnSpc>
              <a:spcBef>
                <a:spcPts val="605"/>
              </a:spcBef>
            </a:pPr>
            <a:r>
              <a:rPr sz="2000" spc="15" dirty="0">
                <a:solidFill>
                  <a:srgbClr val="404040"/>
                </a:solidFill>
                <a:latin typeface="Arial"/>
                <a:cs typeface="Arial"/>
              </a:rPr>
              <a:t>14%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，马不超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12</a:t>
            </a:r>
            <a:r>
              <a:rPr sz="2000" spc="20" dirty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如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果畸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形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率超过</a:t>
            </a:r>
            <a:endParaRPr sz="2000" dirty="0">
              <a:latin typeface="微软雅黑"/>
              <a:cs typeface="微软雅黑"/>
            </a:endParaRPr>
          </a:p>
          <a:p>
            <a:pPr marL="354965">
              <a:lnSpc>
                <a:spcPct val="100000"/>
              </a:lnSpc>
              <a:spcBef>
                <a:spcPts val="600"/>
              </a:spcBef>
            </a:pP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20%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，则视为精液品质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良，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能用做</a:t>
            </a:r>
            <a:endParaRPr sz="2000" dirty="0">
              <a:latin typeface="微软雅黑"/>
              <a:cs typeface="微软雅黑"/>
            </a:endParaRPr>
          </a:p>
          <a:p>
            <a:pPr marL="354965">
              <a:lnSpc>
                <a:spcPct val="100000"/>
              </a:lnSpc>
              <a:spcBef>
                <a:spcPts val="60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输精。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B046A640-850D-469E-9C3F-9BEA7EC65492}"/>
              </a:ext>
            </a:extLst>
          </p:cNvPr>
          <p:cNvSpPr/>
          <p:nvPr/>
        </p:nvSpPr>
        <p:spPr>
          <a:xfrm>
            <a:off x="7334250" y="2171700"/>
            <a:ext cx="43434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1372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813C6430-0AEC-4C07-A30F-927BF7CAF3EF}"/>
              </a:ext>
            </a:extLst>
          </p:cNvPr>
          <p:cNvSpPr/>
          <p:nvPr/>
        </p:nvSpPr>
        <p:spPr>
          <a:xfrm>
            <a:off x="2008449" y="2705100"/>
            <a:ext cx="1139686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3EAD87DC-61A5-478B-9C46-EDE3DF415938}"/>
              </a:ext>
            </a:extLst>
          </p:cNvPr>
          <p:cNvSpPr/>
          <p:nvPr/>
        </p:nvSpPr>
        <p:spPr>
          <a:xfrm>
            <a:off x="5461334" y="2772433"/>
            <a:ext cx="951497" cy="1002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A3B575C0-4C50-4162-8F57-22B7892F78BD}"/>
              </a:ext>
            </a:extLst>
          </p:cNvPr>
          <p:cNvSpPr/>
          <p:nvPr/>
        </p:nvSpPr>
        <p:spPr>
          <a:xfrm>
            <a:off x="2019300" y="4648200"/>
            <a:ext cx="1038225" cy="1028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F1061B13-9D72-4541-9413-22F467E2F81B}"/>
              </a:ext>
            </a:extLst>
          </p:cNvPr>
          <p:cNvSpPr/>
          <p:nvPr/>
        </p:nvSpPr>
        <p:spPr>
          <a:xfrm>
            <a:off x="3695700" y="2876550"/>
            <a:ext cx="1152525" cy="885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526A73CE-CFE6-4ABD-8DD8-957B6C7F8587}"/>
              </a:ext>
            </a:extLst>
          </p:cNvPr>
          <p:cNvSpPr/>
          <p:nvPr/>
        </p:nvSpPr>
        <p:spPr>
          <a:xfrm>
            <a:off x="7000875" y="2905251"/>
            <a:ext cx="1247422" cy="8783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B08DE1F1-A6D3-4502-A637-185D0702D35F}"/>
              </a:ext>
            </a:extLst>
          </p:cNvPr>
          <p:cNvSpPr/>
          <p:nvPr/>
        </p:nvSpPr>
        <p:spPr>
          <a:xfrm>
            <a:off x="8810625" y="2876550"/>
            <a:ext cx="1343025" cy="7143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45292F55-8D5F-4046-977B-0566027C00C5}"/>
              </a:ext>
            </a:extLst>
          </p:cNvPr>
          <p:cNvSpPr/>
          <p:nvPr/>
        </p:nvSpPr>
        <p:spPr>
          <a:xfrm>
            <a:off x="3300412" y="4538662"/>
            <a:ext cx="1300162" cy="12287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8A84782D-61DD-49E8-9A57-EBBE0AB3124A}"/>
              </a:ext>
            </a:extLst>
          </p:cNvPr>
          <p:cNvSpPr/>
          <p:nvPr/>
        </p:nvSpPr>
        <p:spPr>
          <a:xfrm>
            <a:off x="4857607" y="4523951"/>
            <a:ext cx="881417" cy="12196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740386C8-746C-4D18-B5B5-564F26B059AA}"/>
              </a:ext>
            </a:extLst>
          </p:cNvPr>
          <p:cNvSpPr/>
          <p:nvPr/>
        </p:nvSpPr>
        <p:spPr>
          <a:xfrm>
            <a:off x="7848600" y="4352925"/>
            <a:ext cx="752475" cy="13239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A36A7708-CC45-4B2A-972D-6FFCB696E674}"/>
              </a:ext>
            </a:extLst>
          </p:cNvPr>
          <p:cNvSpPr/>
          <p:nvPr/>
        </p:nvSpPr>
        <p:spPr>
          <a:xfrm>
            <a:off x="6210300" y="4543425"/>
            <a:ext cx="1209675" cy="12001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217BD069-2870-4953-9F5D-D9292142CF8A}"/>
              </a:ext>
            </a:extLst>
          </p:cNvPr>
          <p:cNvSpPr/>
          <p:nvPr/>
        </p:nvSpPr>
        <p:spPr>
          <a:xfrm>
            <a:off x="8991600" y="4210050"/>
            <a:ext cx="933450" cy="14668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711F3E7A-D14E-4F88-A3A2-ED0265059EF1}"/>
              </a:ext>
            </a:extLst>
          </p:cNvPr>
          <p:cNvSpPr txBox="1"/>
          <p:nvPr/>
        </p:nvSpPr>
        <p:spPr>
          <a:xfrm>
            <a:off x="2344420" y="3958907"/>
            <a:ext cx="711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显微镜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0" name="object 15">
            <a:extLst>
              <a:ext uri="{FF2B5EF4-FFF2-40B4-BE49-F238E27FC236}">
                <a16:creationId xmlns:a16="http://schemas.microsoft.com/office/drawing/2014/main" id="{D48235FA-BD1E-4C2E-982D-F7FBA36F4452}"/>
              </a:ext>
            </a:extLst>
          </p:cNvPr>
          <p:cNvSpPr txBox="1"/>
          <p:nvPr/>
        </p:nvSpPr>
        <p:spPr>
          <a:xfrm>
            <a:off x="3899915" y="3958907"/>
            <a:ext cx="711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载玻片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75B4FD6A-7332-4201-B262-EF4A4B6CE166}"/>
              </a:ext>
            </a:extLst>
          </p:cNvPr>
          <p:cNvSpPr txBox="1"/>
          <p:nvPr/>
        </p:nvSpPr>
        <p:spPr>
          <a:xfrm>
            <a:off x="5515609" y="3958907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胶头滴管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C5F9414-A673-434B-B4D5-E55ED29DBA9A}"/>
              </a:ext>
            </a:extLst>
          </p:cNvPr>
          <p:cNvSpPr txBox="1"/>
          <p:nvPr/>
        </p:nvSpPr>
        <p:spPr>
          <a:xfrm>
            <a:off x="7504810" y="3958907"/>
            <a:ext cx="482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镊子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08C43CD4-666D-4E0B-AA0C-DF6CEB898A6E}"/>
              </a:ext>
            </a:extLst>
          </p:cNvPr>
          <p:cNvSpPr txBox="1"/>
          <p:nvPr/>
        </p:nvSpPr>
        <p:spPr>
          <a:xfrm>
            <a:off x="9078976" y="3904932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染色缸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1BF2992E-8313-4856-95B7-2E0A493EF80C}"/>
              </a:ext>
            </a:extLst>
          </p:cNvPr>
          <p:cNvSpPr txBox="1"/>
          <p:nvPr/>
        </p:nvSpPr>
        <p:spPr>
          <a:xfrm>
            <a:off x="2198116" y="5873115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计数器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C073FC50-18EF-4CD6-9F8E-A4C5A9D153A0}"/>
              </a:ext>
            </a:extLst>
          </p:cNvPr>
          <p:cNvSpPr txBox="1"/>
          <p:nvPr/>
        </p:nvSpPr>
        <p:spPr>
          <a:xfrm>
            <a:off x="3591559" y="5873115"/>
            <a:ext cx="711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擦镜纸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8943ADB5-8F3C-4CDA-9B0F-4406B07EB6C6}"/>
              </a:ext>
            </a:extLst>
          </p:cNvPr>
          <p:cNvSpPr txBox="1"/>
          <p:nvPr/>
        </p:nvSpPr>
        <p:spPr>
          <a:xfrm>
            <a:off x="5058028" y="5857240"/>
            <a:ext cx="482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烧杯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15875A46-E8D5-4B64-A39B-545962A1B940}"/>
              </a:ext>
            </a:extLst>
          </p:cNvPr>
          <p:cNvSpPr txBox="1"/>
          <p:nvPr/>
        </p:nvSpPr>
        <p:spPr>
          <a:xfrm>
            <a:off x="6444996" y="5868352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蓝墨水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A6083565-2F0C-4D7C-92F9-188550E2B351}"/>
              </a:ext>
            </a:extLst>
          </p:cNvPr>
          <p:cNvSpPr txBox="1"/>
          <p:nvPr/>
        </p:nvSpPr>
        <p:spPr>
          <a:xfrm>
            <a:off x="7763509" y="5862002"/>
            <a:ext cx="93154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"/>
                <a:cs typeface="Arial"/>
              </a:rPr>
              <a:t>96</a:t>
            </a:r>
            <a:r>
              <a:rPr sz="1800" spc="-35" dirty="0">
                <a:latin typeface="Arial"/>
                <a:cs typeface="Arial"/>
              </a:rPr>
              <a:t>%</a:t>
            </a:r>
            <a:r>
              <a:rPr sz="1800" dirty="0">
                <a:latin typeface="微软雅黑"/>
                <a:cs typeface="微软雅黑"/>
              </a:rPr>
              <a:t>酒精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93278702-49BB-4DBC-9284-2529AD1B80CA}"/>
              </a:ext>
            </a:extLst>
          </p:cNvPr>
          <p:cNvSpPr txBox="1"/>
          <p:nvPr/>
        </p:nvSpPr>
        <p:spPr>
          <a:xfrm>
            <a:off x="8898001" y="5868352"/>
            <a:ext cx="11703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猪新鲜精液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94555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25CAA2CC-87A9-4748-8736-295AF6A4F372}"/>
              </a:ext>
            </a:extLst>
          </p:cNvPr>
          <p:cNvSpPr/>
          <p:nvPr/>
        </p:nvSpPr>
        <p:spPr>
          <a:xfrm>
            <a:off x="5972175" y="2324100"/>
            <a:ext cx="4819650" cy="4181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">
            <a:extLst>
              <a:ext uri="{FF2B5EF4-FFF2-40B4-BE49-F238E27FC236}">
                <a16:creationId xmlns:a16="http://schemas.microsoft.com/office/drawing/2014/main" id="{1DDF8F99-D2C0-41C0-8C97-9724217BF1AC}"/>
              </a:ext>
            </a:extLst>
          </p:cNvPr>
          <p:cNvSpPr/>
          <p:nvPr/>
        </p:nvSpPr>
        <p:spPr>
          <a:xfrm>
            <a:off x="1400175" y="2881311"/>
            <a:ext cx="2781300" cy="1095375"/>
          </a:xfrm>
          <a:custGeom>
            <a:avLst/>
            <a:gdLst/>
            <a:ahLst/>
            <a:cxnLst/>
            <a:rect l="l" t="t" r="r" b="b"/>
            <a:pathLst>
              <a:path w="2781300" h="1095375">
                <a:moveTo>
                  <a:pt x="2598674" y="0"/>
                </a:moveTo>
                <a:lnTo>
                  <a:pt x="182625" y="0"/>
                </a:lnTo>
                <a:lnTo>
                  <a:pt x="134084" y="6525"/>
                </a:lnTo>
                <a:lnTo>
                  <a:pt x="90461" y="24939"/>
                </a:lnTo>
                <a:lnTo>
                  <a:pt x="53498" y="53498"/>
                </a:lnTo>
                <a:lnTo>
                  <a:pt x="24939" y="90461"/>
                </a:lnTo>
                <a:lnTo>
                  <a:pt x="6525" y="134084"/>
                </a:lnTo>
                <a:lnTo>
                  <a:pt x="0" y="182625"/>
                </a:lnTo>
                <a:lnTo>
                  <a:pt x="0" y="912749"/>
                </a:lnTo>
                <a:lnTo>
                  <a:pt x="6525" y="961290"/>
                </a:lnTo>
                <a:lnTo>
                  <a:pt x="24939" y="1004913"/>
                </a:lnTo>
                <a:lnTo>
                  <a:pt x="53498" y="1041876"/>
                </a:lnTo>
                <a:lnTo>
                  <a:pt x="90461" y="1070435"/>
                </a:lnTo>
                <a:lnTo>
                  <a:pt x="134084" y="1088849"/>
                </a:lnTo>
                <a:lnTo>
                  <a:pt x="182625" y="1095375"/>
                </a:lnTo>
                <a:lnTo>
                  <a:pt x="2598674" y="1095375"/>
                </a:lnTo>
                <a:lnTo>
                  <a:pt x="2647215" y="1088849"/>
                </a:lnTo>
                <a:lnTo>
                  <a:pt x="2690838" y="1070435"/>
                </a:lnTo>
                <a:lnTo>
                  <a:pt x="2727801" y="1041876"/>
                </a:lnTo>
                <a:lnTo>
                  <a:pt x="2756360" y="1004913"/>
                </a:lnTo>
                <a:lnTo>
                  <a:pt x="2774774" y="961290"/>
                </a:lnTo>
                <a:lnTo>
                  <a:pt x="2781300" y="912749"/>
                </a:lnTo>
                <a:lnTo>
                  <a:pt x="2781300" y="182625"/>
                </a:lnTo>
                <a:lnTo>
                  <a:pt x="2774774" y="134084"/>
                </a:lnTo>
                <a:lnTo>
                  <a:pt x="2756360" y="90461"/>
                </a:lnTo>
                <a:lnTo>
                  <a:pt x="2727801" y="53498"/>
                </a:lnTo>
                <a:lnTo>
                  <a:pt x="2690838" y="24939"/>
                </a:lnTo>
                <a:lnTo>
                  <a:pt x="2647215" y="6525"/>
                </a:lnTo>
                <a:lnTo>
                  <a:pt x="259867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CA952F1C-9131-4BA8-96F5-462F3325267C}"/>
              </a:ext>
            </a:extLst>
          </p:cNvPr>
          <p:cNvSpPr txBox="1"/>
          <p:nvPr/>
        </p:nvSpPr>
        <p:spPr>
          <a:xfrm>
            <a:off x="1813441" y="3237920"/>
            <a:ext cx="195476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err="1">
                <a:solidFill>
                  <a:srgbClr val="FFFFFF"/>
                </a:solidFill>
                <a:latin typeface="微软雅黑"/>
                <a:cs typeface="微软雅黑"/>
              </a:rPr>
              <a:t>第一步：抹片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090633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3D980A28-966A-470C-914A-D33B49507DD9}"/>
              </a:ext>
            </a:extLst>
          </p:cNvPr>
          <p:cNvSpPr/>
          <p:nvPr/>
        </p:nvSpPr>
        <p:spPr>
          <a:xfrm>
            <a:off x="857186" y="2609187"/>
            <a:ext cx="1591310" cy="952500"/>
          </a:xfrm>
          <a:custGeom>
            <a:avLst/>
            <a:gdLst/>
            <a:ahLst/>
            <a:cxnLst/>
            <a:rect l="l" t="t" r="r" b="b"/>
            <a:pathLst>
              <a:path w="1591310" h="952500">
                <a:moveTo>
                  <a:pt x="1495234" y="0"/>
                </a:moveTo>
                <a:lnTo>
                  <a:pt x="95440" y="0"/>
                </a:lnTo>
                <a:lnTo>
                  <a:pt x="58293" y="7469"/>
                </a:lnTo>
                <a:lnTo>
                  <a:pt x="27955" y="27844"/>
                </a:lnTo>
                <a:lnTo>
                  <a:pt x="7500" y="58078"/>
                </a:lnTo>
                <a:lnTo>
                  <a:pt x="0" y="95123"/>
                </a:lnTo>
                <a:lnTo>
                  <a:pt x="0" y="857250"/>
                </a:lnTo>
                <a:lnTo>
                  <a:pt x="7500" y="894314"/>
                </a:lnTo>
                <a:lnTo>
                  <a:pt x="27955" y="924591"/>
                </a:lnTo>
                <a:lnTo>
                  <a:pt x="58293" y="945010"/>
                </a:lnTo>
                <a:lnTo>
                  <a:pt x="95440" y="952500"/>
                </a:lnTo>
                <a:lnTo>
                  <a:pt x="1495234" y="952500"/>
                </a:lnTo>
                <a:lnTo>
                  <a:pt x="1532391" y="945010"/>
                </a:lnTo>
                <a:lnTo>
                  <a:pt x="1562750" y="924591"/>
                </a:lnTo>
                <a:lnTo>
                  <a:pt x="1583227" y="894314"/>
                </a:lnTo>
                <a:lnTo>
                  <a:pt x="1590738" y="857250"/>
                </a:lnTo>
                <a:lnTo>
                  <a:pt x="1590738" y="95123"/>
                </a:lnTo>
                <a:lnTo>
                  <a:pt x="1583227" y="58078"/>
                </a:lnTo>
                <a:lnTo>
                  <a:pt x="1562750" y="27844"/>
                </a:lnTo>
                <a:lnTo>
                  <a:pt x="1532391" y="7469"/>
                </a:lnTo>
                <a:lnTo>
                  <a:pt x="149523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CD8F881-652E-4209-A778-7BE5E1FB58B5}"/>
              </a:ext>
            </a:extLst>
          </p:cNvPr>
          <p:cNvSpPr txBox="1"/>
          <p:nvPr/>
        </p:nvSpPr>
        <p:spPr>
          <a:xfrm>
            <a:off x="944816" y="2907573"/>
            <a:ext cx="1397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第二步：干燥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75449007-C1C2-4F79-A089-DD2CB417E9BA}"/>
              </a:ext>
            </a:extLst>
          </p:cNvPr>
          <p:cNvSpPr/>
          <p:nvPr/>
        </p:nvSpPr>
        <p:spPr>
          <a:xfrm>
            <a:off x="2595499" y="2880586"/>
            <a:ext cx="342900" cy="390525"/>
          </a:xfrm>
          <a:custGeom>
            <a:avLst/>
            <a:gdLst/>
            <a:ahLst/>
            <a:cxnLst/>
            <a:rect l="l" t="t" r="r" b="b"/>
            <a:pathLst>
              <a:path w="342900" h="390525">
                <a:moveTo>
                  <a:pt x="171450" y="0"/>
                </a:moveTo>
                <a:lnTo>
                  <a:pt x="171450" y="78104"/>
                </a:lnTo>
                <a:lnTo>
                  <a:pt x="0" y="78104"/>
                </a:lnTo>
                <a:lnTo>
                  <a:pt x="0" y="312420"/>
                </a:lnTo>
                <a:lnTo>
                  <a:pt x="171450" y="312420"/>
                </a:lnTo>
                <a:lnTo>
                  <a:pt x="171450" y="390525"/>
                </a:lnTo>
                <a:lnTo>
                  <a:pt x="342900" y="195325"/>
                </a:lnTo>
                <a:lnTo>
                  <a:pt x="171450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613772F4-20F1-4DA4-A5F9-79AF263DC63F}"/>
              </a:ext>
            </a:extLst>
          </p:cNvPr>
          <p:cNvSpPr/>
          <p:nvPr/>
        </p:nvSpPr>
        <p:spPr>
          <a:xfrm>
            <a:off x="3086100" y="2609187"/>
            <a:ext cx="1581150" cy="952500"/>
          </a:xfrm>
          <a:custGeom>
            <a:avLst/>
            <a:gdLst/>
            <a:ahLst/>
            <a:cxnLst/>
            <a:rect l="l" t="t" r="r" b="b"/>
            <a:pathLst>
              <a:path w="1581150" h="952500">
                <a:moveTo>
                  <a:pt x="1486281" y="0"/>
                </a:moveTo>
                <a:lnTo>
                  <a:pt x="94869" y="0"/>
                </a:lnTo>
                <a:lnTo>
                  <a:pt x="57917" y="7469"/>
                </a:lnTo>
                <a:lnTo>
                  <a:pt x="27765" y="27844"/>
                </a:lnTo>
                <a:lnTo>
                  <a:pt x="7447" y="58078"/>
                </a:lnTo>
                <a:lnTo>
                  <a:pt x="0" y="95123"/>
                </a:lnTo>
                <a:lnTo>
                  <a:pt x="0" y="857250"/>
                </a:lnTo>
                <a:lnTo>
                  <a:pt x="7447" y="894314"/>
                </a:lnTo>
                <a:lnTo>
                  <a:pt x="27765" y="924591"/>
                </a:lnTo>
                <a:lnTo>
                  <a:pt x="57917" y="945010"/>
                </a:lnTo>
                <a:lnTo>
                  <a:pt x="94869" y="952500"/>
                </a:lnTo>
                <a:lnTo>
                  <a:pt x="1486281" y="952500"/>
                </a:lnTo>
                <a:lnTo>
                  <a:pt x="1523178" y="945010"/>
                </a:lnTo>
                <a:lnTo>
                  <a:pt x="1553337" y="924591"/>
                </a:lnTo>
                <a:lnTo>
                  <a:pt x="1573684" y="894314"/>
                </a:lnTo>
                <a:lnTo>
                  <a:pt x="1581150" y="857250"/>
                </a:lnTo>
                <a:lnTo>
                  <a:pt x="1581150" y="95123"/>
                </a:lnTo>
                <a:lnTo>
                  <a:pt x="1573684" y="58078"/>
                </a:lnTo>
                <a:lnTo>
                  <a:pt x="1553337" y="27844"/>
                </a:lnTo>
                <a:lnTo>
                  <a:pt x="1523178" y="7469"/>
                </a:lnTo>
                <a:lnTo>
                  <a:pt x="148628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49A2DAC0-B2FA-4EDB-AD3B-5131EB85D212}"/>
              </a:ext>
            </a:extLst>
          </p:cNvPr>
          <p:cNvSpPr txBox="1"/>
          <p:nvPr/>
        </p:nvSpPr>
        <p:spPr>
          <a:xfrm>
            <a:off x="3172714" y="2907573"/>
            <a:ext cx="13989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第三步：固定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404F1D40-B811-4D6A-BA20-6C3A75743703}"/>
              </a:ext>
            </a:extLst>
          </p:cNvPr>
          <p:cNvSpPr/>
          <p:nvPr/>
        </p:nvSpPr>
        <p:spPr>
          <a:xfrm>
            <a:off x="4824349" y="2880586"/>
            <a:ext cx="342900" cy="390525"/>
          </a:xfrm>
          <a:custGeom>
            <a:avLst/>
            <a:gdLst/>
            <a:ahLst/>
            <a:cxnLst/>
            <a:rect l="l" t="t" r="r" b="b"/>
            <a:pathLst>
              <a:path w="342900" h="390525">
                <a:moveTo>
                  <a:pt x="171450" y="0"/>
                </a:moveTo>
                <a:lnTo>
                  <a:pt x="171450" y="78104"/>
                </a:lnTo>
                <a:lnTo>
                  <a:pt x="0" y="78104"/>
                </a:lnTo>
                <a:lnTo>
                  <a:pt x="0" y="312420"/>
                </a:lnTo>
                <a:lnTo>
                  <a:pt x="171450" y="312420"/>
                </a:lnTo>
                <a:lnTo>
                  <a:pt x="171450" y="390525"/>
                </a:lnTo>
                <a:lnTo>
                  <a:pt x="342900" y="195325"/>
                </a:lnTo>
                <a:lnTo>
                  <a:pt x="171450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7361BD63-8491-41E9-BA93-B2A230C7006B}"/>
              </a:ext>
            </a:extLst>
          </p:cNvPr>
          <p:cNvSpPr/>
          <p:nvPr/>
        </p:nvSpPr>
        <p:spPr>
          <a:xfrm>
            <a:off x="5305425" y="2609187"/>
            <a:ext cx="1590675" cy="952500"/>
          </a:xfrm>
          <a:custGeom>
            <a:avLst/>
            <a:gdLst/>
            <a:ahLst/>
            <a:cxnLst/>
            <a:rect l="l" t="t" r="r" b="b"/>
            <a:pathLst>
              <a:path w="1590675" h="952500">
                <a:moveTo>
                  <a:pt x="1495171" y="0"/>
                </a:moveTo>
                <a:lnTo>
                  <a:pt x="95376" y="0"/>
                </a:lnTo>
                <a:lnTo>
                  <a:pt x="58239" y="7469"/>
                </a:lnTo>
                <a:lnTo>
                  <a:pt x="27924" y="27844"/>
                </a:lnTo>
                <a:lnTo>
                  <a:pt x="7491" y="58078"/>
                </a:lnTo>
                <a:lnTo>
                  <a:pt x="0" y="95123"/>
                </a:lnTo>
                <a:lnTo>
                  <a:pt x="0" y="857250"/>
                </a:lnTo>
                <a:lnTo>
                  <a:pt x="7491" y="894314"/>
                </a:lnTo>
                <a:lnTo>
                  <a:pt x="27924" y="924591"/>
                </a:lnTo>
                <a:lnTo>
                  <a:pt x="58239" y="945010"/>
                </a:lnTo>
                <a:lnTo>
                  <a:pt x="95376" y="952500"/>
                </a:lnTo>
                <a:lnTo>
                  <a:pt x="1495171" y="952500"/>
                </a:lnTo>
                <a:lnTo>
                  <a:pt x="1532328" y="945010"/>
                </a:lnTo>
                <a:lnTo>
                  <a:pt x="1562687" y="924591"/>
                </a:lnTo>
                <a:lnTo>
                  <a:pt x="1583164" y="894314"/>
                </a:lnTo>
                <a:lnTo>
                  <a:pt x="1590675" y="857250"/>
                </a:lnTo>
                <a:lnTo>
                  <a:pt x="1590675" y="95123"/>
                </a:lnTo>
                <a:lnTo>
                  <a:pt x="1583164" y="58078"/>
                </a:lnTo>
                <a:lnTo>
                  <a:pt x="1562687" y="27844"/>
                </a:lnTo>
                <a:lnTo>
                  <a:pt x="1532328" y="7469"/>
                </a:lnTo>
                <a:lnTo>
                  <a:pt x="149517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1E998206-C870-4862-92CA-DA09424BD536}"/>
              </a:ext>
            </a:extLst>
          </p:cNvPr>
          <p:cNvSpPr txBox="1"/>
          <p:nvPr/>
        </p:nvSpPr>
        <p:spPr>
          <a:xfrm>
            <a:off x="5400675" y="2907573"/>
            <a:ext cx="13989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第四步：染色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E59726DC-877D-4F52-9A92-C0532FAC3FC1}"/>
              </a:ext>
            </a:extLst>
          </p:cNvPr>
          <p:cNvSpPr/>
          <p:nvPr/>
        </p:nvSpPr>
        <p:spPr>
          <a:xfrm>
            <a:off x="7053199" y="2880586"/>
            <a:ext cx="333375" cy="390525"/>
          </a:xfrm>
          <a:custGeom>
            <a:avLst/>
            <a:gdLst/>
            <a:ahLst/>
            <a:cxnLst/>
            <a:rect l="l" t="t" r="r" b="b"/>
            <a:pathLst>
              <a:path w="333375" h="390525">
                <a:moveTo>
                  <a:pt x="166750" y="0"/>
                </a:moveTo>
                <a:lnTo>
                  <a:pt x="166750" y="78104"/>
                </a:lnTo>
                <a:lnTo>
                  <a:pt x="0" y="78104"/>
                </a:lnTo>
                <a:lnTo>
                  <a:pt x="0" y="312420"/>
                </a:lnTo>
                <a:lnTo>
                  <a:pt x="166750" y="312420"/>
                </a:lnTo>
                <a:lnTo>
                  <a:pt x="166750" y="390525"/>
                </a:lnTo>
                <a:lnTo>
                  <a:pt x="333375" y="195325"/>
                </a:lnTo>
                <a:lnTo>
                  <a:pt x="166750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id="{5A59A09D-5326-4CEE-936D-6835398E4D44}"/>
              </a:ext>
            </a:extLst>
          </p:cNvPr>
          <p:cNvSpPr/>
          <p:nvPr/>
        </p:nvSpPr>
        <p:spPr>
          <a:xfrm>
            <a:off x="7534275" y="2609187"/>
            <a:ext cx="1590675" cy="952500"/>
          </a:xfrm>
          <a:custGeom>
            <a:avLst/>
            <a:gdLst/>
            <a:ahLst/>
            <a:cxnLst/>
            <a:rect l="l" t="t" r="r" b="b"/>
            <a:pathLst>
              <a:path w="1590675" h="952500">
                <a:moveTo>
                  <a:pt x="1495171" y="0"/>
                </a:moveTo>
                <a:lnTo>
                  <a:pt x="95376" y="0"/>
                </a:lnTo>
                <a:lnTo>
                  <a:pt x="58239" y="7469"/>
                </a:lnTo>
                <a:lnTo>
                  <a:pt x="27924" y="27844"/>
                </a:lnTo>
                <a:lnTo>
                  <a:pt x="7491" y="58078"/>
                </a:lnTo>
                <a:lnTo>
                  <a:pt x="0" y="95123"/>
                </a:lnTo>
                <a:lnTo>
                  <a:pt x="0" y="857250"/>
                </a:lnTo>
                <a:lnTo>
                  <a:pt x="7491" y="894314"/>
                </a:lnTo>
                <a:lnTo>
                  <a:pt x="27924" y="924591"/>
                </a:lnTo>
                <a:lnTo>
                  <a:pt x="58239" y="945010"/>
                </a:lnTo>
                <a:lnTo>
                  <a:pt x="95376" y="952500"/>
                </a:lnTo>
                <a:lnTo>
                  <a:pt x="1495171" y="952500"/>
                </a:lnTo>
                <a:lnTo>
                  <a:pt x="1532328" y="945010"/>
                </a:lnTo>
                <a:lnTo>
                  <a:pt x="1562687" y="924591"/>
                </a:lnTo>
                <a:lnTo>
                  <a:pt x="1583164" y="894314"/>
                </a:lnTo>
                <a:lnTo>
                  <a:pt x="1590675" y="857250"/>
                </a:lnTo>
                <a:lnTo>
                  <a:pt x="1590675" y="95123"/>
                </a:lnTo>
                <a:lnTo>
                  <a:pt x="1583164" y="58078"/>
                </a:lnTo>
                <a:lnTo>
                  <a:pt x="1562687" y="27844"/>
                </a:lnTo>
                <a:lnTo>
                  <a:pt x="1532328" y="7469"/>
                </a:lnTo>
                <a:lnTo>
                  <a:pt x="149517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090BFD1D-59BC-4C38-ABF1-E199C053AD64}"/>
              </a:ext>
            </a:extLst>
          </p:cNvPr>
          <p:cNvSpPr txBox="1"/>
          <p:nvPr/>
        </p:nvSpPr>
        <p:spPr>
          <a:xfrm>
            <a:off x="7628763" y="2907573"/>
            <a:ext cx="1397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第五步：冲洗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6B0E276E-9C52-4EC6-AE47-82A696C24803}"/>
              </a:ext>
            </a:extLst>
          </p:cNvPr>
          <p:cNvSpPr/>
          <p:nvPr/>
        </p:nvSpPr>
        <p:spPr>
          <a:xfrm>
            <a:off x="9282049" y="2880586"/>
            <a:ext cx="333375" cy="390525"/>
          </a:xfrm>
          <a:custGeom>
            <a:avLst/>
            <a:gdLst/>
            <a:ahLst/>
            <a:cxnLst/>
            <a:rect l="l" t="t" r="r" b="b"/>
            <a:pathLst>
              <a:path w="333375" h="390525">
                <a:moveTo>
                  <a:pt x="166750" y="0"/>
                </a:moveTo>
                <a:lnTo>
                  <a:pt x="166750" y="78104"/>
                </a:lnTo>
                <a:lnTo>
                  <a:pt x="0" y="78104"/>
                </a:lnTo>
                <a:lnTo>
                  <a:pt x="0" y="312420"/>
                </a:lnTo>
                <a:lnTo>
                  <a:pt x="166750" y="312420"/>
                </a:lnTo>
                <a:lnTo>
                  <a:pt x="166750" y="390525"/>
                </a:lnTo>
                <a:lnTo>
                  <a:pt x="333375" y="195325"/>
                </a:lnTo>
                <a:lnTo>
                  <a:pt x="166750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A132D0E6-4FB6-409D-BEC1-927A1C66FB2A}"/>
              </a:ext>
            </a:extLst>
          </p:cNvPr>
          <p:cNvSpPr/>
          <p:nvPr/>
        </p:nvSpPr>
        <p:spPr>
          <a:xfrm>
            <a:off x="9763125" y="2609187"/>
            <a:ext cx="1590675" cy="952500"/>
          </a:xfrm>
          <a:custGeom>
            <a:avLst/>
            <a:gdLst/>
            <a:ahLst/>
            <a:cxnLst/>
            <a:rect l="l" t="t" r="r" b="b"/>
            <a:pathLst>
              <a:path w="1590675" h="952500">
                <a:moveTo>
                  <a:pt x="1495171" y="0"/>
                </a:moveTo>
                <a:lnTo>
                  <a:pt x="95376" y="0"/>
                </a:lnTo>
                <a:lnTo>
                  <a:pt x="58239" y="7469"/>
                </a:lnTo>
                <a:lnTo>
                  <a:pt x="27924" y="27844"/>
                </a:lnTo>
                <a:lnTo>
                  <a:pt x="7491" y="58078"/>
                </a:lnTo>
                <a:lnTo>
                  <a:pt x="0" y="95123"/>
                </a:lnTo>
                <a:lnTo>
                  <a:pt x="0" y="857250"/>
                </a:lnTo>
                <a:lnTo>
                  <a:pt x="7491" y="894314"/>
                </a:lnTo>
                <a:lnTo>
                  <a:pt x="27924" y="924591"/>
                </a:lnTo>
                <a:lnTo>
                  <a:pt x="58239" y="945010"/>
                </a:lnTo>
                <a:lnTo>
                  <a:pt x="95376" y="952500"/>
                </a:lnTo>
                <a:lnTo>
                  <a:pt x="1495171" y="952500"/>
                </a:lnTo>
                <a:lnTo>
                  <a:pt x="1532328" y="945010"/>
                </a:lnTo>
                <a:lnTo>
                  <a:pt x="1562687" y="924591"/>
                </a:lnTo>
                <a:lnTo>
                  <a:pt x="1583164" y="894314"/>
                </a:lnTo>
                <a:lnTo>
                  <a:pt x="1590675" y="857250"/>
                </a:lnTo>
                <a:lnTo>
                  <a:pt x="1590675" y="95123"/>
                </a:lnTo>
                <a:lnTo>
                  <a:pt x="1583164" y="58078"/>
                </a:lnTo>
                <a:lnTo>
                  <a:pt x="1562687" y="27844"/>
                </a:lnTo>
                <a:lnTo>
                  <a:pt x="1532328" y="7469"/>
                </a:lnTo>
                <a:lnTo>
                  <a:pt x="149517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991A673B-B701-4E7C-93EE-82FFE447BF6B}"/>
              </a:ext>
            </a:extLst>
          </p:cNvPr>
          <p:cNvSpPr txBox="1"/>
          <p:nvPr/>
        </p:nvSpPr>
        <p:spPr>
          <a:xfrm>
            <a:off x="9856724" y="2907573"/>
            <a:ext cx="1397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第六步：镜检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DF8A25F5-853E-4850-AFCE-0A00BF804839}"/>
              </a:ext>
            </a:extLst>
          </p:cNvPr>
          <p:cNvSpPr/>
          <p:nvPr/>
        </p:nvSpPr>
        <p:spPr>
          <a:xfrm>
            <a:off x="2700274" y="4261647"/>
            <a:ext cx="1747901" cy="237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7">
            <a:extLst>
              <a:ext uri="{FF2B5EF4-FFF2-40B4-BE49-F238E27FC236}">
                <a16:creationId xmlns:a16="http://schemas.microsoft.com/office/drawing/2014/main" id="{C16D023F-C11A-4379-9140-AF854320F922}"/>
              </a:ext>
            </a:extLst>
          </p:cNvPr>
          <p:cNvSpPr/>
          <p:nvPr/>
        </p:nvSpPr>
        <p:spPr>
          <a:xfrm>
            <a:off x="6796024" y="4261647"/>
            <a:ext cx="1824101" cy="2376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7661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DA0C73CE-06AF-4656-A8EF-DC3391001F40}"/>
              </a:ext>
            </a:extLst>
          </p:cNvPr>
          <p:cNvSpPr/>
          <p:nvPr/>
        </p:nvSpPr>
        <p:spPr>
          <a:xfrm>
            <a:off x="895350" y="3844743"/>
            <a:ext cx="10458450" cy="1733550"/>
          </a:xfrm>
          <a:custGeom>
            <a:avLst/>
            <a:gdLst/>
            <a:ahLst/>
            <a:cxnLst/>
            <a:rect l="l" t="t" r="r" b="b"/>
            <a:pathLst>
              <a:path w="10458450" h="1733550">
                <a:moveTo>
                  <a:pt x="9591675" y="0"/>
                </a:moveTo>
                <a:lnTo>
                  <a:pt x="9591675" y="433450"/>
                </a:lnTo>
                <a:lnTo>
                  <a:pt x="0" y="433450"/>
                </a:lnTo>
                <a:lnTo>
                  <a:pt x="433450" y="866775"/>
                </a:lnTo>
                <a:lnTo>
                  <a:pt x="0" y="1300099"/>
                </a:lnTo>
                <a:lnTo>
                  <a:pt x="9591675" y="1300099"/>
                </a:lnTo>
                <a:lnTo>
                  <a:pt x="9591675" y="1733550"/>
                </a:lnTo>
                <a:lnTo>
                  <a:pt x="10458450" y="866775"/>
                </a:lnTo>
                <a:lnTo>
                  <a:pt x="9591675" y="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">
            <a:extLst>
              <a:ext uri="{FF2B5EF4-FFF2-40B4-BE49-F238E27FC236}">
                <a16:creationId xmlns:a16="http://schemas.microsoft.com/office/drawing/2014/main" id="{874140D6-EE92-428E-8672-0ED1F0BC9355}"/>
              </a:ext>
            </a:extLst>
          </p:cNvPr>
          <p:cNvSpPr txBox="1"/>
          <p:nvPr/>
        </p:nvSpPr>
        <p:spPr>
          <a:xfrm>
            <a:off x="1028700" y="3248541"/>
            <a:ext cx="276860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5080" indent="-114300">
              <a:lnSpc>
                <a:spcPct val="153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抹片时，切忌将精液滴“推 </a:t>
            </a:r>
            <a:r>
              <a:rPr sz="1800" dirty="0">
                <a:latin typeface="微软雅黑"/>
                <a:cs typeface="微软雅黑"/>
              </a:rPr>
              <a:t>过去”，而是引流前行。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C818D449-4AAF-44B4-BA11-16728E1E2052}"/>
              </a:ext>
            </a:extLst>
          </p:cNvPr>
          <p:cNvSpPr/>
          <p:nvPr/>
        </p:nvSpPr>
        <p:spPr>
          <a:xfrm>
            <a:off x="2205101" y="4497269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0"/>
                </a:moveTo>
                <a:lnTo>
                  <a:pt x="168830" y="5783"/>
                </a:lnTo>
                <a:lnTo>
                  <a:pt x="122714" y="22260"/>
                </a:lnTo>
                <a:lnTo>
                  <a:pt x="82038" y="48115"/>
                </a:lnTo>
                <a:lnTo>
                  <a:pt x="48115" y="82038"/>
                </a:lnTo>
                <a:lnTo>
                  <a:pt x="22260" y="122714"/>
                </a:lnTo>
                <a:lnTo>
                  <a:pt x="5783" y="168830"/>
                </a:lnTo>
                <a:lnTo>
                  <a:pt x="0" y="219075"/>
                </a:lnTo>
                <a:lnTo>
                  <a:pt x="5783" y="269279"/>
                </a:lnTo>
                <a:lnTo>
                  <a:pt x="22260" y="315380"/>
                </a:lnTo>
                <a:lnTo>
                  <a:pt x="48115" y="356058"/>
                </a:lnTo>
                <a:lnTo>
                  <a:pt x="82038" y="389994"/>
                </a:lnTo>
                <a:lnTo>
                  <a:pt x="122714" y="415867"/>
                </a:lnTo>
                <a:lnTo>
                  <a:pt x="168830" y="432359"/>
                </a:lnTo>
                <a:lnTo>
                  <a:pt x="219075" y="438150"/>
                </a:lnTo>
                <a:lnTo>
                  <a:pt x="269279" y="432359"/>
                </a:lnTo>
                <a:lnTo>
                  <a:pt x="315380" y="415867"/>
                </a:lnTo>
                <a:lnTo>
                  <a:pt x="356058" y="389994"/>
                </a:lnTo>
                <a:lnTo>
                  <a:pt x="389994" y="356058"/>
                </a:lnTo>
                <a:lnTo>
                  <a:pt x="415867" y="315380"/>
                </a:lnTo>
                <a:lnTo>
                  <a:pt x="432359" y="269279"/>
                </a:lnTo>
                <a:lnTo>
                  <a:pt x="438150" y="219075"/>
                </a:lnTo>
                <a:lnTo>
                  <a:pt x="432359" y="168830"/>
                </a:lnTo>
                <a:lnTo>
                  <a:pt x="415867" y="122714"/>
                </a:lnTo>
                <a:lnTo>
                  <a:pt x="389994" y="82038"/>
                </a:lnTo>
                <a:lnTo>
                  <a:pt x="356058" y="48115"/>
                </a:lnTo>
                <a:lnTo>
                  <a:pt x="315380" y="22260"/>
                </a:lnTo>
                <a:lnTo>
                  <a:pt x="269279" y="5783"/>
                </a:lnTo>
                <a:lnTo>
                  <a:pt x="219075" y="0"/>
                </a:lnTo>
                <a:close/>
              </a:path>
            </a:pathLst>
          </a:custGeom>
          <a:solidFill>
            <a:srgbClr val="6FAC46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48BFA400-5080-4529-9FD7-4886D4E35CBC}"/>
              </a:ext>
            </a:extLst>
          </p:cNvPr>
          <p:cNvSpPr/>
          <p:nvPr/>
        </p:nvSpPr>
        <p:spPr>
          <a:xfrm>
            <a:off x="2205101" y="4497269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0" y="219075"/>
                </a:moveTo>
                <a:lnTo>
                  <a:pt x="5783" y="168830"/>
                </a:lnTo>
                <a:lnTo>
                  <a:pt x="22260" y="122714"/>
                </a:lnTo>
                <a:lnTo>
                  <a:pt x="48115" y="82038"/>
                </a:lnTo>
                <a:lnTo>
                  <a:pt x="82038" y="48115"/>
                </a:lnTo>
                <a:lnTo>
                  <a:pt x="122714" y="22260"/>
                </a:lnTo>
                <a:lnTo>
                  <a:pt x="168830" y="5783"/>
                </a:lnTo>
                <a:lnTo>
                  <a:pt x="219075" y="0"/>
                </a:lnTo>
                <a:lnTo>
                  <a:pt x="269279" y="5783"/>
                </a:lnTo>
                <a:lnTo>
                  <a:pt x="315380" y="22260"/>
                </a:lnTo>
                <a:lnTo>
                  <a:pt x="356058" y="48115"/>
                </a:lnTo>
                <a:lnTo>
                  <a:pt x="389994" y="82038"/>
                </a:lnTo>
                <a:lnTo>
                  <a:pt x="415867" y="122714"/>
                </a:lnTo>
                <a:lnTo>
                  <a:pt x="432359" y="168830"/>
                </a:lnTo>
                <a:lnTo>
                  <a:pt x="438150" y="219075"/>
                </a:lnTo>
                <a:lnTo>
                  <a:pt x="432359" y="269279"/>
                </a:lnTo>
                <a:lnTo>
                  <a:pt x="415867" y="315380"/>
                </a:lnTo>
                <a:lnTo>
                  <a:pt x="389994" y="356058"/>
                </a:lnTo>
                <a:lnTo>
                  <a:pt x="356058" y="389994"/>
                </a:lnTo>
                <a:lnTo>
                  <a:pt x="315380" y="415867"/>
                </a:lnTo>
                <a:lnTo>
                  <a:pt x="269279" y="432359"/>
                </a:lnTo>
                <a:lnTo>
                  <a:pt x="219075" y="438150"/>
                </a:lnTo>
                <a:lnTo>
                  <a:pt x="168830" y="432359"/>
                </a:lnTo>
                <a:lnTo>
                  <a:pt x="122714" y="415867"/>
                </a:lnTo>
                <a:lnTo>
                  <a:pt x="82038" y="389994"/>
                </a:lnTo>
                <a:lnTo>
                  <a:pt x="48115" y="356058"/>
                </a:lnTo>
                <a:lnTo>
                  <a:pt x="22260" y="315380"/>
                </a:lnTo>
                <a:lnTo>
                  <a:pt x="5783" y="269279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6">
            <a:extLst>
              <a:ext uri="{FF2B5EF4-FFF2-40B4-BE49-F238E27FC236}">
                <a16:creationId xmlns:a16="http://schemas.microsoft.com/office/drawing/2014/main" id="{6095A210-A7D3-4A72-8831-92977B41B707}"/>
              </a:ext>
            </a:extLst>
          </p:cNvPr>
          <p:cNvSpPr txBox="1"/>
          <p:nvPr/>
        </p:nvSpPr>
        <p:spPr>
          <a:xfrm>
            <a:off x="4214495" y="5197229"/>
            <a:ext cx="277241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0" marR="5080" indent="-686435">
              <a:lnSpc>
                <a:spcPct val="1529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如果精液浓度过高，抹片前 </a:t>
            </a:r>
            <a:r>
              <a:rPr sz="1800" spc="-5" dirty="0">
                <a:latin typeface="微软雅黑"/>
                <a:cs typeface="微软雅黑"/>
              </a:rPr>
              <a:t>需进行稀释。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2" name="object 7">
            <a:extLst>
              <a:ext uri="{FF2B5EF4-FFF2-40B4-BE49-F238E27FC236}">
                <a16:creationId xmlns:a16="http://schemas.microsoft.com/office/drawing/2014/main" id="{00BFB90C-FC15-4AD9-BECA-140D8A50E883}"/>
              </a:ext>
            </a:extLst>
          </p:cNvPr>
          <p:cNvSpPr/>
          <p:nvPr/>
        </p:nvSpPr>
        <p:spPr>
          <a:xfrm>
            <a:off x="5386451" y="4497269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219075" y="0"/>
                </a:moveTo>
                <a:lnTo>
                  <a:pt x="168830" y="5783"/>
                </a:lnTo>
                <a:lnTo>
                  <a:pt x="122714" y="22260"/>
                </a:lnTo>
                <a:lnTo>
                  <a:pt x="82038" y="48115"/>
                </a:lnTo>
                <a:lnTo>
                  <a:pt x="48115" y="82038"/>
                </a:lnTo>
                <a:lnTo>
                  <a:pt x="22260" y="122714"/>
                </a:lnTo>
                <a:lnTo>
                  <a:pt x="5783" y="168830"/>
                </a:lnTo>
                <a:lnTo>
                  <a:pt x="0" y="219075"/>
                </a:lnTo>
                <a:lnTo>
                  <a:pt x="5783" y="269279"/>
                </a:lnTo>
                <a:lnTo>
                  <a:pt x="22260" y="315380"/>
                </a:lnTo>
                <a:lnTo>
                  <a:pt x="48115" y="356058"/>
                </a:lnTo>
                <a:lnTo>
                  <a:pt x="82038" y="389994"/>
                </a:lnTo>
                <a:lnTo>
                  <a:pt x="122714" y="415867"/>
                </a:lnTo>
                <a:lnTo>
                  <a:pt x="168830" y="432359"/>
                </a:lnTo>
                <a:lnTo>
                  <a:pt x="219075" y="438150"/>
                </a:lnTo>
                <a:lnTo>
                  <a:pt x="269279" y="432359"/>
                </a:lnTo>
                <a:lnTo>
                  <a:pt x="315380" y="415867"/>
                </a:lnTo>
                <a:lnTo>
                  <a:pt x="356058" y="389994"/>
                </a:lnTo>
                <a:lnTo>
                  <a:pt x="389994" y="356058"/>
                </a:lnTo>
                <a:lnTo>
                  <a:pt x="415867" y="315380"/>
                </a:lnTo>
                <a:lnTo>
                  <a:pt x="432359" y="269279"/>
                </a:lnTo>
                <a:lnTo>
                  <a:pt x="438150" y="219075"/>
                </a:lnTo>
                <a:lnTo>
                  <a:pt x="432359" y="168830"/>
                </a:lnTo>
                <a:lnTo>
                  <a:pt x="415867" y="122714"/>
                </a:lnTo>
                <a:lnTo>
                  <a:pt x="389994" y="82038"/>
                </a:lnTo>
                <a:lnTo>
                  <a:pt x="356058" y="48115"/>
                </a:lnTo>
                <a:lnTo>
                  <a:pt x="315380" y="22260"/>
                </a:lnTo>
                <a:lnTo>
                  <a:pt x="269279" y="5783"/>
                </a:lnTo>
                <a:lnTo>
                  <a:pt x="219075" y="0"/>
                </a:lnTo>
                <a:close/>
              </a:path>
            </a:pathLst>
          </a:custGeom>
          <a:solidFill>
            <a:srgbClr val="6FAC46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0F29DD2E-ACF3-4A6F-9F9A-2D9C4C2B282B}"/>
              </a:ext>
            </a:extLst>
          </p:cNvPr>
          <p:cNvSpPr/>
          <p:nvPr/>
        </p:nvSpPr>
        <p:spPr>
          <a:xfrm>
            <a:off x="5386451" y="4497269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0" y="219075"/>
                </a:moveTo>
                <a:lnTo>
                  <a:pt x="5783" y="168830"/>
                </a:lnTo>
                <a:lnTo>
                  <a:pt x="22260" y="122714"/>
                </a:lnTo>
                <a:lnTo>
                  <a:pt x="48115" y="82038"/>
                </a:lnTo>
                <a:lnTo>
                  <a:pt x="82038" y="48115"/>
                </a:lnTo>
                <a:lnTo>
                  <a:pt x="122714" y="22260"/>
                </a:lnTo>
                <a:lnTo>
                  <a:pt x="168830" y="5783"/>
                </a:lnTo>
                <a:lnTo>
                  <a:pt x="219075" y="0"/>
                </a:lnTo>
                <a:lnTo>
                  <a:pt x="269279" y="5783"/>
                </a:lnTo>
                <a:lnTo>
                  <a:pt x="315380" y="22260"/>
                </a:lnTo>
                <a:lnTo>
                  <a:pt x="356058" y="48115"/>
                </a:lnTo>
                <a:lnTo>
                  <a:pt x="389994" y="82038"/>
                </a:lnTo>
                <a:lnTo>
                  <a:pt x="415867" y="122714"/>
                </a:lnTo>
                <a:lnTo>
                  <a:pt x="432359" y="168830"/>
                </a:lnTo>
                <a:lnTo>
                  <a:pt x="438150" y="219075"/>
                </a:lnTo>
                <a:lnTo>
                  <a:pt x="432359" y="269279"/>
                </a:lnTo>
                <a:lnTo>
                  <a:pt x="415867" y="315380"/>
                </a:lnTo>
                <a:lnTo>
                  <a:pt x="389994" y="356058"/>
                </a:lnTo>
                <a:lnTo>
                  <a:pt x="356058" y="389994"/>
                </a:lnTo>
                <a:lnTo>
                  <a:pt x="315380" y="415867"/>
                </a:lnTo>
                <a:lnTo>
                  <a:pt x="269279" y="432359"/>
                </a:lnTo>
                <a:lnTo>
                  <a:pt x="219075" y="438150"/>
                </a:lnTo>
                <a:lnTo>
                  <a:pt x="168830" y="432359"/>
                </a:lnTo>
                <a:lnTo>
                  <a:pt x="122714" y="415867"/>
                </a:lnTo>
                <a:lnTo>
                  <a:pt x="82038" y="389994"/>
                </a:lnTo>
                <a:lnTo>
                  <a:pt x="48115" y="356058"/>
                </a:lnTo>
                <a:lnTo>
                  <a:pt x="22260" y="315380"/>
                </a:lnTo>
                <a:lnTo>
                  <a:pt x="5783" y="269279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id="{38CC5CAE-2808-44E4-B120-148F004C2987}"/>
              </a:ext>
            </a:extLst>
          </p:cNvPr>
          <p:cNvSpPr txBox="1"/>
          <p:nvPr/>
        </p:nvSpPr>
        <p:spPr>
          <a:xfrm>
            <a:off x="7292340" y="2424565"/>
            <a:ext cx="3001645" cy="16852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2225" marR="5080" indent="-9525">
              <a:lnSpc>
                <a:spcPct val="151200"/>
              </a:lnSpc>
              <a:spcBef>
                <a:spcPts val="135"/>
              </a:spcBef>
            </a:pPr>
            <a:r>
              <a:rPr sz="1800" dirty="0">
                <a:latin typeface="微软雅黑"/>
                <a:cs typeface="微软雅黑"/>
              </a:rPr>
              <a:t>在抹片干燥后、固定染色前， 把玻片置于显微镜下观察精 子的分布状态，过于密集或</a:t>
            </a:r>
          </a:p>
          <a:p>
            <a:pPr marL="365125">
              <a:lnSpc>
                <a:spcPct val="100000"/>
              </a:lnSpc>
              <a:spcBef>
                <a:spcPts val="1070"/>
              </a:spcBef>
            </a:pPr>
            <a:r>
              <a:rPr sz="1800" dirty="0">
                <a:latin typeface="微软雅黑"/>
                <a:cs typeface="微软雅黑"/>
              </a:rPr>
              <a:t>稀少，可重新抹片。</a:t>
            </a:r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id="{5B537E24-1BBE-4952-AC92-F3AB90EE6E7E}"/>
              </a:ext>
            </a:extLst>
          </p:cNvPr>
          <p:cNvSpPr/>
          <p:nvPr/>
        </p:nvSpPr>
        <p:spPr>
          <a:xfrm>
            <a:off x="8577326" y="4497269"/>
            <a:ext cx="428625" cy="438150"/>
          </a:xfrm>
          <a:custGeom>
            <a:avLst/>
            <a:gdLst/>
            <a:ahLst/>
            <a:cxnLst/>
            <a:rect l="l" t="t" r="r" b="b"/>
            <a:pathLst>
              <a:path w="428625" h="438150">
                <a:moveTo>
                  <a:pt x="214249" y="0"/>
                </a:moveTo>
                <a:lnTo>
                  <a:pt x="165111" y="5783"/>
                </a:lnTo>
                <a:lnTo>
                  <a:pt x="120011" y="22260"/>
                </a:lnTo>
                <a:lnTo>
                  <a:pt x="80231" y="48115"/>
                </a:lnTo>
                <a:lnTo>
                  <a:pt x="47056" y="82038"/>
                </a:lnTo>
                <a:lnTo>
                  <a:pt x="21769" y="122714"/>
                </a:lnTo>
                <a:lnTo>
                  <a:pt x="5656" y="168830"/>
                </a:lnTo>
                <a:lnTo>
                  <a:pt x="0" y="219075"/>
                </a:lnTo>
                <a:lnTo>
                  <a:pt x="5656" y="269279"/>
                </a:lnTo>
                <a:lnTo>
                  <a:pt x="21769" y="315380"/>
                </a:lnTo>
                <a:lnTo>
                  <a:pt x="47056" y="356058"/>
                </a:lnTo>
                <a:lnTo>
                  <a:pt x="80231" y="389994"/>
                </a:lnTo>
                <a:lnTo>
                  <a:pt x="120011" y="415867"/>
                </a:lnTo>
                <a:lnTo>
                  <a:pt x="165111" y="432359"/>
                </a:lnTo>
                <a:lnTo>
                  <a:pt x="214249" y="438150"/>
                </a:lnTo>
                <a:lnTo>
                  <a:pt x="263393" y="432359"/>
                </a:lnTo>
                <a:lnTo>
                  <a:pt x="308511" y="415867"/>
                </a:lnTo>
                <a:lnTo>
                  <a:pt x="348316" y="389994"/>
                </a:lnTo>
                <a:lnTo>
                  <a:pt x="381518" y="356058"/>
                </a:lnTo>
                <a:lnTo>
                  <a:pt x="406829" y="315380"/>
                </a:lnTo>
                <a:lnTo>
                  <a:pt x="422961" y="269279"/>
                </a:lnTo>
                <a:lnTo>
                  <a:pt x="428625" y="219075"/>
                </a:lnTo>
                <a:lnTo>
                  <a:pt x="422961" y="168830"/>
                </a:lnTo>
                <a:lnTo>
                  <a:pt x="406829" y="122714"/>
                </a:lnTo>
                <a:lnTo>
                  <a:pt x="381518" y="82038"/>
                </a:lnTo>
                <a:lnTo>
                  <a:pt x="348316" y="48115"/>
                </a:lnTo>
                <a:lnTo>
                  <a:pt x="308511" y="22260"/>
                </a:lnTo>
                <a:lnTo>
                  <a:pt x="263393" y="5783"/>
                </a:lnTo>
                <a:lnTo>
                  <a:pt x="214249" y="0"/>
                </a:lnTo>
                <a:close/>
              </a:path>
            </a:pathLst>
          </a:custGeom>
          <a:solidFill>
            <a:srgbClr val="6FAC46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A423CAB1-6497-45F9-BEDB-EE84ECAFC7A9}"/>
              </a:ext>
            </a:extLst>
          </p:cNvPr>
          <p:cNvSpPr/>
          <p:nvPr/>
        </p:nvSpPr>
        <p:spPr>
          <a:xfrm>
            <a:off x="8577326" y="4497269"/>
            <a:ext cx="428625" cy="438150"/>
          </a:xfrm>
          <a:custGeom>
            <a:avLst/>
            <a:gdLst/>
            <a:ahLst/>
            <a:cxnLst/>
            <a:rect l="l" t="t" r="r" b="b"/>
            <a:pathLst>
              <a:path w="428625" h="438150">
                <a:moveTo>
                  <a:pt x="0" y="219075"/>
                </a:moveTo>
                <a:lnTo>
                  <a:pt x="5656" y="168830"/>
                </a:lnTo>
                <a:lnTo>
                  <a:pt x="21769" y="122714"/>
                </a:lnTo>
                <a:lnTo>
                  <a:pt x="47056" y="82038"/>
                </a:lnTo>
                <a:lnTo>
                  <a:pt x="80231" y="48115"/>
                </a:lnTo>
                <a:lnTo>
                  <a:pt x="120011" y="22260"/>
                </a:lnTo>
                <a:lnTo>
                  <a:pt x="165111" y="5783"/>
                </a:lnTo>
                <a:lnTo>
                  <a:pt x="214249" y="0"/>
                </a:lnTo>
                <a:lnTo>
                  <a:pt x="263393" y="5783"/>
                </a:lnTo>
                <a:lnTo>
                  <a:pt x="308511" y="22260"/>
                </a:lnTo>
                <a:lnTo>
                  <a:pt x="348316" y="48115"/>
                </a:lnTo>
                <a:lnTo>
                  <a:pt x="381518" y="82038"/>
                </a:lnTo>
                <a:lnTo>
                  <a:pt x="406829" y="122714"/>
                </a:lnTo>
                <a:lnTo>
                  <a:pt x="422961" y="168830"/>
                </a:lnTo>
                <a:lnTo>
                  <a:pt x="428625" y="219075"/>
                </a:lnTo>
                <a:lnTo>
                  <a:pt x="422961" y="269279"/>
                </a:lnTo>
                <a:lnTo>
                  <a:pt x="406829" y="315380"/>
                </a:lnTo>
                <a:lnTo>
                  <a:pt x="381518" y="356058"/>
                </a:lnTo>
                <a:lnTo>
                  <a:pt x="348316" y="389994"/>
                </a:lnTo>
                <a:lnTo>
                  <a:pt x="308511" y="415867"/>
                </a:lnTo>
                <a:lnTo>
                  <a:pt x="263393" y="432359"/>
                </a:lnTo>
                <a:lnTo>
                  <a:pt x="214249" y="438150"/>
                </a:lnTo>
                <a:lnTo>
                  <a:pt x="165111" y="432359"/>
                </a:lnTo>
                <a:lnTo>
                  <a:pt x="120011" y="415867"/>
                </a:lnTo>
                <a:lnTo>
                  <a:pt x="80231" y="389994"/>
                </a:lnTo>
                <a:lnTo>
                  <a:pt x="47056" y="356058"/>
                </a:lnTo>
                <a:lnTo>
                  <a:pt x="21769" y="315380"/>
                </a:lnTo>
                <a:lnTo>
                  <a:pt x="5656" y="269279"/>
                </a:lnTo>
                <a:lnTo>
                  <a:pt x="0" y="21907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3217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精子畸形率检查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）计算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BF9F8072-3209-46FB-BB25-D76A95686F57}"/>
              </a:ext>
            </a:extLst>
          </p:cNvPr>
          <p:cNvSpPr/>
          <p:nvPr/>
        </p:nvSpPr>
        <p:spPr>
          <a:xfrm>
            <a:off x="1495425" y="2743200"/>
            <a:ext cx="9201150" cy="4114800"/>
          </a:xfrm>
          <a:custGeom>
            <a:avLst/>
            <a:gdLst/>
            <a:ahLst/>
            <a:cxnLst/>
            <a:rect l="l" t="t" r="r" b="b"/>
            <a:pathLst>
              <a:path w="9201150" h="4114800">
                <a:moveTo>
                  <a:pt x="7048500" y="0"/>
                </a:moveTo>
                <a:lnTo>
                  <a:pt x="7048500" y="1076325"/>
                </a:lnTo>
                <a:lnTo>
                  <a:pt x="0" y="1076325"/>
                </a:lnTo>
                <a:lnTo>
                  <a:pt x="0" y="3228975"/>
                </a:lnTo>
                <a:lnTo>
                  <a:pt x="7048500" y="3228975"/>
                </a:lnTo>
                <a:lnTo>
                  <a:pt x="7048500" y="4114797"/>
                </a:lnTo>
                <a:lnTo>
                  <a:pt x="7239002" y="4114797"/>
                </a:lnTo>
                <a:lnTo>
                  <a:pt x="9201150" y="2152650"/>
                </a:lnTo>
                <a:lnTo>
                  <a:pt x="7048500" y="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">
            <a:extLst>
              <a:ext uri="{FF2B5EF4-FFF2-40B4-BE49-F238E27FC236}">
                <a16:creationId xmlns:a16="http://schemas.microsoft.com/office/drawing/2014/main" id="{94E2FEA9-69C9-4AD0-B9E8-F2AEE20DCC41}"/>
              </a:ext>
            </a:extLst>
          </p:cNvPr>
          <p:cNvSpPr/>
          <p:nvPr/>
        </p:nvSpPr>
        <p:spPr>
          <a:xfrm>
            <a:off x="700087" y="4043426"/>
            <a:ext cx="3486785" cy="1714500"/>
          </a:xfrm>
          <a:custGeom>
            <a:avLst/>
            <a:gdLst/>
            <a:ahLst/>
            <a:cxnLst/>
            <a:rect l="l" t="t" r="r" b="b"/>
            <a:pathLst>
              <a:path w="3486785" h="1714500">
                <a:moveTo>
                  <a:pt x="3198939" y="0"/>
                </a:moveTo>
                <a:lnTo>
                  <a:pt x="287197" y="0"/>
                </a:lnTo>
                <a:lnTo>
                  <a:pt x="240613" y="3738"/>
                </a:lnTo>
                <a:lnTo>
                  <a:pt x="196422" y="14563"/>
                </a:lnTo>
                <a:lnTo>
                  <a:pt x="155215" y="31886"/>
                </a:lnTo>
                <a:lnTo>
                  <a:pt x="117584" y="55120"/>
                </a:lnTo>
                <a:lnTo>
                  <a:pt x="84120" y="83677"/>
                </a:lnTo>
                <a:lnTo>
                  <a:pt x="55413" y="116970"/>
                </a:lnTo>
                <a:lnTo>
                  <a:pt x="32057" y="154411"/>
                </a:lnTo>
                <a:lnTo>
                  <a:pt x="14641" y="195413"/>
                </a:lnTo>
                <a:lnTo>
                  <a:pt x="3759" y="239388"/>
                </a:lnTo>
                <a:lnTo>
                  <a:pt x="0" y="285750"/>
                </a:lnTo>
                <a:lnTo>
                  <a:pt x="0" y="1428623"/>
                </a:lnTo>
                <a:lnTo>
                  <a:pt x="3759" y="1474989"/>
                </a:lnTo>
                <a:lnTo>
                  <a:pt x="14641" y="1518971"/>
                </a:lnTo>
                <a:lnTo>
                  <a:pt x="32057" y="1559981"/>
                </a:lnTo>
                <a:lnTo>
                  <a:pt x="55413" y="1597430"/>
                </a:lnTo>
                <a:lnTo>
                  <a:pt x="84120" y="1630732"/>
                </a:lnTo>
                <a:lnTo>
                  <a:pt x="117584" y="1659297"/>
                </a:lnTo>
                <a:lnTo>
                  <a:pt x="155215" y="1682538"/>
                </a:lnTo>
                <a:lnTo>
                  <a:pt x="196422" y="1699867"/>
                </a:lnTo>
                <a:lnTo>
                  <a:pt x="240613" y="1710696"/>
                </a:lnTo>
                <a:lnTo>
                  <a:pt x="287197" y="1714436"/>
                </a:lnTo>
                <a:lnTo>
                  <a:pt x="3198939" y="1714436"/>
                </a:lnTo>
                <a:lnTo>
                  <a:pt x="3245528" y="1710696"/>
                </a:lnTo>
                <a:lnTo>
                  <a:pt x="3289727" y="1699867"/>
                </a:lnTo>
                <a:lnTo>
                  <a:pt x="3330943" y="1682538"/>
                </a:lnTo>
                <a:lnTo>
                  <a:pt x="3368585" y="1659297"/>
                </a:lnTo>
                <a:lnTo>
                  <a:pt x="3402060" y="1630732"/>
                </a:lnTo>
                <a:lnTo>
                  <a:pt x="3430776" y="1597430"/>
                </a:lnTo>
                <a:lnTo>
                  <a:pt x="3454142" y="1559981"/>
                </a:lnTo>
                <a:lnTo>
                  <a:pt x="3471564" y="1518971"/>
                </a:lnTo>
                <a:lnTo>
                  <a:pt x="3482452" y="1474989"/>
                </a:lnTo>
                <a:lnTo>
                  <a:pt x="3486213" y="1428623"/>
                </a:lnTo>
                <a:lnTo>
                  <a:pt x="3486213" y="285750"/>
                </a:lnTo>
                <a:lnTo>
                  <a:pt x="3482452" y="239388"/>
                </a:lnTo>
                <a:lnTo>
                  <a:pt x="3471564" y="195413"/>
                </a:lnTo>
                <a:lnTo>
                  <a:pt x="3454142" y="154411"/>
                </a:lnTo>
                <a:lnTo>
                  <a:pt x="3430776" y="116970"/>
                </a:lnTo>
                <a:lnTo>
                  <a:pt x="3402060" y="83677"/>
                </a:lnTo>
                <a:lnTo>
                  <a:pt x="3368585" y="55120"/>
                </a:lnTo>
                <a:lnTo>
                  <a:pt x="3330943" y="31886"/>
                </a:lnTo>
                <a:lnTo>
                  <a:pt x="3289727" y="14563"/>
                </a:lnTo>
                <a:lnTo>
                  <a:pt x="3245528" y="3738"/>
                </a:lnTo>
                <a:lnTo>
                  <a:pt x="3198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CB153035-8B08-495E-883F-2A4AE1CE2678}"/>
              </a:ext>
            </a:extLst>
          </p:cNvPr>
          <p:cNvSpPr/>
          <p:nvPr/>
        </p:nvSpPr>
        <p:spPr>
          <a:xfrm>
            <a:off x="700087" y="4043426"/>
            <a:ext cx="3486785" cy="1714500"/>
          </a:xfrm>
          <a:custGeom>
            <a:avLst/>
            <a:gdLst/>
            <a:ahLst/>
            <a:cxnLst/>
            <a:rect l="l" t="t" r="r" b="b"/>
            <a:pathLst>
              <a:path w="3486785" h="1714500">
                <a:moveTo>
                  <a:pt x="0" y="285750"/>
                </a:moveTo>
                <a:lnTo>
                  <a:pt x="3759" y="239388"/>
                </a:lnTo>
                <a:lnTo>
                  <a:pt x="14641" y="195413"/>
                </a:lnTo>
                <a:lnTo>
                  <a:pt x="32057" y="154411"/>
                </a:lnTo>
                <a:lnTo>
                  <a:pt x="55413" y="116970"/>
                </a:lnTo>
                <a:lnTo>
                  <a:pt x="84120" y="83677"/>
                </a:lnTo>
                <a:lnTo>
                  <a:pt x="117584" y="55120"/>
                </a:lnTo>
                <a:lnTo>
                  <a:pt x="155215" y="31886"/>
                </a:lnTo>
                <a:lnTo>
                  <a:pt x="196422" y="14563"/>
                </a:lnTo>
                <a:lnTo>
                  <a:pt x="240613" y="3738"/>
                </a:lnTo>
                <a:lnTo>
                  <a:pt x="287197" y="0"/>
                </a:lnTo>
                <a:lnTo>
                  <a:pt x="3198939" y="0"/>
                </a:lnTo>
                <a:lnTo>
                  <a:pt x="3245528" y="3738"/>
                </a:lnTo>
                <a:lnTo>
                  <a:pt x="3289727" y="14563"/>
                </a:lnTo>
                <a:lnTo>
                  <a:pt x="3330943" y="31886"/>
                </a:lnTo>
                <a:lnTo>
                  <a:pt x="3368585" y="55120"/>
                </a:lnTo>
                <a:lnTo>
                  <a:pt x="3402060" y="83677"/>
                </a:lnTo>
                <a:lnTo>
                  <a:pt x="3430776" y="116970"/>
                </a:lnTo>
                <a:lnTo>
                  <a:pt x="3454142" y="154411"/>
                </a:lnTo>
                <a:lnTo>
                  <a:pt x="3471564" y="195413"/>
                </a:lnTo>
                <a:lnTo>
                  <a:pt x="3482452" y="239388"/>
                </a:lnTo>
                <a:lnTo>
                  <a:pt x="3486213" y="285750"/>
                </a:lnTo>
                <a:lnTo>
                  <a:pt x="3486213" y="1428623"/>
                </a:lnTo>
                <a:lnTo>
                  <a:pt x="3482452" y="1474989"/>
                </a:lnTo>
                <a:lnTo>
                  <a:pt x="3471564" y="1518971"/>
                </a:lnTo>
                <a:lnTo>
                  <a:pt x="3454142" y="1559981"/>
                </a:lnTo>
                <a:lnTo>
                  <a:pt x="3430776" y="1597430"/>
                </a:lnTo>
                <a:lnTo>
                  <a:pt x="3402060" y="1630732"/>
                </a:lnTo>
                <a:lnTo>
                  <a:pt x="3368585" y="1659297"/>
                </a:lnTo>
                <a:lnTo>
                  <a:pt x="3330943" y="1682538"/>
                </a:lnTo>
                <a:lnTo>
                  <a:pt x="3289727" y="1699867"/>
                </a:lnTo>
                <a:lnTo>
                  <a:pt x="3245528" y="1710696"/>
                </a:lnTo>
                <a:lnTo>
                  <a:pt x="3198939" y="1714436"/>
                </a:lnTo>
                <a:lnTo>
                  <a:pt x="287197" y="1714436"/>
                </a:lnTo>
                <a:lnTo>
                  <a:pt x="240613" y="1710696"/>
                </a:lnTo>
                <a:lnTo>
                  <a:pt x="196422" y="1699867"/>
                </a:lnTo>
                <a:lnTo>
                  <a:pt x="155215" y="1682538"/>
                </a:lnTo>
                <a:lnTo>
                  <a:pt x="117584" y="1659297"/>
                </a:lnTo>
                <a:lnTo>
                  <a:pt x="84120" y="1630732"/>
                </a:lnTo>
                <a:lnTo>
                  <a:pt x="55413" y="1597430"/>
                </a:lnTo>
                <a:lnTo>
                  <a:pt x="32057" y="1559981"/>
                </a:lnTo>
                <a:lnTo>
                  <a:pt x="14641" y="1518971"/>
                </a:lnTo>
                <a:lnTo>
                  <a:pt x="3759" y="1474989"/>
                </a:lnTo>
                <a:lnTo>
                  <a:pt x="0" y="1428623"/>
                </a:lnTo>
                <a:lnTo>
                  <a:pt x="0" y="285750"/>
                </a:lnTo>
                <a:close/>
              </a:path>
            </a:pathLst>
          </a:custGeom>
          <a:ln w="9534">
            <a:solidFill>
              <a:srgbClr val="649C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CA217DB4-4D62-45F0-946C-7568499909A1}"/>
              </a:ext>
            </a:extLst>
          </p:cNvPr>
          <p:cNvSpPr txBox="1"/>
          <p:nvPr/>
        </p:nvSpPr>
        <p:spPr>
          <a:xfrm>
            <a:off x="933450" y="4367593"/>
            <a:ext cx="3019425" cy="941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4410" marR="5080" indent="-981710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查数的精子数不得少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于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00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个精子。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1" name="object 6">
            <a:extLst>
              <a:ext uri="{FF2B5EF4-FFF2-40B4-BE49-F238E27FC236}">
                <a16:creationId xmlns:a16="http://schemas.microsoft.com/office/drawing/2014/main" id="{93D3C3FB-4E2A-4D34-B0FD-1F79012E6C6F}"/>
              </a:ext>
            </a:extLst>
          </p:cNvPr>
          <p:cNvSpPr/>
          <p:nvPr/>
        </p:nvSpPr>
        <p:spPr>
          <a:xfrm>
            <a:off x="4357751" y="4043426"/>
            <a:ext cx="3486150" cy="1714500"/>
          </a:xfrm>
          <a:custGeom>
            <a:avLst/>
            <a:gdLst/>
            <a:ahLst/>
            <a:cxnLst/>
            <a:rect l="l" t="t" r="r" b="b"/>
            <a:pathLst>
              <a:path w="3486150" h="1714500">
                <a:moveTo>
                  <a:pt x="3198876" y="0"/>
                </a:moveTo>
                <a:lnTo>
                  <a:pt x="287147" y="0"/>
                </a:lnTo>
                <a:lnTo>
                  <a:pt x="240561" y="3738"/>
                </a:lnTo>
                <a:lnTo>
                  <a:pt x="196372" y="14563"/>
                </a:lnTo>
                <a:lnTo>
                  <a:pt x="155170" y="31886"/>
                </a:lnTo>
                <a:lnTo>
                  <a:pt x="117546" y="55120"/>
                </a:lnTo>
                <a:lnTo>
                  <a:pt x="84089" y="83677"/>
                </a:lnTo>
                <a:lnTo>
                  <a:pt x="55392" y="116970"/>
                </a:lnTo>
                <a:lnTo>
                  <a:pt x="32044" y="154411"/>
                </a:lnTo>
                <a:lnTo>
                  <a:pt x="14635" y="195413"/>
                </a:lnTo>
                <a:lnTo>
                  <a:pt x="3757" y="239388"/>
                </a:lnTo>
                <a:lnTo>
                  <a:pt x="0" y="285750"/>
                </a:lnTo>
                <a:lnTo>
                  <a:pt x="0" y="1428623"/>
                </a:lnTo>
                <a:lnTo>
                  <a:pt x="3757" y="1474989"/>
                </a:lnTo>
                <a:lnTo>
                  <a:pt x="14635" y="1518971"/>
                </a:lnTo>
                <a:lnTo>
                  <a:pt x="32044" y="1559981"/>
                </a:lnTo>
                <a:lnTo>
                  <a:pt x="55392" y="1597430"/>
                </a:lnTo>
                <a:lnTo>
                  <a:pt x="84089" y="1630732"/>
                </a:lnTo>
                <a:lnTo>
                  <a:pt x="117546" y="1659297"/>
                </a:lnTo>
                <a:lnTo>
                  <a:pt x="155170" y="1682538"/>
                </a:lnTo>
                <a:lnTo>
                  <a:pt x="196372" y="1699867"/>
                </a:lnTo>
                <a:lnTo>
                  <a:pt x="240561" y="1710696"/>
                </a:lnTo>
                <a:lnTo>
                  <a:pt x="287147" y="1714436"/>
                </a:lnTo>
                <a:lnTo>
                  <a:pt x="3198876" y="1714436"/>
                </a:lnTo>
                <a:lnTo>
                  <a:pt x="3245465" y="1710696"/>
                </a:lnTo>
                <a:lnTo>
                  <a:pt x="3289663" y="1699867"/>
                </a:lnTo>
                <a:lnTo>
                  <a:pt x="3330879" y="1682538"/>
                </a:lnTo>
                <a:lnTo>
                  <a:pt x="3368521" y="1659297"/>
                </a:lnTo>
                <a:lnTo>
                  <a:pt x="3401996" y="1630732"/>
                </a:lnTo>
                <a:lnTo>
                  <a:pt x="3430712" y="1597430"/>
                </a:lnTo>
                <a:lnTo>
                  <a:pt x="3454078" y="1559981"/>
                </a:lnTo>
                <a:lnTo>
                  <a:pt x="3471501" y="1518971"/>
                </a:lnTo>
                <a:lnTo>
                  <a:pt x="3482389" y="1474989"/>
                </a:lnTo>
                <a:lnTo>
                  <a:pt x="3486150" y="1428623"/>
                </a:lnTo>
                <a:lnTo>
                  <a:pt x="3486150" y="285750"/>
                </a:lnTo>
                <a:lnTo>
                  <a:pt x="3482389" y="239388"/>
                </a:lnTo>
                <a:lnTo>
                  <a:pt x="3471501" y="195413"/>
                </a:lnTo>
                <a:lnTo>
                  <a:pt x="3454078" y="154411"/>
                </a:lnTo>
                <a:lnTo>
                  <a:pt x="3430712" y="116970"/>
                </a:lnTo>
                <a:lnTo>
                  <a:pt x="3401996" y="83677"/>
                </a:lnTo>
                <a:lnTo>
                  <a:pt x="3368521" y="55120"/>
                </a:lnTo>
                <a:lnTo>
                  <a:pt x="3330879" y="31886"/>
                </a:lnTo>
                <a:lnTo>
                  <a:pt x="3289663" y="14563"/>
                </a:lnTo>
                <a:lnTo>
                  <a:pt x="3245465" y="3738"/>
                </a:lnTo>
                <a:lnTo>
                  <a:pt x="31988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7">
            <a:extLst>
              <a:ext uri="{FF2B5EF4-FFF2-40B4-BE49-F238E27FC236}">
                <a16:creationId xmlns:a16="http://schemas.microsoft.com/office/drawing/2014/main" id="{437B8B81-1F73-484D-BB41-6548B3048FA8}"/>
              </a:ext>
            </a:extLst>
          </p:cNvPr>
          <p:cNvSpPr/>
          <p:nvPr/>
        </p:nvSpPr>
        <p:spPr>
          <a:xfrm>
            <a:off x="4357751" y="4043426"/>
            <a:ext cx="3486150" cy="1714500"/>
          </a:xfrm>
          <a:custGeom>
            <a:avLst/>
            <a:gdLst/>
            <a:ahLst/>
            <a:cxnLst/>
            <a:rect l="l" t="t" r="r" b="b"/>
            <a:pathLst>
              <a:path w="3486150" h="1714500">
                <a:moveTo>
                  <a:pt x="0" y="285750"/>
                </a:moveTo>
                <a:lnTo>
                  <a:pt x="3757" y="239388"/>
                </a:lnTo>
                <a:lnTo>
                  <a:pt x="14635" y="195413"/>
                </a:lnTo>
                <a:lnTo>
                  <a:pt x="32044" y="154411"/>
                </a:lnTo>
                <a:lnTo>
                  <a:pt x="55392" y="116970"/>
                </a:lnTo>
                <a:lnTo>
                  <a:pt x="84089" y="83677"/>
                </a:lnTo>
                <a:lnTo>
                  <a:pt x="117546" y="55120"/>
                </a:lnTo>
                <a:lnTo>
                  <a:pt x="155170" y="31886"/>
                </a:lnTo>
                <a:lnTo>
                  <a:pt x="196372" y="14563"/>
                </a:lnTo>
                <a:lnTo>
                  <a:pt x="240561" y="3738"/>
                </a:lnTo>
                <a:lnTo>
                  <a:pt x="287147" y="0"/>
                </a:lnTo>
                <a:lnTo>
                  <a:pt x="3198876" y="0"/>
                </a:lnTo>
                <a:lnTo>
                  <a:pt x="3245465" y="3738"/>
                </a:lnTo>
                <a:lnTo>
                  <a:pt x="3289663" y="14563"/>
                </a:lnTo>
                <a:lnTo>
                  <a:pt x="3330879" y="31886"/>
                </a:lnTo>
                <a:lnTo>
                  <a:pt x="3368521" y="55120"/>
                </a:lnTo>
                <a:lnTo>
                  <a:pt x="3401996" y="83677"/>
                </a:lnTo>
                <a:lnTo>
                  <a:pt x="3430712" y="116970"/>
                </a:lnTo>
                <a:lnTo>
                  <a:pt x="3454078" y="154411"/>
                </a:lnTo>
                <a:lnTo>
                  <a:pt x="3471501" y="195413"/>
                </a:lnTo>
                <a:lnTo>
                  <a:pt x="3482389" y="239388"/>
                </a:lnTo>
                <a:lnTo>
                  <a:pt x="3486150" y="285750"/>
                </a:lnTo>
                <a:lnTo>
                  <a:pt x="3486150" y="1428623"/>
                </a:lnTo>
                <a:lnTo>
                  <a:pt x="3482389" y="1474989"/>
                </a:lnTo>
                <a:lnTo>
                  <a:pt x="3471501" y="1518971"/>
                </a:lnTo>
                <a:lnTo>
                  <a:pt x="3454078" y="1559981"/>
                </a:lnTo>
                <a:lnTo>
                  <a:pt x="3430712" y="1597430"/>
                </a:lnTo>
                <a:lnTo>
                  <a:pt x="3401996" y="1630732"/>
                </a:lnTo>
                <a:lnTo>
                  <a:pt x="3368521" y="1659297"/>
                </a:lnTo>
                <a:lnTo>
                  <a:pt x="3330879" y="1682538"/>
                </a:lnTo>
                <a:lnTo>
                  <a:pt x="3289663" y="1699867"/>
                </a:lnTo>
                <a:lnTo>
                  <a:pt x="3245465" y="1710696"/>
                </a:lnTo>
                <a:lnTo>
                  <a:pt x="3198876" y="1714436"/>
                </a:lnTo>
                <a:lnTo>
                  <a:pt x="287147" y="1714436"/>
                </a:lnTo>
                <a:lnTo>
                  <a:pt x="240561" y="1710696"/>
                </a:lnTo>
                <a:lnTo>
                  <a:pt x="196372" y="1699867"/>
                </a:lnTo>
                <a:lnTo>
                  <a:pt x="155170" y="1682538"/>
                </a:lnTo>
                <a:lnTo>
                  <a:pt x="117546" y="1659297"/>
                </a:lnTo>
                <a:lnTo>
                  <a:pt x="84089" y="1630732"/>
                </a:lnTo>
                <a:lnTo>
                  <a:pt x="55392" y="1597430"/>
                </a:lnTo>
                <a:lnTo>
                  <a:pt x="32044" y="1559981"/>
                </a:lnTo>
                <a:lnTo>
                  <a:pt x="14635" y="1518971"/>
                </a:lnTo>
                <a:lnTo>
                  <a:pt x="3757" y="1474989"/>
                </a:lnTo>
                <a:lnTo>
                  <a:pt x="0" y="1428623"/>
                </a:lnTo>
                <a:lnTo>
                  <a:pt x="0" y="285750"/>
                </a:lnTo>
                <a:close/>
              </a:path>
            </a:pathLst>
          </a:custGeom>
          <a:ln w="9534">
            <a:solidFill>
              <a:srgbClr val="649C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96FA0DA0-2CD0-4A2B-9F6C-FD603B19FC80}"/>
              </a:ext>
            </a:extLst>
          </p:cNvPr>
          <p:cNvSpPr txBox="1"/>
          <p:nvPr/>
        </p:nvSpPr>
        <p:spPr>
          <a:xfrm>
            <a:off x="4544695" y="4138612"/>
            <a:ext cx="3105150" cy="1399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品质优良的精液，牛和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猪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精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子畸形率不超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15" dirty="0">
                <a:solidFill>
                  <a:srgbClr val="404040"/>
                </a:solidFill>
                <a:latin typeface="Arial"/>
                <a:cs typeface="Arial"/>
              </a:rPr>
              <a:t>18%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；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羊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不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超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15" dirty="0">
                <a:solidFill>
                  <a:srgbClr val="404040"/>
                </a:solidFill>
                <a:latin typeface="Arial"/>
                <a:cs typeface="Arial"/>
              </a:rPr>
              <a:t>14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；马不超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12</a:t>
            </a:r>
            <a:r>
              <a:rPr sz="2000" spc="-55" dirty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id="{5A1B5A08-80A2-45BC-ABAB-91B95DAF8DB6}"/>
              </a:ext>
            </a:extLst>
          </p:cNvPr>
          <p:cNvSpPr/>
          <p:nvPr/>
        </p:nvSpPr>
        <p:spPr>
          <a:xfrm>
            <a:off x="8015351" y="4043426"/>
            <a:ext cx="3486150" cy="1714500"/>
          </a:xfrm>
          <a:custGeom>
            <a:avLst/>
            <a:gdLst/>
            <a:ahLst/>
            <a:cxnLst/>
            <a:rect l="l" t="t" r="r" b="b"/>
            <a:pathLst>
              <a:path w="3486150" h="1714500">
                <a:moveTo>
                  <a:pt x="3198876" y="0"/>
                </a:moveTo>
                <a:lnTo>
                  <a:pt x="287147" y="0"/>
                </a:lnTo>
                <a:lnTo>
                  <a:pt x="240561" y="3738"/>
                </a:lnTo>
                <a:lnTo>
                  <a:pt x="196372" y="14563"/>
                </a:lnTo>
                <a:lnTo>
                  <a:pt x="155170" y="31886"/>
                </a:lnTo>
                <a:lnTo>
                  <a:pt x="117546" y="55120"/>
                </a:lnTo>
                <a:lnTo>
                  <a:pt x="84089" y="83677"/>
                </a:lnTo>
                <a:lnTo>
                  <a:pt x="55392" y="116970"/>
                </a:lnTo>
                <a:lnTo>
                  <a:pt x="32044" y="154411"/>
                </a:lnTo>
                <a:lnTo>
                  <a:pt x="14635" y="195413"/>
                </a:lnTo>
                <a:lnTo>
                  <a:pt x="3757" y="239388"/>
                </a:lnTo>
                <a:lnTo>
                  <a:pt x="0" y="285750"/>
                </a:lnTo>
                <a:lnTo>
                  <a:pt x="0" y="1428623"/>
                </a:lnTo>
                <a:lnTo>
                  <a:pt x="3757" y="1474989"/>
                </a:lnTo>
                <a:lnTo>
                  <a:pt x="14635" y="1518971"/>
                </a:lnTo>
                <a:lnTo>
                  <a:pt x="32044" y="1559981"/>
                </a:lnTo>
                <a:lnTo>
                  <a:pt x="55392" y="1597430"/>
                </a:lnTo>
                <a:lnTo>
                  <a:pt x="84089" y="1630732"/>
                </a:lnTo>
                <a:lnTo>
                  <a:pt x="117546" y="1659297"/>
                </a:lnTo>
                <a:lnTo>
                  <a:pt x="155170" y="1682538"/>
                </a:lnTo>
                <a:lnTo>
                  <a:pt x="196372" y="1699867"/>
                </a:lnTo>
                <a:lnTo>
                  <a:pt x="240561" y="1710696"/>
                </a:lnTo>
                <a:lnTo>
                  <a:pt x="287147" y="1714436"/>
                </a:lnTo>
                <a:lnTo>
                  <a:pt x="3198876" y="1714436"/>
                </a:lnTo>
                <a:lnTo>
                  <a:pt x="3245465" y="1710696"/>
                </a:lnTo>
                <a:lnTo>
                  <a:pt x="3289663" y="1699867"/>
                </a:lnTo>
                <a:lnTo>
                  <a:pt x="3330879" y="1682538"/>
                </a:lnTo>
                <a:lnTo>
                  <a:pt x="3368521" y="1659297"/>
                </a:lnTo>
                <a:lnTo>
                  <a:pt x="3401996" y="1630732"/>
                </a:lnTo>
                <a:lnTo>
                  <a:pt x="3430712" y="1597430"/>
                </a:lnTo>
                <a:lnTo>
                  <a:pt x="3454078" y="1559981"/>
                </a:lnTo>
                <a:lnTo>
                  <a:pt x="3471501" y="1518971"/>
                </a:lnTo>
                <a:lnTo>
                  <a:pt x="3482389" y="1474989"/>
                </a:lnTo>
                <a:lnTo>
                  <a:pt x="3486150" y="1428623"/>
                </a:lnTo>
                <a:lnTo>
                  <a:pt x="3486150" y="285750"/>
                </a:lnTo>
                <a:lnTo>
                  <a:pt x="3482389" y="239388"/>
                </a:lnTo>
                <a:lnTo>
                  <a:pt x="3471501" y="195413"/>
                </a:lnTo>
                <a:lnTo>
                  <a:pt x="3454078" y="154411"/>
                </a:lnTo>
                <a:lnTo>
                  <a:pt x="3430712" y="116970"/>
                </a:lnTo>
                <a:lnTo>
                  <a:pt x="3401996" y="83677"/>
                </a:lnTo>
                <a:lnTo>
                  <a:pt x="3368521" y="55120"/>
                </a:lnTo>
                <a:lnTo>
                  <a:pt x="3330879" y="31886"/>
                </a:lnTo>
                <a:lnTo>
                  <a:pt x="3289663" y="14563"/>
                </a:lnTo>
                <a:lnTo>
                  <a:pt x="3245465" y="3738"/>
                </a:lnTo>
                <a:lnTo>
                  <a:pt x="31988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id="{9BF11B08-63AC-4A27-9CCC-1D41D00E1487}"/>
              </a:ext>
            </a:extLst>
          </p:cNvPr>
          <p:cNvSpPr/>
          <p:nvPr/>
        </p:nvSpPr>
        <p:spPr>
          <a:xfrm>
            <a:off x="8015351" y="4043426"/>
            <a:ext cx="3486150" cy="1714500"/>
          </a:xfrm>
          <a:custGeom>
            <a:avLst/>
            <a:gdLst/>
            <a:ahLst/>
            <a:cxnLst/>
            <a:rect l="l" t="t" r="r" b="b"/>
            <a:pathLst>
              <a:path w="3486150" h="1714500">
                <a:moveTo>
                  <a:pt x="0" y="285750"/>
                </a:moveTo>
                <a:lnTo>
                  <a:pt x="3757" y="239388"/>
                </a:lnTo>
                <a:lnTo>
                  <a:pt x="14635" y="195413"/>
                </a:lnTo>
                <a:lnTo>
                  <a:pt x="32044" y="154411"/>
                </a:lnTo>
                <a:lnTo>
                  <a:pt x="55392" y="116970"/>
                </a:lnTo>
                <a:lnTo>
                  <a:pt x="84089" y="83677"/>
                </a:lnTo>
                <a:lnTo>
                  <a:pt x="117546" y="55120"/>
                </a:lnTo>
                <a:lnTo>
                  <a:pt x="155170" y="31886"/>
                </a:lnTo>
                <a:lnTo>
                  <a:pt x="196372" y="14563"/>
                </a:lnTo>
                <a:lnTo>
                  <a:pt x="240561" y="3738"/>
                </a:lnTo>
                <a:lnTo>
                  <a:pt x="287147" y="0"/>
                </a:lnTo>
                <a:lnTo>
                  <a:pt x="3198876" y="0"/>
                </a:lnTo>
                <a:lnTo>
                  <a:pt x="3245465" y="3738"/>
                </a:lnTo>
                <a:lnTo>
                  <a:pt x="3289663" y="14563"/>
                </a:lnTo>
                <a:lnTo>
                  <a:pt x="3330879" y="31886"/>
                </a:lnTo>
                <a:lnTo>
                  <a:pt x="3368521" y="55120"/>
                </a:lnTo>
                <a:lnTo>
                  <a:pt x="3401996" y="83677"/>
                </a:lnTo>
                <a:lnTo>
                  <a:pt x="3430712" y="116970"/>
                </a:lnTo>
                <a:lnTo>
                  <a:pt x="3454078" y="154411"/>
                </a:lnTo>
                <a:lnTo>
                  <a:pt x="3471501" y="195413"/>
                </a:lnTo>
                <a:lnTo>
                  <a:pt x="3482389" y="239388"/>
                </a:lnTo>
                <a:lnTo>
                  <a:pt x="3486150" y="285750"/>
                </a:lnTo>
                <a:lnTo>
                  <a:pt x="3486150" y="1428623"/>
                </a:lnTo>
                <a:lnTo>
                  <a:pt x="3482389" y="1474989"/>
                </a:lnTo>
                <a:lnTo>
                  <a:pt x="3471501" y="1518971"/>
                </a:lnTo>
                <a:lnTo>
                  <a:pt x="3454078" y="1559981"/>
                </a:lnTo>
                <a:lnTo>
                  <a:pt x="3430712" y="1597430"/>
                </a:lnTo>
                <a:lnTo>
                  <a:pt x="3401996" y="1630732"/>
                </a:lnTo>
                <a:lnTo>
                  <a:pt x="3368521" y="1659297"/>
                </a:lnTo>
                <a:lnTo>
                  <a:pt x="3330879" y="1682538"/>
                </a:lnTo>
                <a:lnTo>
                  <a:pt x="3289663" y="1699867"/>
                </a:lnTo>
                <a:lnTo>
                  <a:pt x="3245465" y="1710696"/>
                </a:lnTo>
                <a:lnTo>
                  <a:pt x="3198876" y="1714436"/>
                </a:lnTo>
                <a:lnTo>
                  <a:pt x="287147" y="1714436"/>
                </a:lnTo>
                <a:lnTo>
                  <a:pt x="240561" y="1710696"/>
                </a:lnTo>
                <a:lnTo>
                  <a:pt x="196372" y="1699867"/>
                </a:lnTo>
                <a:lnTo>
                  <a:pt x="155170" y="1682538"/>
                </a:lnTo>
                <a:lnTo>
                  <a:pt x="117546" y="1659297"/>
                </a:lnTo>
                <a:lnTo>
                  <a:pt x="84089" y="1630732"/>
                </a:lnTo>
                <a:lnTo>
                  <a:pt x="55392" y="1597430"/>
                </a:lnTo>
                <a:lnTo>
                  <a:pt x="32044" y="1559981"/>
                </a:lnTo>
                <a:lnTo>
                  <a:pt x="14635" y="1518971"/>
                </a:lnTo>
                <a:lnTo>
                  <a:pt x="3757" y="1474989"/>
                </a:lnTo>
                <a:lnTo>
                  <a:pt x="0" y="1428623"/>
                </a:lnTo>
                <a:lnTo>
                  <a:pt x="0" y="285750"/>
                </a:lnTo>
                <a:close/>
              </a:path>
            </a:pathLst>
          </a:custGeom>
          <a:ln w="9534">
            <a:solidFill>
              <a:srgbClr val="649C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BA96087A-5D78-4716-8CFF-B37EF677BFBF}"/>
              </a:ext>
            </a:extLst>
          </p:cNvPr>
          <p:cNvSpPr txBox="1"/>
          <p:nvPr/>
        </p:nvSpPr>
        <p:spPr>
          <a:xfrm>
            <a:off x="8203565" y="4367593"/>
            <a:ext cx="3102610" cy="941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4225" marR="5080" indent="-772160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各种家畜的精子畸形率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均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不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应超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20%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BE9D6D40-BCC6-4D7F-A43D-8FA42C1891C4}"/>
              </a:ext>
            </a:extLst>
          </p:cNvPr>
          <p:cNvSpPr txBox="1"/>
          <p:nvPr/>
        </p:nvSpPr>
        <p:spPr>
          <a:xfrm>
            <a:off x="1734185" y="2827972"/>
            <a:ext cx="60883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精子畸形</a:t>
            </a:r>
            <a:r>
              <a:rPr sz="2000" b="1" spc="20" dirty="0">
                <a:solidFill>
                  <a:srgbClr val="404040"/>
                </a:solidFill>
                <a:latin typeface="微软雅黑"/>
                <a:cs typeface="微软雅黑"/>
              </a:rPr>
              <a:t>率</a:t>
            </a:r>
            <a:r>
              <a:rPr sz="2000" b="1" spc="20" dirty="0">
                <a:solidFill>
                  <a:srgbClr val="404040"/>
                </a:solidFill>
                <a:latin typeface="Arial"/>
                <a:cs typeface="Arial"/>
              </a:rPr>
              <a:t>(%)=</a:t>
            </a:r>
            <a:r>
              <a:rPr sz="2000" b="1" spc="20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畸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形精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b="1" spc="15" dirty="0">
                <a:solidFill>
                  <a:srgbClr val="404040"/>
                </a:solidFill>
                <a:latin typeface="微软雅黑"/>
                <a:cs typeface="微软雅黑"/>
              </a:rPr>
              <a:t>数</a:t>
            </a:r>
            <a:r>
              <a:rPr sz="2000" b="1" spc="-35" dirty="0">
                <a:solidFill>
                  <a:srgbClr val="404040"/>
                </a:solidFill>
                <a:latin typeface="Arial"/>
                <a:cs typeface="Arial"/>
              </a:rPr>
              <a:t>/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计算</a:t>
            </a:r>
            <a:r>
              <a:rPr sz="2000" b="1" spc="-6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子总</a:t>
            </a:r>
            <a:r>
              <a:rPr sz="2000" b="1" spc="-60" dirty="0">
                <a:solidFill>
                  <a:srgbClr val="404040"/>
                </a:solidFill>
                <a:latin typeface="微软雅黑"/>
                <a:cs typeface="微软雅黑"/>
              </a:rPr>
              <a:t>数</a:t>
            </a:r>
            <a:r>
              <a:rPr sz="2000" b="1" spc="5" dirty="0">
                <a:solidFill>
                  <a:srgbClr val="404040"/>
                </a:solidFill>
                <a:latin typeface="微软雅黑"/>
                <a:cs typeface="微软雅黑"/>
              </a:rPr>
              <a:t>）×</a:t>
            </a:r>
            <a:r>
              <a:rPr sz="2000" b="1" spc="5" dirty="0">
                <a:solidFill>
                  <a:srgbClr val="404040"/>
                </a:solidFill>
                <a:latin typeface="Arial"/>
                <a:cs typeface="Arial"/>
              </a:rPr>
              <a:t>100%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382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latin typeface="宋体" panose="02010600030101010101" pitchFamily="2" charset="-122"/>
              </a:rPr>
              <a:t>正常精液的精子畸形率不超过</a:t>
            </a:r>
            <a:r>
              <a:rPr lang="en-US" altLang="zh-CN" b="1" dirty="0">
                <a:latin typeface="宋体" panose="02010600030101010101" pitchFamily="2" charset="-122"/>
              </a:rPr>
              <a:t>20%</a:t>
            </a:r>
            <a:r>
              <a:rPr lang="zh-CN" altLang="en-US" b="1" dirty="0">
                <a:latin typeface="宋体" panose="02010600030101010101" pitchFamily="2" charset="-122"/>
              </a:rPr>
              <a:t>。优质精液的精子畸形率：</a:t>
            </a:r>
          </a:p>
          <a:p>
            <a:pPr eaLnBrk="1" hangingPunct="1"/>
            <a:r>
              <a:rPr lang="zh-CN" altLang="en-US" b="1" dirty="0">
                <a:latin typeface="宋体" panose="02010600030101010101" pitchFamily="2" charset="-122"/>
              </a:rPr>
              <a:t>猪、牛≤</a:t>
            </a:r>
            <a:r>
              <a:rPr lang="en-US" altLang="zh-CN" b="1" dirty="0">
                <a:latin typeface="宋体" panose="02010600030101010101" pitchFamily="2" charset="-122"/>
              </a:rPr>
              <a:t>18%</a:t>
            </a:r>
          </a:p>
          <a:p>
            <a:pPr eaLnBrk="1" hangingPunct="1"/>
            <a:r>
              <a:rPr lang="zh-CN" altLang="en-US" b="1" dirty="0">
                <a:latin typeface="宋体" panose="02010600030101010101" pitchFamily="2" charset="-122"/>
              </a:rPr>
              <a:t>水牛：≤</a:t>
            </a:r>
            <a:r>
              <a:rPr lang="en-US" altLang="zh-CN" b="1" dirty="0">
                <a:latin typeface="宋体" panose="02010600030101010101" pitchFamily="2" charset="-122"/>
              </a:rPr>
              <a:t>15%</a:t>
            </a:r>
          </a:p>
          <a:p>
            <a:pPr eaLnBrk="1" hangingPunct="1"/>
            <a:r>
              <a:rPr lang="zh-CN" altLang="en-US" b="1" dirty="0">
                <a:latin typeface="宋体" panose="02010600030101010101" pitchFamily="2" charset="-122"/>
              </a:rPr>
              <a:t>羊：≤</a:t>
            </a:r>
            <a:r>
              <a:rPr lang="en-US" altLang="zh-CN" b="1" dirty="0">
                <a:latin typeface="宋体" panose="02010600030101010101" pitchFamily="2" charset="-122"/>
              </a:rPr>
              <a:t>14%</a:t>
            </a:r>
          </a:p>
          <a:p>
            <a:pPr eaLnBrk="1" hangingPunct="1"/>
            <a:r>
              <a:rPr lang="zh-CN" altLang="en-US" b="1" dirty="0">
                <a:latin typeface="宋体" panose="02010600030101010101" pitchFamily="2" charset="-122"/>
              </a:rPr>
              <a:t>马：≤</a:t>
            </a:r>
            <a:r>
              <a:rPr lang="en-US" altLang="zh-CN" b="1" dirty="0">
                <a:latin typeface="宋体" panose="02010600030101010101" pitchFamily="2" charset="-122"/>
              </a:rPr>
              <a:t>12%</a:t>
            </a:r>
          </a:p>
          <a:p>
            <a:endParaRPr lang="zh-CN" altLang="en-US" dirty="0">
              <a:latin typeface="宋体" panose="02010600030101010101" pitchFamily="2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E42F3FF9-763E-47F3-BD68-3E741D73654E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>
            <a:extLst>
              <a:ext uri="{FF2B5EF4-FFF2-40B4-BE49-F238E27FC236}">
                <a16:creationId xmlns:a16="http://schemas.microsoft.com/office/drawing/2014/main" id="{003DAD04-6569-40B9-B8D0-8CEDDBA8AA06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精液外观性状检查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2ACCB-CD79-40F9-BBF2-B329EFA79BCF}"/>
              </a:ext>
            </a:extLst>
          </p:cNvPr>
          <p:cNvSpPr/>
          <p:nvPr/>
        </p:nvSpPr>
        <p:spPr>
          <a:xfrm>
            <a:off x="1219200" y="2210254"/>
            <a:ext cx="9715500" cy="50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(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)颜色</a:t>
            </a:r>
            <a:endParaRPr lang="en-US" altLang="zh-CN" sz="2000" b="1" dirty="0"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B5960761-90A6-4B20-A278-6AF179470740}"/>
              </a:ext>
            </a:extLst>
          </p:cNvPr>
          <p:cNvSpPr/>
          <p:nvPr/>
        </p:nvSpPr>
        <p:spPr>
          <a:xfrm>
            <a:off x="3412331" y="2463817"/>
            <a:ext cx="5329237" cy="3787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517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精液外观性状检查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2ACCB-CD79-40F9-BBF2-B329EFA79BCF}"/>
              </a:ext>
            </a:extLst>
          </p:cNvPr>
          <p:cNvSpPr/>
          <p:nvPr/>
        </p:nvSpPr>
        <p:spPr>
          <a:xfrm>
            <a:off x="1219200" y="2210254"/>
            <a:ext cx="9715500" cy="50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(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)颜色</a:t>
            </a:r>
            <a:endParaRPr lang="en-US" altLang="zh-CN" sz="2000" b="1" dirty="0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084D4B62-E7E7-47B1-8213-3EBABB8094A5}"/>
              </a:ext>
            </a:extLst>
          </p:cNvPr>
          <p:cNvSpPr/>
          <p:nvPr/>
        </p:nvSpPr>
        <p:spPr>
          <a:xfrm>
            <a:off x="4674113" y="1434747"/>
            <a:ext cx="1924050" cy="697865"/>
          </a:xfrm>
          <a:custGeom>
            <a:avLst/>
            <a:gdLst/>
            <a:ahLst/>
            <a:cxnLst/>
            <a:rect l="l" t="t" r="r" b="b"/>
            <a:pathLst>
              <a:path w="1924050" h="697864">
                <a:moveTo>
                  <a:pt x="0" y="697687"/>
                </a:moveTo>
                <a:lnTo>
                  <a:pt x="1923668" y="697687"/>
                </a:lnTo>
                <a:lnTo>
                  <a:pt x="1923668" y="0"/>
                </a:lnTo>
                <a:lnTo>
                  <a:pt x="0" y="0"/>
                </a:lnTo>
                <a:lnTo>
                  <a:pt x="0" y="697687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1D1C62E1-0B54-416E-BFC9-8DF96370F3A8}"/>
              </a:ext>
            </a:extLst>
          </p:cNvPr>
          <p:cNvSpPr/>
          <p:nvPr/>
        </p:nvSpPr>
        <p:spPr>
          <a:xfrm>
            <a:off x="6597654" y="1434747"/>
            <a:ext cx="4608830" cy="697865"/>
          </a:xfrm>
          <a:custGeom>
            <a:avLst/>
            <a:gdLst/>
            <a:ahLst/>
            <a:cxnLst/>
            <a:rect l="l" t="t" r="r" b="b"/>
            <a:pathLst>
              <a:path w="4608830" h="697864">
                <a:moveTo>
                  <a:pt x="0" y="697687"/>
                </a:moveTo>
                <a:lnTo>
                  <a:pt x="4608830" y="697687"/>
                </a:lnTo>
                <a:lnTo>
                  <a:pt x="4608830" y="0"/>
                </a:lnTo>
                <a:lnTo>
                  <a:pt x="0" y="0"/>
                </a:lnTo>
                <a:lnTo>
                  <a:pt x="0" y="697687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F802E074-A54F-4313-9143-5EAD6553B7A5}"/>
              </a:ext>
            </a:extLst>
          </p:cNvPr>
          <p:cNvSpPr/>
          <p:nvPr/>
        </p:nvSpPr>
        <p:spPr>
          <a:xfrm>
            <a:off x="4674113" y="2132320"/>
            <a:ext cx="1924050" cy="709295"/>
          </a:xfrm>
          <a:custGeom>
            <a:avLst/>
            <a:gdLst/>
            <a:ahLst/>
            <a:cxnLst/>
            <a:rect l="l" t="t" r="r" b="b"/>
            <a:pathLst>
              <a:path w="1924050" h="709294">
                <a:moveTo>
                  <a:pt x="0" y="709282"/>
                </a:moveTo>
                <a:lnTo>
                  <a:pt x="1923668" y="709282"/>
                </a:lnTo>
                <a:lnTo>
                  <a:pt x="1923668" y="0"/>
                </a:lnTo>
                <a:lnTo>
                  <a:pt x="0" y="0"/>
                </a:lnTo>
                <a:lnTo>
                  <a:pt x="0" y="70928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90317254-9F0A-4E92-A3A8-8CE7464C0243}"/>
              </a:ext>
            </a:extLst>
          </p:cNvPr>
          <p:cNvSpPr/>
          <p:nvPr/>
        </p:nvSpPr>
        <p:spPr>
          <a:xfrm>
            <a:off x="6597654" y="2132320"/>
            <a:ext cx="4608830" cy="709295"/>
          </a:xfrm>
          <a:custGeom>
            <a:avLst/>
            <a:gdLst/>
            <a:ahLst/>
            <a:cxnLst/>
            <a:rect l="l" t="t" r="r" b="b"/>
            <a:pathLst>
              <a:path w="4608830" h="709294">
                <a:moveTo>
                  <a:pt x="0" y="709282"/>
                </a:moveTo>
                <a:lnTo>
                  <a:pt x="4608830" y="709282"/>
                </a:lnTo>
                <a:lnTo>
                  <a:pt x="4608830" y="0"/>
                </a:lnTo>
                <a:lnTo>
                  <a:pt x="0" y="0"/>
                </a:lnTo>
                <a:lnTo>
                  <a:pt x="0" y="70928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F199E115-EC93-4F56-841A-169061C34A62}"/>
              </a:ext>
            </a:extLst>
          </p:cNvPr>
          <p:cNvSpPr/>
          <p:nvPr/>
        </p:nvSpPr>
        <p:spPr>
          <a:xfrm>
            <a:off x="4674113" y="2841704"/>
            <a:ext cx="1924050" cy="767715"/>
          </a:xfrm>
          <a:custGeom>
            <a:avLst/>
            <a:gdLst/>
            <a:ahLst/>
            <a:cxnLst/>
            <a:rect l="l" t="t" r="r" b="b"/>
            <a:pathLst>
              <a:path w="1924050" h="767714">
                <a:moveTo>
                  <a:pt x="0" y="767232"/>
                </a:moveTo>
                <a:lnTo>
                  <a:pt x="1923668" y="767232"/>
                </a:lnTo>
                <a:lnTo>
                  <a:pt x="1923668" y="0"/>
                </a:lnTo>
                <a:lnTo>
                  <a:pt x="0" y="0"/>
                </a:lnTo>
                <a:lnTo>
                  <a:pt x="0" y="76723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C753C92F-880A-4402-86F9-5A666A5E8719}"/>
              </a:ext>
            </a:extLst>
          </p:cNvPr>
          <p:cNvSpPr/>
          <p:nvPr/>
        </p:nvSpPr>
        <p:spPr>
          <a:xfrm>
            <a:off x="6597654" y="2841704"/>
            <a:ext cx="4608830" cy="767715"/>
          </a:xfrm>
          <a:custGeom>
            <a:avLst/>
            <a:gdLst/>
            <a:ahLst/>
            <a:cxnLst/>
            <a:rect l="l" t="t" r="r" b="b"/>
            <a:pathLst>
              <a:path w="4608830" h="767714">
                <a:moveTo>
                  <a:pt x="0" y="767232"/>
                </a:moveTo>
                <a:lnTo>
                  <a:pt x="4608830" y="767232"/>
                </a:lnTo>
                <a:lnTo>
                  <a:pt x="4608830" y="0"/>
                </a:lnTo>
                <a:lnTo>
                  <a:pt x="0" y="0"/>
                </a:lnTo>
                <a:lnTo>
                  <a:pt x="0" y="76723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8B55261E-E781-4A58-BDE0-75A7C00A3B22}"/>
              </a:ext>
            </a:extLst>
          </p:cNvPr>
          <p:cNvSpPr/>
          <p:nvPr/>
        </p:nvSpPr>
        <p:spPr>
          <a:xfrm>
            <a:off x="4674113" y="3608873"/>
            <a:ext cx="1924050" cy="579120"/>
          </a:xfrm>
          <a:custGeom>
            <a:avLst/>
            <a:gdLst/>
            <a:ahLst/>
            <a:cxnLst/>
            <a:rect l="l" t="t" r="r" b="b"/>
            <a:pathLst>
              <a:path w="1924050" h="579120">
                <a:moveTo>
                  <a:pt x="0" y="578548"/>
                </a:moveTo>
                <a:lnTo>
                  <a:pt x="1923668" y="578548"/>
                </a:lnTo>
                <a:lnTo>
                  <a:pt x="1923668" y="0"/>
                </a:lnTo>
                <a:lnTo>
                  <a:pt x="0" y="0"/>
                </a:lnTo>
                <a:lnTo>
                  <a:pt x="0" y="57854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E8AF2E0E-6EC8-4D7B-9435-4A701E0E6355}"/>
              </a:ext>
            </a:extLst>
          </p:cNvPr>
          <p:cNvSpPr/>
          <p:nvPr/>
        </p:nvSpPr>
        <p:spPr>
          <a:xfrm>
            <a:off x="6597654" y="3608873"/>
            <a:ext cx="4608830" cy="579120"/>
          </a:xfrm>
          <a:custGeom>
            <a:avLst/>
            <a:gdLst/>
            <a:ahLst/>
            <a:cxnLst/>
            <a:rect l="l" t="t" r="r" b="b"/>
            <a:pathLst>
              <a:path w="4608830" h="579120">
                <a:moveTo>
                  <a:pt x="0" y="578548"/>
                </a:moveTo>
                <a:lnTo>
                  <a:pt x="4608830" y="578548"/>
                </a:lnTo>
                <a:lnTo>
                  <a:pt x="4608830" y="0"/>
                </a:lnTo>
                <a:lnTo>
                  <a:pt x="0" y="0"/>
                </a:lnTo>
                <a:lnTo>
                  <a:pt x="0" y="57854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0">
            <a:extLst>
              <a:ext uri="{FF2B5EF4-FFF2-40B4-BE49-F238E27FC236}">
                <a16:creationId xmlns:a16="http://schemas.microsoft.com/office/drawing/2014/main" id="{16A67AC8-631B-4C46-B4EC-1E606941CCF0}"/>
              </a:ext>
            </a:extLst>
          </p:cNvPr>
          <p:cNvSpPr/>
          <p:nvPr/>
        </p:nvSpPr>
        <p:spPr>
          <a:xfrm>
            <a:off x="4674113" y="4187485"/>
            <a:ext cx="1924050" cy="579120"/>
          </a:xfrm>
          <a:custGeom>
            <a:avLst/>
            <a:gdLst/>
            <a:ahLst/>
            <a:cxnLst/>
            <a:rect l="l" t="t" r="r" b="b"/>
            <a:pathLst>
              <a:path w="1924050" h="579120">
                <a:moveTo>
                  <a:pt x="0" y="578548"/>
                </a:moveTo>
                <a:lnTo>
                  <a:pt x="1923668" y="578548"/>
                </a:lnTo>
                <a:lnTo>
                  <a:pt x="1923668" y="0"/>
                </a:lnTo>
                <a:lnTo>
                  <a:pt x="0" y="0"/>
                </a:lnTo>
                <a:lnTo>
                  <a:pt x="0" y="57854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id="{68274E55-3950-40ED-9A7C-9A60502E5AD2}"/>
              </a:ext>
            </a:extLst>
          </p:cNvPr>
          <p:cNvSpPr/>
          <p:nvPr/>
        </p:nvSpPr>
        <p:spPr>
          <a:xfrm>
            <a:off x="6597654" y="4187485"/>
            <a:ext cx="4608830" cy="579120"/>
          </a:xfrm>
          <a:custGeom>
            <a:avLst/>
            <a:gdLst/>
            <a:ahLst/>
            <a:cxnLst/>
            <a:rect l="l" t="t" r="r" b="b"/>
            <a:pathLst>
              <a:path w="4608830" h="579120">
                <a:moveTo>
                  <a:pt x="0" y="578548"/>
                </a:moveTo>
                <a:lnTo>
                  <a:pt x="4608830" y="578548"/>
                </a:lnTo>
                <a:lnTo>
                  <a:pt x="4608830" y="0"/>
                </a:lnTo>
                <a:lnTo>
                  <a:pt x="0" y="0"/>
                </a:lnTo>
                <a:lnTo>
                  <a:pt x="0" y="57854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753C6BC1-4F85-48A6-BC4F-633AD83A63A7}"/>
              </a:ext>
            </a:extLst>
          </p:cNvPr>
          <p:cNvSpPr/>
          <p:nvPr/>
        </p:nvSpPr>
        <p:spPr>
          <a:xfrm>
            <a:off x="4674113" y="4765970"/>
            <a:ext cx="1924050" cy="579120"/>
          </a:xfrm>
          <a:custGeom>
            <a:avLst/>
            <a:gdLst/>
            <a:ahLst/>
            <a:cxnLst/>
            <a:rect l="l" t="t" r="r" b="b"/>
            <a:pathLst>
              <a:path w="1924050" h="579120">
                <a:moveTo>
                  <a:pt x="0" y="578548"/>
                </a:moveTo>
                <a:lnTo>
                  <a:pt x="1923668" y="578548"/>
                </a:lnTo>
                <a:lnTo>
                  <a:pt x="1923668" y="0"/>
                </a:lnTo>
                <a:lnTo>
                  <a:pt x="0" y="0"/>
                </a:lnTo>
                <a:lnTo>
                  <a:pt x="0" y="57854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F83D98B8-21A6-48C3-97F4-9419972CBFB2}"/>
              </a:ext>
            </a:extLst>
          </p:cNvPr>
          <p:cNvSpPr/>
          <p:nvPr/>
        </p:nvSpPr>
        <p:spPr>
          <a:xfrm>
            <a:off x="6597654" y="4765970"/>
            <a:ext cx="4608830" cy="579120"/>
          </a:xfrm>
          <a:custGeom>
            <a:avLst/>
            <a:gdLst/>
            <a:ahLst/>
            <a:cxnLst/>
            <a:rect l="l" t="t" r="r" b="b"/>
            <a:pathLst>
              <a:path w="4608830" h="579120">
                <a:moveTo>
                  <a:pt x="0" y="578548"/>
                </a:moveTo>
                <a:lnTo>
                  <a:pt x="4608830" y="578548"/>
                </a:lnTo>
                <a:lnTo>
                  <a:pt x="4608830" y="0"/>
                </a:lnTo>
                <a:lnTo>
                  <a:pt x="0" y="0"/>
                </a:lnTo>
                <a:lnTo>
                  <a:pt x="0" y="57854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46365A4F-6ED9-4311-8345-C590CAB3E722}"/>
              </a:ext>
            </a:extLst>
          </p:cNvPr>
          <p:cNvSpPr/>
          <p:nvPr/>
        </p:nvSpPr>
        <p:spPr>
          <a:xfrm>
            <a:off x="4674113" y="5344531"/>
            <a:ext cx="1924050" cy="611505"/>
          </a:xfrm>
          <a:custGeom>
            <a:avLst/>
            <a:gdLst/>
            <a:ahLst/>
            <a:cxnLst/>
            <a:rect l="l" t="t" r="r" b="b"/>
            <a:pathLst>
              <a:path w="1924050" h="611504">
                <a:moveTo>
                  <a:pt x="0" y="611124"/>
                </a:moveTo>
                <a:lnTo>
                  <a:pt x="1923668" y="611124"/>
                </a:lnTo>
                <a:lnTo>
                  <a:pt x="1923668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5">
            <a:extLst>
              <a:ext uri="{FF2B5EF4-FFF2-40B4-BE49-F238E27FC236}">
                <a16:creationId xmlns:a16="http://schemas.microsoft.com/office/drawing/2014/main" id="{44A0D402-0C23-4D7A-A4A7-286DFCD8586C}"/>
              </a:ext>
            </a:extLst>
          </p:cNvPr>
          <p:cNvSpPr/>
          <p:nvPr/>
        </p:nvSpPr>
        <p:spPr>
          <a:xfrm>
            <a:off x="6597654" y="5344531"/>
            <a:ext cx="4608830" cy="611505"/>
          </a:xfrm>
          <a:custGeom>
            <a:avLst/>
            <a:gdLst/>
            <a:ahLst/>
            <a:cxnLst/>
            <a:rect l="l" t="t" r="r" b="b"/>
            <a:pathLst>
              <a:path w="4608830" h="611504">
                <a:moveTo>
                  <a:pt x="0" y="611124"/>
                </a:moveTo>
                <a:lnTo>
                  <a:pt x="4608830" y="611124"/>
                </a:lnTo>
                <a:lnTo>
                  <a:pt x="4608830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245C4AFD-B8EE-413C-BECC-D8396AD239F2}"/>
              </a:ext>
            </a:extLst>
          </p:cNvPr>
          <p:cNvSpPr/>
          <p:nvPr/>
        </p:nvSpPr>
        <p:spPr>
          <a:xfrm>
            <a:off x="4674113" y="5955643"/>
            <a:ext cx="1924050" cy="664210"/>
          </a:xfrm>
          <a:custGeom>
            <a:avLst/>
            <a:gdLst/>
            <a:ahLst/>
            <a:cxnLst/>
            <a:rect l="l" t="t" r="r" b="b"/>
            <a:pathLst>
              <a:path w="1924050" h="664209">
                <a:moveTo>
                  <a:pt x="0" y="664095"/>
                </a:moveTo>
                <a:lnTo>
                  <a:pt x="1923668" y="664095"/>
                </a:lnTo>
                <a:lnTo>
                  <a:pt x="1923668" y="0"/>
                </a:lnTo>
                <a:lnTo>
                  <a:pt x="0" y="0"/>
                </a:lnTo>
                <a:lnTo>
                  <a:pt x="0" y="664095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7">
            <a:extLst>
              <a:ext uri="{FF2B5EF4-FFF2-40B4-BE49-F238E27FC236}">
                <a16:creationId xmlns:a16="http://schemas.microsoft.com/office/drawing/2014/main" id="{974B6955-FD8A-4BF0-8BD6-B24B3DC4F262}"/>
              </a:ext>
            </a:extLst>
          </p:cNvPr>
          <p:cNvSpPr/>
          <p:nvPr/>
        </p:nvSpPr>
        <p:spPr>
          <a:xfrm>
            <a:off x="6597654" y="5955643"/>
            <a:ext cx="4608830" cy="664210"/>
          </a:xfrm>
          <a:custGeom>
            <a:avLst/>
            <a:gdLst/>
            <a:ahLst/>
            <a:cxnLst/>
            <a:rect l="l" t="t" r="r" b="b"/>
            <a:pathLst>
              <a:path w="4608830" h="664209">
                <a:moveTo>
                  <a:pt x="0" y="664095"/>
                </a:moveTo>
                <a:lnTo>
                  <a:pt x="4608830" y="664095"/>
                </a:lnTo>
                <a:lnTo>
                  <a:pt x="4608830" y="0"/>
                </a:lnTo>
                <a:lnTo>
                  <a:pt x="0" y="0"/>
                </a:lnTo>
                <a:lnTo>
                  <a:pt x="0" y="664095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8">
            <a:extLst>
              <a:ext uri="{FF2B5EF4-FFF2-40B4-BE49-F238E27FC236}">
                <a16:creationId xmlns:a16="http://schemas.microsoft.com/office/drawing/2014/main" id="{85753989-01D3-4659-B684-EA6AD3E7032F}"/>
              </a:ext>
            </a:extLst>
          </p:cNvPr>
          <p:cNvSpPr txBox="1"/>
          <p:nvPr/>
        </p:nvSpPr>
        <p:spPr>
          <a:xfrm>
            <a:off x="4767838" y="1611290"/>
            <a:ext cx="155765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正常精液特征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1" name="object 19">
            <a:extLst>
              <a:ext uri="{FF2B5EF4-FFF2-40B4-BE49-F238E27FC236}">
                <a16:creationId xmlns:a16="http://schemas.microsoft.com/office/drawing/2014/main" id="{ECD5B60C-D1F1-4EEB-975B-33268EC6F7E8}"/>
              </a:ext>
            </a:extLst>
          </p:cNvPr>
          <p:cNvSpPr txBox="1"/>
          <p:nvPr/>
        </p:nvSpPr>
        <p:spPr>
          <a:xfrm>
            <a:off x="6692777" y="1611290"/>
            <a:ext cx="38544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依从浓到稀：乳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黄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乳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白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色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灰白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2" name="object 20">
            <a:extLst>
              <a:ext uri="{FF2B5EF4-FFF2-40B4-BE49-F238E27FC236}">
                <a16:creationId xmlns:a16="http://schemas.microsoft.com/office/drawing/2014/main" id="{A2E75672-B7B1-471B-9906-D3E6BDBD5F59}"/>
              </a:ext>
            </a:extLst>
          </p:cNvPr>
          <p:cNvSpPr txBox="1"/>
          <p:nvPr/>
        </p:nvSpPr>
        <p:spPr>
          <a:xfrm>
            <a:off x="4767838" y="2315060"/>
            <a:ext cx="155765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淡红（鲜红）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3" name="object 21">
            <a:extLst>
              <a:ext uri="{FF2B5EF4-FFF2-40B4-BE49-F238E27FC236}">
                <a16:creationId xmlns:a16="http://schemas.microsoft.com/office/drawing/2014/main" id="{D3DE1118-D165-44A1-8DC9-D18ABBFA9D23}"/>
              </a:ext>
            </a:extLst>
          </p:cNvPr>
          <p:cNvSpPr txBox="1"/>
          <p:nvPr/>
        </p:nvSpPr>
        <p:spPr>
          <a:xfrm>
            <a:off x="6692777" y="2315060"/>
            <a:ext cx="309372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生殖道下段出血或龟头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出</a:t>
            </a:r>
            <a:r>
              <a:rPr sz="2000" spc="30" dirty="0">
                <a:solidFill>
                  <a:srgbClr val="FFFFFF"/>
                </a:solidFill>
                <a:latin typeface="微软雅黑"/>
                <a:cs typeface="微软雅黑"/>
              </a:rPr>
              <a:t>血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4" name="object 22">
            <a:extLst>
              <a:ext uri="{FF2B5EF4-FFF2-40B4-BE49-F238E27FC236}">
                <a16:creationId xmlns:a16="http://schemas.microsoft.com/office/drawing/2014/main" id="{D497A90E-8639-48EF-81EE-4BE3A8655321}"/>
              </a:ext>
            </a:extLst>
          </p:cNvPr>
          <p:cNvSpPr txBox="1"/>
          <p:nvPr/>
        </p:nvSpPr>
        <p:spPr>
          <a:xfrm>
            <a:off x="4767838" y="3054899"/>
            <a:ext cx="155765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淡红（暗红）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5" name="object 23">
            <a:extLst>
              <a:ext uri="{FF2B5EF4-FFF2-40B4-BE49-F238E27FC236}">
                <a16:creationId xmlns:a16="http://schemas.microsoft.com/office/drawing/2014/main" id="{A6669EFF-FD44-4A97-96AE-C0CFBEFEBDA9}"/>
              </a:ext>
            </a:extLst>
          </p:cNvPr>
          <p:cNvSpPr txBox="1"/>
          <p:nvPr/>
        </p:nvSpPr>
        <p:spPr>
          <a:xfrm>
            <a:off x="6692777" y="3054899"/>
            <a:ext cx="23304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副性腺或生殖道出血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6" name="object 24">
            <a:extLst>
              <a:ext uri="{FF2B5EF4-FFF2-40B4-BE49-F238E27FC236}">
                <a16:creationId xmlns:a16="http://schemas.microsoft.com/office/drawing/2014/main" id="{F40768C9-C858-4107-8C3B-402B0BE173FA}"/>
              </a:ext>
            </a:extLst>
          </p:cNvPr>
          <p:cNvSpPr txBox="1"/>
          <p:nvPr/>
        </p:nvSpPr>
        <p:spPr>
          <a:xfrm>
            <a:off x="4767838" y="3728634"/>
            <a:ext cx="785495" cy="20891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粉红色</a:t>
            </a:r>
            <a:endParaRPr sz="2000">
              <a:latin typeface="微软雅黑"/>
              <a:cs typeface="微软雅黑"/>
            </a:endParaRPr>
          </a:p>
          <a:p>
            <a:pPr marR="520065">
              <a:lnSpc>
                <a:spcPct val="190100"/>
              </a:lnSpc>
            </a:pP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绿 褐</a:t>
            </a:r>
            <a:endParaRPr sz="20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2290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水渍状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7" name="object 25">
            <a:extLst>
              <a:ext uri="{FF2B5EF4-FFF2-40B4-BE49-F238E27FC236}">
                <a16:creationId xmlns:a16="http://schemas.microsoft.com/office/drawing/2014/main" id="{3C40EB00-5C7D-4370-83F2-1ADF550D4DF9}"/>
              </a:ext>
            </a:extLst>
          </p:cNvPr>
          <p:cNvSpPr txBox="1"/>
          <p:nvPr/>
        </p:nvSpPr>
        <p:spPr>
          <a:xfrm>
            <a:off x="6692777" y="3728634"/>
            <a:ext cx="2587625" cy="20891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混有血液（家禽）</a:t>
            </a:r>
            <a:endParaRPr sz="2000">
              <a:latin typeface="微软雅黑"/>
              <a:cs typeface="微软雅黑"/>
            </a:endParaRPr>
          </a:p>
          <a:p>
            <a:pPr marR="5080">
              <a:lnSpc>
                <a:spcPct val="190100"/>
              </a:lnSpc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副性腺或尿生殖道化脓 混有尿液</a:t>
            </a:r>
            <a:endParaRPr sz="20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2290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透明液过多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8" name="object 26">
            <a:extLst>
              <a:ext uri="{FF2B5EF4-FFF2-40B4-BE49-F238E27FC236}">
                <a16:creationId xmlns:a16="http://schemas.microsoft.com/office/drawing/2014/main" id="{147C1865-7C1B-4301-91CF-ED571A7A7B08}"/>
              </a:ext>
            </a:extLst>
          </p:cNvPr>
          <p:cNvSpPr txBox="1"/>
          <p:nvPr/>
        </p:nvSpPr>
        <p:spPr>
          <a:xfrm>
            <a:off x="4767838" y="6121632"/>
            <a:ext cx="13004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白色絮状物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9" name="object 27">
            <a:extLst>
              <a:ext uri="{FF2B5EF4-FFF2-40B4-BE49-F238E27FC236}">
                <a16:creationId xmlns:a16="http://schemas.microsoft.com/office/drawing/2014/main" id="{A4CD941F-762A-476B-990A-95C7265CAD26}"/>
              </a:ext>
            </a:extLst>
          </p:cNvPr>
          <p:cNvSpPr txBox="1"/>
          <p:nvPr/>
        </p:nvSpPr>
        <p:spPr>
          <a:xfrm>
            <a:off x="6692777" y="6121632"/>
            <a:ext cx="13004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尿酸盐污染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5488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精液外观性状检查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2ACCB-CD79-40F9-BBF2-B329EFA79BCF}"/>
              </a:ext>
            </a:extLst>
          </p:cNvPr>
          <p:cNvSpPr/>
          <p:nvPr/>
        </p:nvSpPr>
        <p:spPr>
          <a:xfrm>
            <a:off x="1219200" y="2210254"/>
            <a:ext cx="9715500" cy="50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(</a:t>
            </a:r>
            <a:r>
              <a:rPr lang="en-US" altLang="zh-CN" sz="2000" b="1" dirty="0"/>
              <a:t>3</a:t>
            </a:r>
            <a:r>
              <a:rPr lang="zh-CN" altLang="en-US" sz="2000" b="1" dirty="0"/>
              <a:t>)气味</a:t>
            </a:r>
            <a:endParaRPr lang="en-US" altLang="zh-CN" sz="2000" b="1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19ABB13-5A63-4301-A12D-F787946778DB}"/>
              </a:ext>
            </a:extLst>
          </p:cNvPr>
          <p:cNvSpPr txBox="1"/>
          <p:nvPr/>
        </p:nvSpPr>
        <p:spPr>
          <a:xfrm>
            <a:off x="2832101" y="5317967"/>
            <a:ext cx="185610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腥味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：有脓液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8DFA1581-FE19-4C81-A045-426AD793E027}"/>
              </a:ext>
            </a:extLst>
          </p:cNvPr>
          <p:cNvSpPr/>
          <p:nvPr/>
        </p:nvSpPr>
        <p:spPr>
          <a:xfrm>
            <a:off x="838200" y="2784445"/>
            <a:ext cx="10801350" cy="1562100"/>
          </a:xfrm>
          <a:custGeom>
            <a:avLst/>
            <a:gdLst/>
            <a:ahLst/>
            <a:cxnLst/>
            <a:rect l="l" t="t" r="r" b="b"/>
            <a:pathLst>
              <a:path w="10801350" h="1562100">
                <a:moveTo>
                  <a:pt x="10541000" y="0"/>
                </a:moveTo>
                <a:lnTo>
                  <a:pt x="260362" y="0"/>
                </a:lnTo>
                <a:lnTo>
                  <a:pt x="213560" y="4195"/>
                </a:lnTo>
                <a:lnTo>
                  <a:pt x="169510" y="16290"/>
                </a:lnTo>
                <a:lnTo>
                  <a:pt x="128949" y="35550"/>
                </a:lnTo>
                <a:lnTo>
                  <a:pt x="92611" y="61238"/>
                </a:lnTo>
                <a:lnTo>
                  <a:pt x="61231" y="92619"/>
                </a:lnTo>
                <a:lnTo>
                  <a:pt x="35545" y="128956"/>
                </a:lnTo>
                <a:lnTo>
                  <a:pt x="16288" y="169514"/>
                </a:lnTo>
                <a:lnTo>
                  <a:pt x="4194" y="213557"/>
                </a:lnTo>
                <a:lnTo>
                  <a:pt x="0" y="260350"/>
                </a:lnTo>
                <a:lnTo>
                  <a:pt x="0" y="1301750"/>
                </a:lnTo>
                <a:lnTo>
                  <a:pt x="4194" y="1348542"/>
                </a:lnTo>
                <a:lnTo>
                  <a:pt x="16288" y="1392585"/>
                </a:lnTo>
                <a:lnTo>
                  <a:pt x="35545" y="1433143"/>
                </a:lnTo>
                <a:lnTo>
                  <a:pt x="61231" y="1469480"/>
                </a:lnTo>
                <a:lnTo>
                  <a:pt x="92611" y="1500861"/>
                </a:lnTo>
                <a:lnTo>
                  <a:pt x="128949" y="1526549"/>
                </a:lnTo>
                <a:lnTo>
                  <a:pt x="169510" y="1545809"/>
                </a:lnTo>
                <a:lnTo>
                  <a:pt x="213560" y="1557904"/>
                </a:lnTo>
                <a:lnTo>
                  <a:pt x="260362" y="1562100"/>
                </a:lnTo>
                <a:lnTo>
                  <a:pt x="10541000" y="1562100"/>
                </a:lnTo>
                <a:lnTo>
                  <a:pt x="10587792" y="1557904"/>
                </a:lnTo>
                <a:lnTo>
                  <a:pt x="10631835" y="1545809"/>
                </a:lnTo>
                <a:lnTo>
                  <a:pt x="10672393" y="1526549"/>
                </a:lnTo>
                <a:lnTo>
                  <a:pt x="10708730" y="1500861"/>
                </a:lnTo>
                <a:lnTo>
                  <a:pt x="10740111" y="1469480"/>
                </a:lnTo>
                <a:lnTo>
                  <a:pt x="10765799" y="1433143"/>
                </a:lnTo>
                <a:lnTo>
                  <a:pt x="10785059" y="1392585"/>
                </a:lnTo>
                <a:lnTo>
                  <a:pt x="10797154" y="1348542"/>
                </a:lnTo>
                <a:lnTo>
                  <a:pt x="10801350" y="1301750"/>
                </a:lnTo>
                <a:lnTo>
                  <a:pt x="10801350" y="260350"/>
                </a:lnTo>
                <a:lnTo>
                  <a:pt x="10797154" y="213557"/>
                </a:lnTo>
                <a:lnTo>
                  <a:pt x="10785059" y="169514"/>
                </a:lnTo>
                <a:lnTo>
                  <a:pt x="10765799" y="128956"/>
                </a:lnTo>
                <a:lnTo>
                  <a:pt x="10740111" y="92619"/>
                </a:lnTo>
                <a:lnTo>
                  <a:pt x="10708730" y="61238"/>
                </a:lnTo>
                <a:lnTo>
                  <a:pt x="10672393" y="35550"/>
                </a:lnTo>
                <a:lnTo>
                  <a:pt x="10631835" y="16290"/>
                </a:lnTo>
                <a:lnTo>
                  <a:pt x="10587792" y="4195"/>
                </a:lnTo>
                <a:lnTo>
                  <a:pt x="105410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D5AA765-E76E-4210-A461-A2672AAA9DF5}"/>
              </a:ext>
            </a:extLst>
          </p:cNvPr>
          <p:cNvSpPr txBox="1"/>
          <p:nvPr/>
        </p:nvSpPr>
        <p:spPr>
          <a:xfrm>
            <a:off x="1448688" y="3059590"/>
            <a:ext cx="9460865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公畜的精液无味或略带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腥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味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-55" dirty="0">
                <a:solidFill>
                  <a:srgbClr val="FFFFFF"/>
                </a:solidFill>
                <a:latin typeface="微软雅黑"/>
                <a:cs typeface="微软雅黑"/>
              </a:rPr>
              <a:t>牛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、羊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的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另有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微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汗脂</a:t>
            </a:r>
            <a:r>
              <a:rPr sz="2000" spc="-40" dirty="0">
                <a:solidFill>
                  <a:srgbClr val="FFFFFF"/>
                </a:solidFill>
                <a:latin typeface="微软雅黑"/>
                <a:cs typeface="微软雅黑"/>
              </a:rPr>
              <a:t>味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。如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有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异常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气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味，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可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能是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混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有尿 液、脓液、尘土、粪渣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或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其他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异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物的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表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现，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应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废弃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不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用。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A01FF92A-28C8-4C5A-8819-3473545139C4}"/>
              </a:ext>
            </a:extLst>
          </p:cNvPr>
          <p:cNvSpPr txBox="1"/>
          <p:nvPr/>
        </p:nvSpPr>
        <p:spPr>
          <a:xfrm>
            <a:off x="7073265" y="5317967"/>
            <a:ext cx="307657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臊味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：有尿液或包皮液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26871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精液外观性状检查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2ACCB-CD79-40F9-BBF2-B329EFA79BCF}"/>
              </a:ext>
            </a:extLst>
          </p:cNvPr>
          <p:cNvSpPr/>
          <p:nvPr/>
        </p:nvSpPr>
        <p:spPr>
          <a:xfrm>
            <a:off x="1219200" y="2210254"/>
            <a:ext cx="9715500" cy="50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(</a:t>
            </a:r>
            <a:r>
              <a:rPr lang="en-US" altLang="zh-CN" sz="2000" b="1" dirty="0"/>
              <a:t>4</a:t>
            </a:r>
            <a:r>
              <a:rPr lang="zh-CN" altLang="en-US" sz="2000" b="1" dirty="0"/>
              <a:t>)云雾状</a:t>
            </a:r>
            <a:endParaRPr lang="en-US" altLang="zh-CN" sz="2000" b="1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5F7D713-F744-4E75-BB8B-6ACC177DA32B}"/>
              </a:ext>
            </a:extLst>
          </p:cNvPr>
          <p:cNvSpPr txBox="1"/>
          <p:nvPr/>
        </p:nvSpPr>
        <p:spPr>
          <a:xfrm>
            <a:off x="2107113" y="2639509"/>
            <a:ext cx="8865687" cy="94106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指新鲜精液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在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33-35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℃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温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度下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群运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所产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生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的上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下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翻卷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现象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云雾状的明显程度代表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高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浓度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精液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中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活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力的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高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低。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AEC7874C-52D0-40C8-A75F-837395690843}"/>
              </a:ext>
            </a:extLst>
          </p:cNvPr>
          <p:cNvSpPr/>
          <p:nvPr/>
        </p:nvSpPr>
        <p:spPr>
          <a:xfrm>
            <a:off x="2143119" y="3761175"/>
            <a:ext cx="7905762" cy="2247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071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精子活力检查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5DD12573-3D65-4923-82EA-2EABAFAE39B4}"/>
              </a:ext>
            </a:extLst>
          </p:cNvPr>
          <p:cNvSpPr/>
          <p:nvPr/>
        </p:nvSpPr>
        <p:spPr>
          <a:xfrm>
            <a:off x="2686050" y="2209736"/>
            <a:ext cx="738187" cy="709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2E4B33C-E334-4B97-BF0D-D482FC570169}"/>
              </a:ext>
            </a:extLst>
          </p:cNvPr>
          <p:cNvSpPr txBox="1"/>
          <p:nvPr/>
        </p:nvSpPr>
        <p:spPr>
          <a:xfrm>
            <a:off x="1664335" y="2306574"/>
            <a:ext cx="886587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 err="1">
                <a:solidFill>
                  <a:srgbClr val="6FAC46"/>
                </a:solidFill>
                <a:latin typeface="微软雅黑"/>
                <a:cs typeface="微软雅黑"/>
              </a:rPr>
              <a:t>精子活率</a:t>
            </a:r>
            <a:r>
              <a:rPr lang="zh-CN" altLang="en-US" sz="2400" b="1" dirty="0">
                <a:solidFill>
                  <a:srgbClr val="6FAC46"/>
                </a:solidFill>
                <a:latin typeface="微软雅黑"/>
                <a:cs typeface="微软雅黑"/>
              </a:rPr>
              <a:t>：</a:t>
            </a:r>
            <a:r>
              <a:rPr sz="2400" dirty="0" err="1">
                <a:solidFill>
                  <a:srgbClr val="6FAC46"/>
                </a:solidFill>
                <a:latin typeface="微软雅黑"/>
                <a:cs typeface="微软雅黑"/>
              </a:rPr>
              <a:t>是指精液中做直线运动的精子数整个精子数的百分率</a:t>
            </a:r>
            <a:r>
              <a:rPr sz="2400" dirty="0">
                <a:solidFill>
                  <a:srgbClr val="6FAC46"/>
                </a:solidFill>
                <a:latin typeface="微软雅黑"/>
                <a:cs typeface="微软雅黑"/>
              </a:rPr>
              <a:t>。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4BED57E3-58EC-4B97-BDBC-82642C3397BF}"/>
              </a:ext>
            </a:extLst>
          </p:cNvPr>
          <p:cNvSpPr/>
          <p:nvPr/>
        </p:nvSpPr>
        <p:spPr>
          <a:xfrm>
            <a:off x="823912" y="3433826"/>
            <a:ext cx="2781935" cy="2333625"/>
          </a:xfrm>
          <a:custGeom>
            <a:avLst/>
            <a:gdLst/>
            <a:ahLst/>
            <a:cxnLst/>
            <a:rect l="l" t="t" r="r" b="b"/>
            <a:pathLst>
              <a:path w="2781935" h="2333625">
                <a:moveTo>
                  <a:pt x="2614485" y="0"/>
                </a:moveTo>
                <a:lnTo>
                  <a:pt x="166878" y="0"/>
                </a:lnTo>
                <a:lnTo>
                  <a:pt x="128614" y="6158"/>
                </a:lnTo>
                <a:lnTo>
                  <a:pt x="93489" y="23702"/>
                </a:lnTo>
                <a:lnTo>
                  <a:pt x="62504" y="51235"/>
                </a:lnTo>
                <a:lnTo>
                  <a:pt x="36661" y="87358"/>
                </a:lnTo>
                <a:lnTo>
                  <a:pt x="16961" y="130674"/>
                </a:lnTo>
                <a:lnTo>
                  <a:pt x="4407" y="179787"/>
                </a:lnTo>
                <a:lnTo>
                  <a:pt x="0" y="233299"/>
                </a:lnTo>
                <a:lnTo>
                  <a:pt x="0" y="2100199"/>
                </a:lnTo>
                <a:lnTo>
                  <a:pt x="4407" y="2153705"/>
                </a:lnTo>
                <a:lnTo>
                  <a:pt x="16961" y="2202824"/>
                </a:lnTo>
                <a:lnTo>
                  <a:pt x="36661" y="2246154"/>
                </a:lnTo>
                <a:lnTo>
                  <a:pt x="62504" y="2282293"/>
                </a:lnTo>
                <a:lnTo>
                  <a:pt x="93489" y="2309841"/>
                </a:lnTo>
                <a:lnTo>
                  <a:pt x="128614" y="2327398"/>
                </a:lnTo>
                <a:lnTo>
                  <a:pt x="166878" y="2333561"/>
                </a:lnTo>
                <a:lnTo>
                  <a:pt x="2614485" y="2333561"/>
                </a:lnTo>
                <a:lnTo>
                  <a:pt x="2652721" y="2327398"/>
                </a:lnTo>
                <a:lnTo>
                  <a:pt x="2687835" y="2309841"/>
                </a:lnTo>
                <a:lnTo>
                  <a:pt x="2718821" y="2282293"/>
                </a:lnTo>
                <a:lnTo>
                  <a:pt x="2744674" y="2246154"/>
                </a:lnTo>
                <a:lnTo>
                  <a:pt x="2764386" y="2202824"/>
                </a:lnTo>
                <a:lnTo>
                  <a:pt x="2776951" y="2153705"/>
                </a:lnTo>
                <a:lnTo>
                  <a:pt x="2781363" y="2100199"/>
                </a:lnTo>
                <a:lnTo>
                  <a:pt x="2781363" y="233299"/>
                </a:lnTo>
                <a:lnTo>
                  <a:pt x="2776951" y="179787"/>
                </a:lnTo>
                <a:lnTo>
                  <a:pt x="2764386" y="130674"/>
                </a:lnTo>
                <a:lnTo>
                  <a:pt x="2744674" y="87358"/>
                </a:lnTo>
                <a:lnTo>
                  <a:pt x="2718821" y="51235"/>
                </a:lnTo>
                <a:lnTo>
                  <a:pt x="2687835" y="23702"/>
                </a:lnTo>
                <a:lnTo>
                  <a:pt x="2652721" y="6158"/>
                </a:lnTo>
                <a:lnTo>
                  <a:pt x="261448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FB56F6B5-A45E-44A0-A308-1EB44ECF5BC3}"/>
              </a:ext>
            </a:extLst>
          </p:cNvPr>
          <p:cNvSpPr txBox="1"/>
          <p:nvPr/>
        </p:nvSpPr>
        <p:spPr>
          <a:xfrm>
            <a:off x="1032192" y="3840670"/>
            <a:ext cx="2343150" cy="1399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精子活率是评定精液 品质优劣的重要标志 之一。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AE186E6D-9AA4-412B-8C27-A45716379BEE}"/>
              </a:ext>
            </a:extLst>
          </p:cNvPr>
          <p:cNvSpPr/>
          <p:nvPr/>
        </p:nvSpPr>
        <p:spPr>
          <a:xfrm>
            <a:off x="4710176" y="3433826"/>
            <a:ext cx="2781300" cy="2333625"/>
          </a:xfrm>
          <a:custGeom>
            <a:avLst/>
            <a:gdLst/>
            <a:ahLst/>
            <a:cxnLst/>
            <a:rect l="l" t="t" r="r" b="b"/>
            <a:pathLst>
              <a:path w="2781300" h="2333625">
                <a:moveTo>
                  <a:pt x="2614295" y="0"/>
                </a:moveTo>
                <a:lnTo>
                  <a:pt x="166877" y="0"/>
                </a:lnTo>
                <a:lnTo>
                  <a:pt x="128602" y="6158"/>
                </a:lnTo>
                <a:lnTo>
                  <a:pt x="93472" y="23702"/>
                </a:lnTo>
                <a:lnTo>
                  <a:pt x="62488" y="51235"/>
                </a:lnTo>
                <a:lnTo>
                  <a:pt x="36649" y="87358"/>
                </a:lnTo>
                <a:lnTo>
                  <a:pt x="16955" y="130674"/>
                </a:lnTo>
                <a:lnTo>
                  <a:pt x="4405" y="179787"/>
                </a:lnTo>
                <a:lnTo>
                  <a:pt x="0" y="233299"/>
                </a:lnTo>
                <a:lnTo>
                  <a:pt x="0" y="2100199"/>
                </a:lnTo>
                <a:lnTo>
                  <a:pt x="4405" y="2153705"/>
                </a:lnTo>
                <a:lnTo>
                  <a:pt x="16955" y="2202824"/>
                </a:lnTo>
                <a:lnTo>
                  <a:pt x="36649" y="2246154"/>
                </a:lnTo>
                <a:lnTo>
                  <a:pt x="62488" y="2282293"/>
                </a:lnTo>
                <a:lnTo>
                  <a:pt x="93472" y="2309841"/>
                </a:lnTo>
                <a:lnTo>
                  <a:pt x="128602" y="2327398"/>
                </a:lnTo>
                <a:lnTo>
                  <a:pt x="166877" y="2333561"/>
                </a:lnTo>
                <a:lnTo>
                  <a:pt x="2614295" y="2333561"/>
                </a:lnTo>
                <a:lnTo>
                  <a:pt x="2652577" y="2327398"/>
                </a:lnTo>
                <a:lnTo>
                  <a:pt x="2687725" y="2309841"/>
                </a:lnTo>
                <a:lnTo>
                  <a:pt x="2718734" y="2282293"/>
                </a:lnTo>
                <a:lnTo>
                  <a:pt x="2744600" y="2246154"/>
                </a:lnTo>
                <a:lnTo>
                  <a:pt x="2764319" y="2202824"/>
                </a:lnTo>
                <a:lnTo>
                  <a:pt x="2776887" y="2153705"/>
                </a:lnTo>
                <a:lnTo>
                  <a:pt x="2781300" y="2100199"/>
                </a:lnTo>
                <a:lnTo>
                  <a:pt x="2781300" y="233299"/>
                </a:lnTo>
                <a:lnTo>
                  <a:pt x="2776887" y="179787"/>
                </a:lnTo>
                <a:lnTo>
                  <a:pt x="2764319" y="130674"/>
                </a:lnTo>
                <a:lnTo>
                  <a:pt x="2744600" y="87358"/>
                </a:lnTo>
                <a:lnTo>
                  <a:pt x="2718734" y="51235"/>
                </a:lnTo>
                <a:lnTo>
                  <a:pt x="2687725" y="23702"/>
                </a:lnTo>
                <a:lnTo>
                  <a:pt x="2652577" y="6158"/>
                </a:lnTo>
                <a:lnTo>
                  <a:pt x="261429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90801385-D7F8-4BAB-A987-BB73978B80D3}"/>
              </a:ext>
            </a:extLst>
          </p:cNvPr>
          <p:cNvSpPr txBox="1"/>
          <p:nvPr/>
        </p:nvSpPr>
        <p:spPr>
          <a:xfrm>
            <a:off x="4857750" y="3611943"/>
            <a:ext cx="2485390" cy="18567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065" algn="ctr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精子活率检查必须在 每次采精后、精液稀 释后和输精前进</a:t>
            </a:r>
            <a:r>
              <a:rPr sz="2000" spc="35" dirty="0">
                <a:solidFill>
                  <a:srgbClr val="FFFFFF"/>
                </a:solidFill>
                <a:latin typeface="微软雅黑"/>
                <a:cs typeface="微软雅黑"/>
              </a:rPr>
              <a:t>行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次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检测。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F4820EBA-7D79-454B-8561-91A3A5B7D96E}"/>
              </a:ext>
            </a:extLst>
          </p:cNvPr>
          <p:cNvSpPr/>
          <p:nvPr/>
        </p:nvSpPr>
        <p:spPr>
          <a:xfrm>
            <a:off x="8596376" y="3433826"/>
            <a:ext cx="2781300" cy="2333625"/>
          </a:xfrm>
          <a:custGeom>
            <a:avLst/>
            <a:gdLst/>
            <a:ahLst/>
            <a:cxnLst/>
            <a:rect l="l" t="t" r="r" b="b"/>
            <a:pathLst>
              <a:path w="2781300" h="2333625">
                <a:moveTo>
                  <a:pt x="2614295" y="0"/>
                </a:moveTo>
                <a:lnTo>
                  <a:pt x="166877" y="0"/>
                </a:lnTo>
                <a:lnTo>
                  <a:pt x="128602" y="6158"/>
                </a:lnTo>
                <a:lnTo>
                  <a:pt x="93472" y="23702"/>
                </a:lnTo>
                <a:lnTo>
                  <a:pt x="62488" y="51235"/>
                </a:lnTo>
                <a:lnTo>
                  <a:pt x="36649" y="87358"/>
                </a:lnTo>
                <a:lnTo>
                  <a:pt x="16955" y="130674"/>
                </a:lnTo>
                <a:lnTo>
                  <a:pt x="4405" y="179787"/>
                </a:lnTo>
                <a:lnTo>
                  <a:pt x="0" y="233299"/>
                </a:lnTo>
                <a:lnTo>
                  <a:pt x="0" y="2100199"/>
                </a:lnTo>
                <a:lnTo>
                  <a:pt x="4405" y="2153705"/>
                </a:lnTo>
                <a:lnTo>
                  <a:pt x="16955" y="2202824"/>
                </a:lnTo>
                <a:lnTo>
                  <a:pt x="36649" y="2246154"/>
                </a:lnTo>
                <a:lnTo>
                  <a:pt x="62488" y="2282293"/>
                </a:lnTo>
                <a:lnTo>
                  <a:pt x="93472" y="2309841"/>
                </a:lnTo>
                <a:lnTo>
                  <a:pt x="128602" y="2327398"/>
                </a:lnTo>
                <a:lnTo>
                  <a:pt x="166877" y="2333561"/>
                </a:lnTo>
                <a:lnTo>
                  <a:pt x="2614295" y="2333561"/>
                </a:lnTo>
                <a:lnTo>
                  <a:pt x="2652577" y="2327398"/>
                </a:lnTo>
                <a:lnTo>
                  <a:pt x="2687725" y="2309841"/>
                </a:lnTo>
                <a:lnTo>
                  <a:pt x="2718734" y="2282293"/>
                </a:lnTo>
                <a:lnTo>
                  <a:pt x="2744600" y="2246154"/>
                </a:lnTo>
                <a:lnTo>
                  <a:pt x="2764319" y="2202824"/>
                </a:lnTo>
                <a:lnTo>
                  <a:pt x="2776887" y="2153705"/>
                </a:lnTo>
                <a:lnTo>
                  <a:pt x="2781300" y="2100199"/>
                </a:lnTo>
                <a:lnTo>
                  <a:pt x="2781300" y="233299"/>
                </a:lnTo>
                <a:lnTo>
                  <a:pt x="2776887" y="179787"/>
                </a:lnTo>
                <a:lnTo>
                  <a:pt x="2764319" y="130674"/>
                </a:lnTo>
                <a:lnTo>
                  <a:pt x="2744600" y="87358"/>
                </a:lnTo>
                <a:lnTo>
                  <a:pt x="2718734" y="51235"/>
                </a:lnTo>
                <a:lnTo>
                  <a:pt x="2687725" y="23702"/>
                </a:lnTo>
                <a:lnTo>
                  <a:pt x="2652577" y="6158"/>
                </a:lnTo>
                <a:lnTo>
                  <a:pt x="261429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0DD05A07-BF13-45F0-A1F3-CEBC4E1DAA72}"/>
              </a:ext>
            </a:extLst>
          </p:cNvPr>
          <p:cNvSpPr txBox="1"/>
          <p:nvPr/>
        </p:nvSpPr>
        <p:spPr>
          <a:xfrm>
            <a:off x="8816340" y="4069778"/>
            <a:ext cx="2343150" cy="941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350" marR="5080" indent="-248285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做精子活率检查时温 度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以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℃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为宜。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62687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精子活力检查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）检查方法：平板压片法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73149EBB-7E42-4365-BB55-A5A1A810AD1A}"/>
              </a:ext>
            </a:extLst>
          </p:cNvPr>
          <p:cNvSpPr/>
          <p:nvPr/>
        </p:nvSpPr>
        <p:spPr>
          <a:xfrm>
            <a:off x="2764693" y="3157357"/>
            <a:ext cx="1130852" cy="1228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04F47347-DB29-47E4-BADE-2AB8711C3D51}"/>
              </a:ext>
            </a:extLst>
          </p:cNvPr>
          <p:cNvSpPr/>
          <p:nvPr/>
        </p:nvSpPr>
        <p:spPr>
          <a:xfrm>
            <a:off x="3236572" y="5241708"/>
            <a:ext cx="951238" cy="833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415F5D6A-6AD7-4DAB-ACA4-38016C76BC61}"/>
              </a:ext>
            </a:extLst>
          </p:cNvPr>
          <p:cNvSpPr/>
          <p:nvPr/>
        </p:nvSpPr>
        <p:spPr>
          <a:xfrm>
            <a:off x="7309803" y="3252607"/>
            <a:ext cx="1143000" cy="876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4277A4E2-F10D-4565-9E70-CDA556B54B05}"/>
              </a:ext>
            </a:extLst>
          </p:cNvPr>
          <p:cNvSpPr/>
          <p:nvPr/>
        </p:nvSpPr>
        <p:spPr>
          <a:xfrm>
            <a:off x="5219065" y="4990919"/>
            <a:ext cx="1300162" cy="1228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D091B721-456A-4ADC-B3D3-466F35E92EA7}"/>
              </a:ext>
            </a:extLst>
          </p:cNvPr>
          <p:cNvSpPr/>
          <p:nvPr/>
        </p:nvSpPr>
        <p:spPr>
          <a:xfrm>
            <a:off x="7538403" y="4748032"/>
            <a:ext cx="933450" cy="14668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0DCA918B-1819-431F-A2A7-5FDA1D54394D}"/>
              </a:ext>
            </a:extLst>
          </p:cNvPr>
          <p:cNvSpPr txBox="1"/>
          <p:nvPr/>
        </p:nvSpPr>
        <p:spPr>
          <a:xfrm>
            <a:off x="3114611" y="4387669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显微镜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B8D5DCD8-A56A-4589-B68A-999529EC6F40}"/>
              </a:ext>
            </a:extLst>
          </p:cNvPr>
          <p:cNvSpPr txBox="1"/>
          <p:nvPr/>
        </p:nvSpPr>
        <p:spPr>
          <a:xfrm>
            <a:off x="7512368" y="4389193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载玻片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BF72A16A-362D-417E-A1CE-09070216B0A3}"/>
              </a:ext>
            </a:extLst>
          </p:cNvPr>
          <p:cNvSpPr txBox="1"/>
          <p:nvPr/>
        </p:nvSpPr>
        <p:spPr>
          <a:xfrm>
            <a:off x="3281617" y="6325689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胶头滴管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04CD657D-188D-4A84-AB4F-F86BA253B21B}"/>
              </a:ext>
            </a:extLst>
          </p:cNvPr>
          <p:cNvSpPr txBox="1"/>
          <p:nvPr/>
        </p:nvSpPr>
        <p:spPr>
          <a:xfrm>
            <a:off x="9256712" y="4384494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盖玻片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id="{F4C19D3C-020A-46DE-A41C-D1A614BEC5D3}"/>
              </a:ext>
            </a:extLst>
          </p:cNvPr>
          <p:cNvSpPr txBox="1"/>
          <p:nvPr/>
        </p:nvSpPr>
        <p:spPr>
          <a:xfrm>
            <a:off x="5515293" y="6325689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擦镜纸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id="{E16B86BA-9B3E-4BE5-8086-951D51302D40}"/>
              </a:ext>
            </a:extLst>
          </p:cNvPr>
          <p:cNvSpPr txBox="1"/>
          <p:nvPr/>
        </p:nvSpPr>
        <p:spPr>
          <a:xfrm>
            <a:off x="4793932" y="4359094"/>
            <a:ext cx="11703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恒温载物台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1C663562-82CB-43AD-ACAC-D644828A6FF2}"/>
              </a:ext>
            </a:extLst>
          </p:cNvPr>
          <p:cNvSpPr txBox="1"/>
          <p:nvPr/>
        </p:nvSpPr>
        <p:spPr>
          <a:xfrm>
            <a:off x="7420293" y="6325689"/>
            <a:ext cx="11684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猪新鲜精液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id="{7B699532-146C-4B21-A200-6B5D5B6D266C}"/>
              </a:ext>
            </a:extLst>
          </p:cNvPr>
          <p:cNvSpPr/>
          <p:nvPr/>
        </p:nvSpPr>
        <p:spPr>
          <a:xfrm>
            <a:off x="9043353" y="3147832"/>
            <a:ext cx="1138101" cy="11288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6">
            <a:extLst>
              <a:ext uri="{FF2B5EF4-FFF2-40B4-BE49-F238E27FC236}">
                <a16:creationId xmlns:a16="http://schemas.microsoft.com/office/drawing/2014/main" id="{928A8CF7-B480-4054-A5B9-612F58F039CD}"/>
              </a:ext>
            </a:extLst>
          </p:cNvPr>
          <p:cNvSpPr/>
          <p:nvPr/>
        </p:nvSpPr>
        <p:spPr>
          <a:xfrm>
            <a:off x="4699953" y="3424444"/>
            <a:ext cx="1600200" cy="6136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60320295-5CC5-4F4B-B9F8-F6932E2AC5DE}"/>
              </a:ext>
            </a:extLst>
          </p:cNvPr>
          <p:cNvSpPr txBox="1"/>
          <p:nvPr/>
        </p:nvSpPr>
        <p:spPr>
          <a:xfrm>
            <a:off x="1383601" y="2630262"/>
            <a:ext cx="17310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5"/>
              </a:spcBef>
              <a:buFont typeface="+mj-ea"/>
              <a:buAutoNum type="circleNumDbPlain"/>
            </a:pPr>
            <a:r>
              <a:rPr sz="2000" b="1" spc="20" dirty="0" err="1">
                <a:solidFill>
                  <a:srgbClr val="6FAC46"/>
                </a:solidFill>
                <a:latin typeface="微软雅黑"/>
                <a:cs typeface="微软雅黑"/>
              </a:rPr>
              <a:t>准备工作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5022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（二）精液品质检查</a:t>
            </a:r>
          </a:p>
          <a:p>
            <a:pPr marL="0" indent="0">
              <a:spcBef>
                <a:spcPts val="95"/>
              </a:spcBef>
              <a:buNone/>
            </a:pP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精子活力检查</a:t>
            </a:r>
            <a:endParaRPr lang="en-US" altLang="zh-CN" b="1" spc="-10" dirty="0">
              <a:solidFill>
                <a:srgbClr val="404040"/>
              </a:solidFill>
              <a:latin typeface="宋体" panose="02010600030101010101" pitchFamily="2" charset="-122"/>
              <a:ea typeface="+mn-ea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（</a:t>
            </a: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1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）检查方法：平板压片法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60320295-5CC5-4F4B-B9F8-F6932E2AC5DE}"/>
              </a:ext>
            </a:extLst>
          </p:cNvPr>
          <p:cNvSpPr txBox="1"/>
          <p:nvPr/>
        </p:nvSpPr>
        <p:spPr>
          <a:xfrm>
            <a:off x="1383601" y="2630262"/>
            <a:ext cx="17310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2000" dirty="0">
              <a:latin typeface="微软雅黑"/>
              <a:cs typeface="微软雅黑"/>
            </a:endParaRPr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6F093F83-E930-4387-A3CE-BA7EC73EF121}"/>
              </a:ext>
            </a:extLst>
          </p:cNvPr>
          <p:cNvSpPr txBox="1"/>
          <p:nvPr/>
        </p:nvSpPr>
        <p:spPr>
          <a:xfrm>
            <a:off x="1382331" y="2630261"/>
            <a:ext cx="17322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 err="1">
                <a:solidFill>
                  <a:srgbClr val="6FAC46"/>
                </a:solidFill>
                <a:latin typeface="微软雅黑"/>
                <a:cs typeface="微软雅黑"/>
              </a:rPr>
              <a:t>检测方法</a:t>
            </a:r>
            <a:endParaRPr sz="2000" dirty="0">
              <a:latin typeface="微软雅黑"/>
              <a:cs typeface="微软雅黑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6E8C11C-3E41-400D-AB87-BF2071DF16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2" t="4593"/>
          <a:stretch/>
        </p:blipFill>
        <p:spPr>
          <a:xfrm>
            <a:off x="5114440" y="2630261"/>
            <a:ext cx="4277532" cy="358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2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7</TotalTime>
  <Words>1418</Words>
  <Application>Microsoft Office PowerPoint</Application>
  <PresentationFormat>宽屏</PresentationFormat>
  <Paragraphs>271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108</cp:revision>
  <dcterms:created xsi:type="dcterms:W3CDTF">2019-09-17T02:06:00Z</dcterms:created>
  <dcterms:modified xsi:type="dcterms:W3CDTF">2021-02-01T06:20:52Z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