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61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285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2DDAA-B3D8-48BD-B51E-EB42048466FC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75F4-052C-45F3-8D15-ED8DF32200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19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CE312-C24B-41C7-92C1-1949B525A42A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6A4FB-EF23-45A3-9644-E21A5DBC73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3625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075" descr="610174_9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317"/>
          <a:stretch/>
        </p:blipFill>
        <p:spPr bwMode="auto">
          <a:xfrm>
            <a:off x="2627784" y="3535602"/>
            <a:ext cx="4513865" cy="312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108693" y="90872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16480" y="2924944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525502" y="6457890"/>
            <a:ext cx="261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  <a:endParaRPr lang="zh-CN" altLang="en-US" sz="2000" b="1" dirty="0">
              <a:solidFill>
                <a:schemeClr val="accent1">
                  <a:lumMod val="7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  <a:endParaRPr lang="zh-CN" altLang="en-US" sz="24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291112" y="6418374"/>
            <a:ext cx="2546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  <a:endParaRPr lang="zh-CN" altLang="en-US" sz="2000" b="1" dirty="0">
              <a:solidFill>
                <a:schemeClr val="accent1">
                  <a:lumMod val="7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  <a:endParaRPr lang="zh-CN" altLang="en-US" sz="24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2C4276-68BD-4EA0-8D83-20921FFDD090}" type="datetimeFigureOut">
              <a:rPr lang="zh-CN" altLang="en-US" smtClean="0"/>
              <a:t>2020/11/8 Sunday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ctrTitle"/>
          </p:nvPr>
        </p:nvSpPr>
        <p:spPr>
          <a:xfrm>
            <a:off x="2108693" y="90872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zh-CN" altLang="zh-CN" sz="4000" dirty="0">
                <a:latin typeface="+mj-ea"/>
              </a:rPr>
              <a:t>项目</a:t>
            </a:r>
            <a:r>
              <a:rPr lang="zh-CN" altLang="zh-CN" sz="4000" dirty="0" smtClean="0">
                <a:latin typeface="+mj-ea"/>
              </a:rPr>
              <a:t>二</a:t>
            </a:r>
            <a:r>
              <a:rPr lang="en-US" altLang="zh-CN" sz="4000" dirty="0" smtClean="0">
                <a:latin typeface="+mj-ea"/>
              </a:rPr>
              <a:t>  </a:t>
            </a:r>
            <a:r>
              <a:rPr lang="zh-CN" altLang="zh-CN" sz="4000" dirty="0" smtClean="0">
                <a:latin typeface="+mj-ea"/>
              </a:rPr>
              <a:t>宠物</a:t>
            </a:r>
            <a:r>
              <a:rPr lang="zh-CN" altLang="zh-CN" sz="4000" dirty="0">
                <a:latin typeface="+mj-ea"/>
              </a:rPr>
              <a:t>猫的饲养管理</a:t>
            </a:r>
            <a:endParaRPr lang="zh-CN" altLang="en-US" sz="3600" dirty="0"/>
          </a:p>
        </p:txBody>
      </p:sp>
      <p:sp>
        <p:nvSpPr>
          <p:cNvPr id="5" name="副标题 2"/>
          <p:cNvSpPr>
            <a:spLocks noGrp="1"/>
          </p:cNvSpPr>
          <p:nvPr>
            <p:ph type="subTitle" idx="1"/>
          </p:nvPr>
        </p:nvSpPr>
        <p:spPr>
          <a:xfrm>
            <a:off x="2116480" y="2924944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zh-CN" altLang="zh-CN" sz="3200" dirty="0" smtClean="0">
                <a:latin typeface="+mj-ea"/>
                <a:ea typeface="+mj-ea"/>
              </a:rPr>
              <a:t>任务</a:t>
            </a:r>
            <a:r>
              <a:rPr lang="en-US" altLang="zh-CN" sz="3200" dirty="0" smtClean="0">
                <a:latin typeface="+mj-ea"/>
                <a:ea typeface="+mj-ea"/>
              </a:rPr>
              <a:t>3  </a:t>
            </a:r>
            <a:r>
              <a:rPr lang="zh-CN" altLang="zh-CN" sz="3200" dirty="0" smtClean="0">
                <a:latin typeface="+mj-ea"/>
                <a:ea typeface="+mj-ea"/>
              </a:rPr>
              <a:t>猫的</a:t>
            </a:r>
            <a:r>
              <a:rPr lang="zh-CN" altLang="en-US" sz="3200" dirty="0">
                <a:latin typeface="+mj-ea"/>
                <a:ea typeface="+mj-ea"/>
              </a:rPr>
              <a:t>繁殖</a:t>
            </a:r>
          </a:p>
        </p:txBody>
      </p:sp>
    </p:spTree>
    <p:extLst>
      <p:ext uri="{BB962C8B-B14F-4D97-AF65-F5344CB8AC3E}">
        <p14:creationId xmlns:p14="http://schemas.microsoft.com/office/powerpoint/2010/main" val="97486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/>
              <a:t>二、猫的繁殖生理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（</a:t>
            </a: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一）初情期和性成热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初情期：是指</a:t>
            </a:r>
            <a:r>
              <a:rPr lang="zh-CN" altLang="en-US" sz="2800" b="1" dirty="0">
                <a:latin typeface="+mj-ea"/>
                <a:ea typeface="+mj-ea"/>
              </a:rPr>
              <a:t>从出生到第一次发情的</a:t>
            </a:r>
            <a:r>
              <a:rPr lang="zh-CN" altLang="en-US" sz="2800" b="1" dirty="0" smtClean="0">
                <a:latin typeface="+mj-ea"/>
                <a:ea typeface="+mj-ea"/>
              </a:rPr>
              <a:t>时期</a:t>
            </a:r>
            <a:r>
              <a:rPr lang="zh-CN" altLang="en-US" sz="2800" b="1" dirty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+mj-ea"/>
                <a:ea typeface="+mj-ea"/>
              </a:rPr>
              <a:t>影响因素</a:t>
            </a:r>
            <a:r>
              <a:rPr lang="zh-CN" altLang="en-US" sz="2800" b="1" dirty="0" smtClean="0">
                <a:latin typeface="+mj-ea"/>
                <a:ea typeface="+mj-ea"/>
              </a:rPr>
              <a:t>：体重</a:t>
            </a:r>
            <a:r>
              <a:rPr lang="zh-CN" altLang="en-US" sz="2800" b="1" dirty="0">
                <a:latin typeface="+mj-ea"/>
                <a:ea typeface="+mj-ea"/>
              </a:rPr>
              <a:t>、年龄、饲养管理水平、品种、饲养方式、日照</a:t>
            </a:r>
            <a:r>
              <a:rPr lang="zh-CN" altLang="en-US" sz="2800" b="1" dirty="0" smtClean="0">
                <a:latin typeface="+mj-ea"/>
                <a:ea typeface="+mj-ea"/>
              </a:rPr>
              <a:t>长短等。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母猫一般</a:t>
            </a:r>
            <a:r>
              <a:rPr lang="zh-CN" altLang="en-US" sz="2800" b="1" dirty="0">
                <a:latin typeface="+mj-ea"/>
                <a:ea typeface="+mj-ea"/>
              </a:rPr>
              <a:t>在</a:t>
            </a:r>
            <a:r>
              <a:rPr lang="en-US" altLang="zh-CN" sz="2800" b="1" dirty="0">
                <a:latin typeface="+mj-ea"/>
                <a:ea typeface="+mj-ea"/>
              </a:rPr>
              <a:t>6</a:t>
            </a:r>
            <a:r>
              <a:rPr lang="zh-CN" altLang="en-US" sz="2800" b="1" dirty="0">
                <a:latin typeface="+mj-ea"/>
                <a:ea typeface="+mj-ea"/>
              </a:rPr>
              <a:t>～</a:t>
            </a:r>
            <a:r>
              <a:rPr lang="en-US" altLang="zh-CN" sz="2800" b="1" dirty="0">
                <a:latin typeface="+mj-ea"/>
                <a:ea typeface="+mj-ea"/>
              </a:rPr>
              <a:t>8</a:t>
            </a:r>
            <a:r>
              <a:rPr lang="zh-CN" altLang="en-US" sz="2800" b="1" dirty="0">
                <a:latin typeface="+mj-ea"/>
                <a:ea typeface="+mj-ea"/>
              </a:rPr>
              <a:t>月龄</a:t>
            </a:r>
            <a:r>
              <a:rPr lang="zh-CN" altLang="en-US" sz="2800" b="1" dirty="0" smtClean="0">
                <a:latin typeface="+mj-ea"/>
                <a:ea typeface="+mj-ea"/>
              </a:rPr>
              <a:t>，公猫</a:t>
            </a:r>
            <a:r>
              <a:rPr lang="zh-CN" altLang="en-US" sz="2800" b="1" dirty="0">
                <a:latin typeface="+mj-ea"/>
                <a:ea typeface="+mj-ea"/>
              </a:rPr>
              <a:t>为</a:t>
            </a:r>
            <a:r>
              <a:rPr lang="en-US" altLang="zh-CN" sz="2800" b="1" dirty="0">
                <a:latin typeface="+mj-ea"/>
                <a:ea typeface="+mj-ea"/>
              </a:rPr>
              <a:t>6</a:t>
            </a:r>
            <a:r>
              <a:rPr lang="zh-CN" altLang="en-US" sz="2800" b="1" dirty="0">
                <a:latin typeface="+mj-ea"/>
                <a:ea typeface="+mj-ea"/>
              </a:rPr>
              <a:t>～</a:t>
            </a:r>
            <a:r>
              <a:rPr lang="en-US" altLang="zh-CN" sz="2800" b="1" dirty="0">
                <a:latin typeface="+mj-ea"/>
                <a:ea typeface="+mj-ea"/>
              </a:rPr>
              <a:t>12</a:t>
            </a:r>
            <a:r>
              <a:rPr lang="zh-CN" altLang="en-US" sz="2800" b="1" dirty="0">
                <a:latin typeface="+mj-ea"/>
                <a:ea typeface="+mj-ea"/>
              </a:rPr>
              <a:t>月龄。</a:t>
            </a:r>
            <a:endParaRPr lang="en-US" altLang="zh-CN" sz="2800" b="1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0529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性成熟</a:t>
            </a:r>
            <a:r>
              <a:rPr lang="zh-CN" altLang="en-US" sz="2800" b="1" dirty="0" smtClean="0">
                <a:latin typeface="+mj-ea"/>
                <a:ea typeface="+mj-ea"/>
              </a:rPr>
              <a:t>：指</a:t>
            </a:r>
            <a:r>
              <a:rPr lang="zh-CN" altLang="en-US" sz="2800" b="1" dirty="0">
                <a:latin typeface="+mj-ea"/>
                <a:ea typeface="+mj-ea"/>
              </a:rPr>
              <a:t>雌性动物生殖器官已发育成熟，具备生育后代能力的时期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公</a:t>
            </a:r>
            <a:r>
              <a:rPr lang="zh-CN" altLang="en-US" sz="2800" b="1" dirty="0">
                <a:latin typeface="+mj-ea"/>
                <a:ea typeface="+mj-ea"/>
              </a:rPr>
              <a:t>猫初配年龄一般在</a:t>
            </a:r>
            <a:r>
              <a:rPr lang="en-US" altLang="zh-CN" sz="2800" b="1" dirty="0">
                <a:latin typeface="+mj-ea"/>
                <a:ea typeface="+mj-ea"/>
              </a:rPr>
              <a:t>1.5</a:t>
            </a:r>
            <a:r>
              <a:rPr lang="zh-CN" altLang="en-US" sz="2800" b="1" dirty="0">
                <a:latin typeface="+mj-ea"/>
                <a:ea typeface="+mj-ea"/>
              </a:rPr>
              <a:t>岁左右，而母猫则为</a:t>
            </a:r>
            <a:r>
              <a:rPr lang="en-US" altLang="zh-CN" sz="2800" b="1" dirty="0">
                <a:latin typeface="+mj-ea"/>
                <a:ea typeface="+mj-ea"/>
              </a:rPr>
              <a:t>10-12</a:t>
            </a:r>
            <a:r>
              <a:rPr lang="zh-CN" altLang="en-US" sz="2800" b="1" dirty="0">
                <a:latin typeface="+mj-ea"/>
                <a:ea typeface="+mj-ea"/>
              </a:rPr>
              <a:t>月龄为宜，一年繁殖</a:t>
            </a:r>
            <a:r>
              <a:rPr lang="en-US" altLang="zh-CN" sz="2800" b="1" dirty="0">
                <a:latin typeface="+mj-ea"/>
                <a:ea typeface="+mj-ea"/>
              </a:rPr>
              <a:t>2</a:t>
            </a:r>
            <a:r>
              <a:rPr lang="zh-CN" altLang="en-US" sz="2800" b="1" dirty="0">
                <a:latin typeface="+mj-ea"/>
                <a:ea typeface="+mj-ea"/>
              </a:rPr>
              <a:t>窝最佳。</a:t>
            </a:r>
          </a:p>
        </p:txBody>
      </p:sp>
    </p:spTree>
    <p:extLst>
      <p:ext uri="{BB962C8B-B14F-4D97-AF65-F5344CB8AC3E}">
        <p14:creationId xmlns:p14="http://schemas.microsoft.com/office/powerpoint/2010/main" val="2823030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（</a:t>
            </a: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二）发情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+mj-ea"/>
                <a:ea typeface="+mj-ea"/>
              </a:rPr>
              <a:t>猫属于季节性多次发情和诱发性排卵动物。一般每隔</a:t>
            </a:r>
            <a:r>
              <a:rPr lang="en-US" altLang="zh-CN" sz="2800" b="1" dirty="0">
                <a:latin typeface="+mj-ea"/>
                <a:ea typeface="+mj-ea"/>
              </a:rPr>
              <a:t>14-21</a:t>
            </a:r>
            <a:r>
              <a:rPr lang="zh-CN" altLang="en-US" sz="2800" b="1" dirty="0">
                <a:latin typeface="+mj-ea"/>
                <a:ea typeface="+mj-ea"/>
              </a:rPr>
              <a:t>天发情一次，每次持续</a:t>
            </a:r>
            <a:r>
              <a:rPr lang="en-US" altLang="zh-CN" sz="2800" b="1" dirty="0">
                <a:latin typeface="+mj-ea"/>
                <a:ea typeface="+mj-ea"/>
              </a:rPr>
              <a:t>3-6</a:t>
            </a:r>
            <a:r>
              <a:rPr lang="zh-CN" altLang="en-US" sz="2800" b="1" dirty="0">
                <a:latin typeface="+mj-ea"/>
                <a:ea typeface="+mj-ea"/>
              </a:rPr>
              <a:t>天，要求交配的时间持续</a:t>
            </a:r>
            <a:r>
              <a:rPr lang="en-US" altLang="zh-CN" sz="2800" b="1" dirty="0">
                <a:latin typeface="+mj-ea"/>
                <a:ea typeface="+mj-ea"/>
              </a:rPr>
              <a:t>2-3</a:t>
            </a:r>
            <a:r>
              <a:rPr lang="zh-CN" altLang="en-US" sz="2800" b="1" dirty="0">
                <a:latin typeface="+mj-ea"/>
                <a:ea typeface="+mj-ea"/>
              </a:rPr>
              <a:t>天。</a:t>
            </a:r>
          </a:p>
        </p:txBody>
      </p:sp>
    </p:spTree>
    <p:extLst>
      <p:ext uri="{BB962C8B-B14F-4D97-AF65-F5344CB8AC3E}">
        <p14:creationId xmlns:p14="http://schemas.microsoft.com/office/powerpoint/2010/main" val="1635297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（三）猫的交配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配种</a:t>
            </a:r>
            <a:r>
              <a:rPr lang="zh-CN" altLang="en-US" sz="2800" b="1" dirty="0">
                <a:latin typeface="+mj-ea"/>
                <a:ea typeface="+mj-ea"/>
              </a:rPr>
              <a:t>的适当时间是在母猫发情后的第</a:t>
            </a:r>
            <a:r>
              <a:rPr lang="en-US" altLang="zh-CN" sz="2800" b="1" dirty="0">
                <a:latin typeface="+mj-ea"/>
                <a:ea typeface="+mj-ea"/>
              </a:rPr>
              <a:t>2</a:t>
            </a:r>
            <a:r>
              <a:rPr lang="zh-CN" altLang="en-US" sz="2800" b="1" dirty="0">
                <a:latin typeface="+mj-ea"/>
                <a:ea typeface="+mj-ea"/>
              </a:rPr>
              <a:t>天晚上。一般情况下</a:t>
            </a:r>
            <a:r>
              <a:rPr lang="en-US" altLang="zh-CN" sz="2800" b="1" dirty="0">
                <a:latin typeface="+mj-ea"/>
                <a:ea typeface="+mj-ea"/>
              </a:rPr>
              <a:t>,</a:t>
            </a:r>
            <a:r>
              <a:rPr lang="zh-CN" altLang="en-US" sz="2800" b="1" dirty="0">
                <a:latin typeface="+mj-ea"/>
                <a:ea typeface="+mj-ea"/>
              </a:rPr>
              <a:t>一次就能配成，但为了保险起见第</a:t>
            </a:r>
            <a:r>
              <a:rPr lang="en-US" altLang="zh-CN" sz="2800" b="1" dirty="0">
                <a:latin typeface="+mj-ea"/>
                <a:ea typeface="+mj-ea"/>
              </a:rPr>
              <a:t>2</a:t>
            </a:r>
            <a:r>
              <a:rPr lang="zh-CN" altLang="en-US" sz="2800" b="1" dirty="0">
                <a:latin typeface="+mj-ea"/>
                <a:ea typeface="+mj-ea"/>
              </a:rPr>
              <a:t>天复配一次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zh-CN" altLang="en-US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99055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（四）妊娠和产仔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70C0"/>
                </a:solidFill>
                <a:latin typeface="+mj-ea"/>
                <a:ea typeface="+mj-ea"/>
              </a:rPr>
              <a:t>1.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妊娠期  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妊娠期：是</a:t>
            </a:r>
            <a:r>
              <a:rPr lang="zh-CN" altLang="en-US" sz="2800" b="1" dirty="0">
                <a:latin typeface="+mj-ea"/>
                <a:ea typeface="+mj-ea"/>
              </a:rPr>
              <a:t>指从交配之日起到分娩为止的一段时间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猫</a:t>
            </a:r>
            <a:r>
              <a:rPr lang="zh-CN" altLang="en-US" sz="2800" b="1" dirty="0">
                <a:latin typeface="+mj-ea"/>
                <a:ea typeface="+mj-ea"/>
              </a:rPr>
              <a:t>的妊娠期是</a:t>
            </a:r>
            <a:r>
              <a:rPr lang="en-US" altLang="zh-CN" sz="2800" b="1" dirty="0">
                <a:solidFill>
                  <a:srgbClr val="00B050"/>
                </a:solidFill>
                <a:latin typeface="+mj-ea"/>
                <a:ea typeface="+mj-ea"/>
              </a:rPr>
              <a:t>57-71</a:t>
            </a:r>
            <a:r>
              <a:rPr lang="zh-CN" altLang="en-US" sz="2800" b="1" dirty="0">
                <a:latin typeface="+mj-ea"/>
                <a:ea typeface="+mj-ea"/>
              </a:rPr>
              <a:t>天，平均</a:t>
            </a:r>
            <a:r>
              <a:rPr lang="en-US" altLang="zh-CN" sz="2800" b="1" dirty="0">
                <a:solidFill>
                  <a:srgbClr val="00B050"/>
                </a:solidFill>
                <a:latin typeface="+mj-ea"/>
                <a:ea typeface="+mj-ea"/>
              </a:rPr>
              <a:t>68</a:t>
            </a:r>
            <a:r>
              <a:rPr lang="zh-CN" altLang="en-US" sz="2800" b="1" dirty="0">
                <a:latin typeface="+mj-ea"/>
                <a:ea typeface="+mj-ea"/>
              </a:rPr>
              <a:t>天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影响因素：遗传</a:t>
            </a:r>
            <a:r>
              <a:rPr lang="zh-CN" altLang="en-US" sz="2800" b="1" dirty="0">
                <a:latin typeface="+mj-ea"/>
                <a:ea typeface="+mj-ea"/>
              </a:rPr>
              <a:t>、品种、年龄、饲养</a:t>
            </a:r>
            <a:r>
              <a:rPr lang="zh-CN" altLang="en-US" sz="2800" b="1" dirty="0" smtClean="0">
                <a:latin typeface="+mj-ea"/>
                <a:ea typeface="+mj-ea"/>
              </a:rPr>
              <a:t>条件等。</a:t>
            </a:r>
            <a:endParaRPr lang="zh-CN" altLang="en-US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31682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+mj-ea"/>
                <a:ea typeface="+mj-ea"/>
              </a:rPr>
              <a:t>2</a:t>
            </a:r>
            <a:r>
              <a:rPr lang="en-US" altLang="zh-CN" sz="2800" b="1" dirty="0">
                <a:solidFill>
                  <a:srgbClr val="0070C0"/>
                </a:solidFill>
                <a:latin typeface="+mj-ea"/>
                <a:ea typeface="+mj-ea"/>
              </a:rPr>
              <a:t>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妊娠生理  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刺激性</a:t>
            </a:r>
            <a:r>
              <a:rPr lang="zh-CN" altLang="en-US" sz="2800" b="1" dirty="0">
                <a:latin typeface="+mj-ea"/>
                <a:ea typeface="+mj-ea"/>
              </a:rPr>
              <a:t>排卵动物，交配</a:t>
            </a:r>
            <a:r>
              <a:rPr lang="en-US" altLang="zh-CN" sz="2800" b="1" dirty="0">
                <a:latin typeface="+mj-ea"/>
                <a:ea typeface="+mj-ea"/>
              </a:rPr>
              <a:t>24h</a:t>
            </a:r>
            <a:r>
              <a:rPr lang="zh-CN" altLang="en-US" sz="2800" b="1" dirty="0">
                <a:latin typeface="+mj-ea"/>
                <a:ea typeface="+mj-ea"/>
              </a:rPr>
              <a:t>后卵巢</a:t>
            </a:r>
            <a:r>
              <a:rPr lang="zh-CN" altLang="en-US" sz="2800" b="1" dirty="0" smtClean="0">
                <a:latin typeface="+mj-ea"/>
                <a:ea typeface="+mj-ea"/>
              </a:rPr>
              <a:t>排卵。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受精卵</a:t>
            </a:r>
            <a:r>
              <a:rPr lang="zh-CN" altLang="en-US" sz="2800" b="1" dirty="0">
                <a:latin typeface="+mj-ea"/>
                <a:ea typeface="+mj-ea"/>
              </a:rPr>
              <a:t>在输卵管运行</a:t>
            </a:r>
            <a:r>
              <a:rPr lang="en-US" altLang="zh-CN" sz="2800" b="1" dirty="0">
                <a:latin typeface="+mj-ea"/>
                <a:ea typeface="+mj-ea"/>
              </a:rPr>
              <a:t>2-4</a:t>
            </a:r>
            <a:r>
              <a:rPr lang="zh-CN" altLang="en-US" sz="2800" b="1" dirty="0">
                <a:latin typeface="+mj-ea"/>
                <a:ea typeface="+mj-ea"/>
              </a:rPr>
              <a:t>天进入子宫，</a:t>
            </a:r>
            <a:r>
              <a:rPr lang="en-US" altLang="zh-CN" sz="2800" b="1" dirty="0">
                <a:latin typeface="+mj-ea"/>
                <a:ea typeface="+mj-ea"/>
              </a:rPr>
              <a:t>10</a:t>
            </a:r>
            <a:r>
              <a:rPr lang="zh-CN" altLang="en-US" sz="2800" b="1" dirty="0">
                <a:latin typeface="+mj-ea"/>
                <a:ea typeface="+mj-ea"/>
              </a:rPr>
              <a:t>天后附植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发情</a:t>
            </a:r>
            <a:r>
              <a:rPr lang="zh-CN" altLang="en-US" sz="2800" b="1" dirty="0">
                <a:latin typeface="+mj-ea"/>
                <a:ea typeface="+mj-ea"/>
              </a:rPr>
              <a:t>表现持续</a:t>
            </a:r>
            <a:r>
              <a:rPr lang="en-US" altLang="zh-CN" sz="2800" b="1" dirty="0">
                <a:latin typeface="+mj-ea"/>
                <a:ea typeface="+mj-ea"/>
              </a:rPr>
              <a:t>3-6</a:t>
            </a:r>
            <a:r>
              <a:rPr lang="zh-CN" altLang="en-US" sz="2800" b="1" dirty="0">
                <a:latin typeface="+mj-ea"/>
                <a:ea typeface="+mj-ea"/>
              </a:rPr>
              <a:t>天后消失，交配</a:t>
            </a:r>
            <a:r>
              <a:rPr lang="en-US" altLang="zh-CN" sz="2800" b="1" dirty="0">
                <a:latin typeface="+mj-ea"/>
                <a:ea typeface="+mj-ea"/>
              </a:rPr>
              <a:t>20</a:t>
            </a:r>
            <a:r>
              <a:rPr lang="zh-CN" altLang="en-US" sz="2800" b="1" dirty="0">
                <a:latin typeface="+mj-ea"/>
                <a:ea typeface="+mj-ea"/>
              </a:rPr>
              <a:t>天左右才能看到怀孕征兆。</a:t>
            </a:r>
          </a:p>
        </p:txBody>
      </p:sp>
    </p:spTree>
    <p:extLst>
      <p:ext uri="{BB962C8B-B14F-4D97-AF65-F5344CB8AC3E}">
        <p14:creationId xmlns:p14="http://schemas.microsoft.com/office/powerpoint/2010/main" val="137222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+mj-ea"/>
                <a:ea typeface="+mj-ea"/>
              </a:rPr>
              <a:t>3</a:t>
            </a:r>
            <a:r>
              <a:rPr lang="en-US" altLang="zh-CN" sz="2800" b="1" dirty="0">
                <a:solidFill>
                  <a:srgbClr val="0070C0"/>
                </a:solidFill>
                <a:latin typeface="+mj-ea"/>
                <a:ea typeface="+mj-ea"/>
              </a:rPr>
              <a:t>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猫的分娩  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分娩：是</a:t>
            </a:r>
            <a:r>
              <a:rPr lang="zh-CN" altLang="en-US" sz="2800" b="1" dirty="0">
                <a:latin typeface="+mj-ea"/>
                <a:ea typeface="+mj-ea"/>
              </a:rPr>
              <a:t>指母猫将成熟胎儿及其附属物排出体外的生理过程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分娩</a:t>
            </a:r>
            <a:r>
              <a:rPr lang="zh-CN" altLang="en-US" sz="2800" b="1" dirty="0">
                <a:latin typeface="+mj-ea"/>
                <a:ea typeface="+mj-ea"/>
              </a:rPr>
              <a:t>一般会持续几个小时甚至十几个小时，根据产仔的经历和怀胎的仔数而定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+mj-ea"/>
                <a:ea typeface="+mj-ea"/>
              </a:rPr>
              <a:t>间隔</a:t>
            </a:r>
            <a:r>
              <a:rPr lang="en-US" altLang="zh-CN" sz="2800" b="1" dirty="0">
                <a:latin typeface="+mj-ea"/>
                <a:ea typeface="+mj-ea"/>
              </a:rPr>
              <a:t>0.5-1h</a:t>
            </a:r>
            <a:r>
              <a:rPr lang="zh-CN" altLang="en-US" sz="2800" b="1" dirty="0" smtClean="0">
                <a:latin typeface="+mj-ea"/>
                <a:ea typeface="+mj-ea"/>
              </a:rPr>
              <a:t>时</a:t>
            </a:r>
            <a:r>
              <a:rPr lang="zh-CN" altLang="en-US" sz="2800" b="1" dirty="0">
                <a:latin typeface="+mj-ea"/>
                <a:ea typeface="+mj-ea"/>
              </a:rPr>
              <a:t>产</a:t>
            </a:r>
            <a:r>
              <a:rPr lang="zh-CN" altLang="en-US" sz="2800" b="1" dirty="0" smtClean="0">
                <a:latin typeface="+mj-ea"/>
                <a:ea typeface="+mj-ea"/>
              </a:rPr>
              <a:t>一只，一般</a:t>
            </a:r>
            <a:r>
              <a:rPr lang="zh-CN" altLang="en-US" sz="2800" b="1" dirty="0">
                <a:latin typeface="+mj-ea"/>
                <a:ea typeface="+mj-ea"/>
              </a:rPr>
              <a:t>每窝产仔</a:t>
            </a:r>
            <a:r>
              <a:rPr lang="en-US" altLang="zh-CN" sz="2800" b="1" dirty="0">
                <a:latin typeface="+mj-ea"/>
                <a:ea typeface="+mj-ea"/>
              </a:rPr>
              <a:t>3-5</a:t>
            </a:r>
            <a:r>
              <a:rPr lang="zh-CN" altLang="en-US" sz="2800" b="1" dirty="0">
                <a:latin typeface="+mj-ea"/>
                <a:ea typeface="+mj-ea"/>
              </a:rPr>
              <a:t>只，经</a:t>
            </a:r>
            <a:r>
              <a:rPr lang="en-US" altLang="zh-CN" sz="2800" b="1" dirty="0">
                <a:latin typeface="+mj-ea"/>
                <a:ea typeface="+mj-ea"/>
              </a:rPr>
              <a:t>1h</a:t>
            </a:r>
            <a:r>
              <a:rPr lang="zh-CN" altLang="en-US" sz="2800" b="1" dirty="0">
                <a:latin typeface="+mj-ea"/>
                <a:ea typeface="+mj-ea"/>
              </a:rPr>
              <a:t>后未见母猫努责</a:t>
            </a:r>
            <a:r>
              <a:rPr lang="en-US" altLang="zh-CN" sz="2800" b="1" dirty="0">
                <a:latin typeface="+mj-ea"/>
                <a:ea typeface="+mj-ea"/>
              </a:rPr>
              <a:t>,</a:t>
            </a:r>
            <a:r>
              <a:rPr lang="zh-CN" altLang="en-US" sz="2800" b="1" dirty="0">
                <a:latin typeface="+mj-ea"/>
                <a:ea typeface="+mj-ea"/>
              </a:rPr>
              <a:t>则表示分娩结束。</a:t>
            </a:r>
            <a:endParaRPr lang="en-US" altLang="zh-CN" sz="2800" b="1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07975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+mj-ea"/>
                <a:ea typeface="+mj-ea"/>
              </a:rPr>
              <a:t>4</a:t>
            </a:r>
            <a:r>
              <a:rPr lang="en-US" altLang="zh-CN" sz="2800" b="1" dirty="0">
                <a:solidFill>
                  <a:srgbClr val="0070C0"/>
                </a:solidFill>
                <a:latin typeface="+mj-ea"/>
                <a:ea typeface="+mj-ea"/>
              </a:rPr>
              <a:t>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产后护理  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猫</a:t>
            </a:r>
            <a:r>
              <a:rPr lang="zh-CN" altLang="en-US" sz="2800" b="1" dirty="0">
                <a:latin typeface="+mj-ea"/>
                <a:ea typeface="+mj-ea"/>
              </a:rPr>
              <a:t>在产仔</a:t>
            </a:r>
            <a:r>
              <a:rPr lang="en-US" altLang="zh-CN" sz="2800" b="1" dirty="0">
                <a:latin typeface="+mj-ea"/>
                <a:ea typeface="+mj-ea"/>
              </a:rPr>
              <a:t>6h</a:t>
            </a:r>
            <a:r>
              <a:rPr lang="zh-CN" altLang="en-US" sz="2800" b="1" dirty="0">
                <a:latin typeface="+mj-ea"/>
                <a:ea typeface="+mj-ea"/>
              </a:rPr>
              <a:t>内身体虚弱，不宜进食，可补以红糖温水促进体力恢复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最初</a:t>
            </a:r>
            <a:r>
              <a:rPr lang="zh-CN" altLang="en-US" sz="2800" b="1" dirty="0">
                <a:latin typeface="+mj-ea"/>
                <a:ea typeface="+mj-ea"/>
              </a:rPr>
              <a:t>几天应给予品质好、易消化的饲料，实行少吃多餐制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注意：周围环境的温度</a:t>
            </a:r>
            <a:r>
              <a:rPr lang="zh-CN" altLang="en-US" sz="2800" b="1" dirty="0">
                <a:latin typeface="+mj-ea"/>
                <a:ea typeface="+mj-ea"/>
              </a:rPr>
              <a:t>，饮具食具的消毒，保持环境卫生，减少病菌的滋生。</a:t>
            </a:r>
            <a:endParaRPr lang="en-US" altLang="zh-CN" sz="2800" b="1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83230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（五）繁殖年限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+mj-ea"/>
                <a:ea typeface="+mj-ea"/>
              </a:rPr>
              <a:t>猫的寿命多为</a:t>
            </a:r>
            <a:r>
              <a:rPr lang="en-US" altLang="zh-CN" sz="2800" b="1" dirty="0">
                <a:latin typeface="+mj-ea"/>
                <a:ea typeface="+mj-ea"/>
              </a:rPr>
              <a:t>12-15</a:t>
            </a:r>
            <a:r>
              <a:rPr lang="zh-CN" altLang="en-US" sz="2800" b="1" dirty="0">
                <a:latin typeface="+mj-ea"/>
                <a:ea typeface="+mj-ea"/>
              </a:rPr>
              <a:t>岁</a:t>
            </a:r>
            <a:r>
              <a:rPr lang="en-US" altLang="zh-CN" sz="2800" b="1" dirty="0">
                <a:latin typeface="+mj-ea"/>
                <a:ea typeface="+mj-ea"/>
              </a:rPr>
              <a:t>,</a:t>
            </a:r>
            <a:r>
              <a:rPr lang="zh-CN" altLang="en-US" sz="2800" b="1" dirty="0">
                <a:latin typeface="+mj-ea"/>
                <a:ea typeface="+mj-ea"/>
              </a:rPr>
              <a:t>在生理上相当于人的八九十岁，但繁育利用年限为</a:t>
            </a:r>
            <a:r>
              <a:rPr lang="en-US" altLang="zh-CN" sz="2800" b="1" dirty="0">
                <a:latin typeface="+mj-ea"/>
                <a:ea typeface="+mj-ea"/>
              </a:rPr>
              <a:t>7-8</a:t>
            </a:r>
            <a:r>
              <a:rPr lang="zh-CN" altLang="en-US" sz="2800" b="1" dirty="0">
                <a:latin typeface="+mj-ea"/>
                <a:ea typeface="+mj-ea"/>
              </a:rPr>
              <a:t>年，此后生理功能明显衰退，公猫失去配种能力，母猫不再发情。为了增加母猫的利用年限，应严格母猫的产仔窝数。</a:t>
            </a:r>
          </a:p>
        </p:txBody>
      </p:sp>
    </p:spTree>
    <p:extLst>
      <p:ext uri="{BB962C8B-B14F-4D97-AF65-F5344CB8AC3E}">
        <p14:creationId xmlns:p14="http://schemas.microsoft.com/office/powerpoint/2010/main" val="710825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/>
              <a:t>三、宠物猫的繁殖技术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（一）猫的发情鉴定</a:t>
            </a:r>
          </a:p>
          <a:p>
            <a:pPr>
              <a:lnSpc>
                <a:spcPct val="13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母猫发情</a:t>
            </a:r>
            <a:r>
              <a:rPr lang="zh-CN" altLang="en-US" sz="2800" b="1" dirty="0">
                <a:latin typeface="+mj-ea"/>
                <a:ea typeface="+mj-ea"/>
              </a:rPr>
              <a:t>时</a:t>
            </a:r>
            <a:r>
              <a:rPr lang="zh-CN" altLang="en-US" sz="2800" b="1" dirty="0" smtClean="0">
                <a:latin typeface="+mj-ea"/>
                <a:ea typeface="+mj-ea"/>
              </a:rPr>
              <a:t>，性情</a:t>
            </a:r>
            <a:r>
              <a:rPr lang="zh-CN" altLang="en-US" sz="2800" b="1" dirty="0">
                <a:latin typeface="+mj-ea"/>
                <a:ea typeface="+mj-ea"/>
              </a:rPr>
              <a:t>温顺，喜欢在主人两腿间磨蹭</a:t>
            </a:r>
            <a:r>
              <a:rPr lang="zh-CN" altLang="en-US" sz="2800" b="1" dirty="0" smtClean="0">
                <a:latin typeface="+mj-ea"/>
                <a:ea typeface="+mj-ea"/>
              </a:rPr>
              <a:t>。见到</a:t>
            </a:r>
            <a:r>
              <a:rPr lang="zh-CN" altLang="en-US" sz="2800" b="1" dirty="0">
                <a:latin typeface="+mj-ea"/>
                <a:ea typeface="+mj-ea"/>
              </a:rPr>
              <a:t>公猫后发出“嗷嗷”的叫声，并表现出与公猫特殊的亲昵感，或与公猫玩耍、追逐主动，高举尾巴，让公猫交配</a:t>
            </a:r>
            <a:r>
              <a:rPr lang="zh-CN" altLang="en-US" sz="2800" b="1" dirty="0" smtClean="0">
                <a:latin typeface="+mj-ea"/>
                <a:ea typeface="+mj-ea"/>
              </a:rPr>
              <a:t>。室内母</a:t>
            </a:r>
            <a:r>
              <a:rPr lang="zh-CN" altLang="en-US" sz="2800" b="1" dirty="0">
                <a:latin typeface="+mj-ea"/>
                <a:ea typeface="+mj-ea"/>
              </a:rPr>
              <a:t>猫听到公猫的叫声，会狂暴地抓挠门窗，急于</a:t>
            </a:r>
            <a:r>
              <a:rPr lang="zh-CN" altLang="en-US" sz="2800" b="1" dirty="0" smtClean="0">
                <a:latin typeface="+mj-ea"/>
                <a:ea typeface="+mj-ea"/>
              </a:rPr>
              <a:t>出去</a:t>
            </a:r>
            <a:r>
              <a:rPr lang="zh-CN" altLang="en-US" sz="2800" b="1" dirty="0">
                <a:latin typeface="+mj-ea"/>
                <a:ea typeface="+mj-ea"/>
              </a:rPr>
              <a:t>。</a:t>
            </a:r>
            <a:r>
              <a:rPr lang="zh-CN" altLang="en-US" sz="2800" b="1" dirty="0" smtClean="0">
                <a:latin typeface="+mj-ea"/>
                <a:ea typeface="+mj-ea"/>
              </a:rPr>
              <a:t>仔细</a:t>
            </a:r>
            <a:r>
              <a:rPr lang="zh-CN" altLang="en-US" sz="2800" b="1" dirty="0">
                <a:latin typeface="+mj-ea"/>
                <a:ea typeface="+mj-ea"/>
              </a:rPr>
              <a:t>观察它的外阴部，可见外阴部红肿、湿润，甚至于流出血色黏液。</a:t>
            </a:r>
          </a:p>
        </p:txBody>
      </p:sp>
    </p:spTree>
    <p:extLst>
      <p:ext uri="{BB962C8B-B14F-4D97-AF65-F5344CB8AC3E}">
        <p14:creationId xmlns:p14="http://schemas.microsoft.com/office/powerpoint/2010/main" val="99314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/>
              <a:t>一、猫的选种与选配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（一）猫的选种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指</a:t>
            </a:r>
            <a:r>
              <a:rPr lang="zh-CN" altLang="en-US" sz="2800" b="1" dirty="0">
                <a:latin typeface="+mj-ea"/>
                <a:ea typeface="+mj-ea"/>
              </a:rPr>
              <a:t>按照预期的目的，通过一定的方法从猫群中选择优良个体作为种用的过程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目的：保存</a:t>
            </a:r>
            <a:r>
              <a:rPr lang="zh-CN" altLang="en-US" sz="2800" b="1" dirty="0">
                <a:latin typeface="+mj-ea"/>
                <a:ea typeface="+mj-ea"/>
              </a:rPr>
              <a:t>和延续品种的</a:t>
            </a:r>
            <a:r>
              <a:rPr lang="zh-CN" altLang="en-US" sz="2800" b="1" dirty="0" smtClean="0">
                <a:latin typeface="+mj-ea"/>
                <a:ea typeface="+mj-ea"/>
              </a:rPr>
              <a:t>特征；巩固</a:t>
            </a:r>
            <a:r>
              <a:rPr lang="zh-CN" altLang="en-US" sz="2800" b="1" dirty="0">
                <a:latin typeface="+mj-ea"/>
                <a:ea typeface="+mj-ea"/>
              </a:rPr>
              <a:t>和提高品种的遗传性能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46229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（二）猫的妊娠鉴定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+mj-ea"/>
                <a:ea typeface="+mj-ea"/>
              </a:rPr>
              <a:t>1.</a:t>
            </a:r>
            <a:r>
              <a:rPr lang="zh-CN" altLang="en-US" sz="2800" b="1" dirty="0">
                <a:latin typeface="+mj-ea"/>
                <a:ea typeface="+mj-ea"/>
              </a:rPr>
              <a:t>母猫交配后</a:t>
            </a:r>
            <a:r>
              <a:rPr lang="en-US" altLang="zh-CN" sz="2800" b="1" dirty="0">
                <a:latin typeface="+mj-ea"/>
                <a:ea typeface="+mj-ea"/>
              </a:rPr>
              <a:t>20</a:t>
            </a:r>
            <a:r>
              <a:rPr lang="zh-CN" altLang="en-US" sz="2800" b="1" dirty="0">
                <a:latin typeface="+mj-ea"/>
                <a:ea typeface="+mj-ea"/>
              </a:rPr>
              <a:t>天左右，乳头的颜色逐渐变成粉红色，乳房增大，食量逐渐增加，活动量减少，行动小心谨慎，不愿与人玩耍，睡觉时间长，喜欢伸直身子躺着睡觉。外阴部肥大，颜色变红，</a:t>
            </a:r>
            <a:r>
              <a:rPr lang="zh-CN" altLang="en-US" sz="2800" b="1" dirty="0" smtClean="0">
                <a:latin typeface="+mj-ea"/>
                <a:ea typeface="+mj-ea"/>
              </a:rPr>
              <a:t>排尿频繁。</a:t>
            </a:r>
            <a:endParaRPr lang="zh-CN" altLang="en-US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6186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+mj-ea"/>
                <a:ea typeface="+mj-ea"/>
              </a:rPr>
              <a:t>2.</a:t>
            </a:r>
            <a:r>
              <a:rPr lang="zh-CN" altLang="en-US" sz="2800" b="1" dirty="0" smtClean="0">
                <a:latin typeface="+mj-ea"/>
                <a:ea typeface="+mj-ea"/>
              </a:rPr>
              <a:t>怀孕</a:t>
            </a:r>
            <a:r>
              <a:rPr lang="zh-CN" altLang="en-US" sz="2800" b="1" dirty="0">
                <a:latin typeface="+mj-ea"/>
                <a:ea typeface="+mj-ea"/>
              </a:rPr>
              <a:t>后</a:t>
            </a:r>
            <a:r>
              <a:rPr lang="en-US" altLang="zh-CN" sz="2800" b="1" dirty="0">
                <a:latin typeface="+mj-ea"/>
                <a:ea typeface="+mj-ea"/>
              </a:rPr>
              <a:t>30</a:t>
            </a:r>
            <a:r>
              <a:rPr lang="zh-CN" altLang="en-US" sz="2800" b="1" dirty="0">
                <a:latin typeface="+mj-ea"/>
                <a:ea typeface="+mj-ea"/>
              </a:rPr>
              <a:t>天左右的母猫，腹部明显增大，轻压其后腹部即有触摸到胎儿的活动。乳房明显膨胀，食欲旺盛，体重继续增加。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+mj-ea"/>
                <a:ea typeface="+mj-ea"/>
              </a:rPr>
              <a:t>3</a:t>
            </a:r>
            <a:r>
              <a:rPr lang="en-US" altLang="zh-CN" sz="2800" b="1" dirty="0" smtClean="0">
                <a:latin typeface="+mj-ea"/>
                <a:ea typeface="+mj-ea"/>
              </a:rPr>
              <a:t>.  21</a:t>
            </a:r>
            <a:r>
              <a:rPr lang="zh-CN" altLang="en-US" sz="2800" b="1" dirty="0">
                <a:latin typeface="+mj-ea"/>
                <a:ea typeface="+mj-ea"/>
              </a:rPr>
              <a:t>天后，通过</a:t>
            </a:r>
            <a:r>
              <a:rPr lang="en-US" altLang="zh-CN" sz="2800" b="1" dirty="0">
                <a:latin typeface="+mj-ea"/>
                <a:ea typeface="+mj-ea"/>
              </a:rPr>
              <a:t>x</a:t>
            </a:r>
            <a:r>
              <a:rPr lang="zh-CN" altLang="en-US" sz="2800" b="1" dirty="0">
                <a:latin typeface="+mj-ea"/>
                <a:ea typeface="+mj-ea"/>
              </a:rPr>
              <a:t>射线、超声波进行妊娠检查。</a:t>
            </a:r>
          </a:p>
        </p:txBody>
      </p:sp>
    </p:spTree>
    <p:extLst>
      <p:ext uri="{BB962C8B-B14F-4D97-AF65-F5344CB8AC3E}">
        <p14:creationId xmlns:p14="http://schemas.microsoft.com/office/powerpoint/2010/main" val="4016358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（三）猫的产前鉴定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+mj-ea"/>
                <a:ea typeface="+mj-ea"/>
              </a:rPr>
              <a:t>1.</a:t>
            </a:r>
            <a:r>
              <a:rPr lang="zh-CN" altLang="en-US" sz="2800" b="1" dirty="0">
                <a:latin typeface="+mj-ea"/>
                <a:ea typeface="+mj-ea"/>
              </a:rPr>
              <a:t>母猫在产前</a:t>
            </a:r>
            <a:r>
              <a:rPr lang="en-US" altLang="zh-CN" sz="2800" b="1" dirty="0">
                <a:latin typeface="+mj-ea"/>
                <a:ea typeface="+mj-ea"/>
              </a:rPr>
              <a:t>3-4</a:t>
            </a:r>
            <a:r>
              <a:rPr lang="zh-CN" altLang="en-US" sz="2800" b="1" dirty="0">
                <a:latin typeface="+mj-ea"/>
                <a:ea typeface="+mj-ea"/>
              </a:rPr>
              <a:t>天食欲较差。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+mj-ea"/>
                <a:ea typeface="+mj-ea"/>
              </a:rPr>
              <a:t>2.</a:t>
            </a:r>
            <a:r>
              <a:rPr lang="zh-CN" altLang="en-US" sz="2800" b="1" dirty="0">
                <a:latin typeface="+mj-ea"/>
                <a:ea typeface="+mj-ea"/>
              </a:rPr>
              <a:t>临近分娩，活动越少，并频频舔触其腹部和外生殖器周围，孕猫腹部逐渐下垂、膨大，精神紧张，易攻击其他动物或人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zh-CN" altLang="en-US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17678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715200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</a:rPr>
              <a:t>（</a:t>
            </a: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四）注意事项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+mj-ea"/>
                <a:ea typeface="+mj-ea"/>
              </a:rPr>
              <a:t>1.</a:t>
            </a:r>
            <a:r>
              <a:rPr lang="zh-CN" altLang="en-US" sz="2800" b="1" dirty="0">
                <a:latin typeface="+mj-ea"/>
                <a:ea typeface="+mj-ea"/>
              </a:rPr>
              <a:t>鉴别时动作要轻，以免伤害猫，判定时要准、快、稳、轻。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+mj-ea"/>
                <a:ea typeface="+mj-ea"/>
              </a:rPr>
              <a:t>2.</a:t>
            </a:r>
            <a:r>
              <a:rPr lang="zh-CN" altLang="en-US" sz="2800" b="1" dirty="0">
                <a:latin typeface="+mj-ea"/>
                <a:ea typeface="+mj-ea"/>
              </a:rPr>
              <a:t>鉴定要从多方面观察，结合季节与猫的行为表现。</a:t>
            </a:r>
          </a:p>
        </p:txBody>
      </p:sp>
    </p:spTree>
    <p:extLst>
      <p:ext uri="{BB962C8B-B14F-4D97-AF65-F5344CB8AC3E}">
        <p14:creationId xmlns:p14="http://schemas.microsoft.com/office/powerpoint/2010/main" val="4018931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d67fc157f14ec51972b431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" t="4092" r="1905" b="49431"/>
          <a:stretch/>
        </p:blipFill>
        <p:spPr bwMode="auto">
          <a:xfrm>
            <a:off x="683568" y="3802743"/>
            <a:ext cx="7431088" cy="265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84" y="1916832"/>
            <a:ext cx="1485200" cy="1993125"/>
          </a:xfrm>
          <a:prstGeom prst="rect">
            <a:avLst/>
          </a:prstGeom>
        </p:spPr>
      </p:pic>
      <p:sp>
        <p:nvSpPr>
          <p:cNvPr id="6" name="文本框 1"/>
          <p:cNvSpPr txBox="1"/>
          <p:nvPr/>
        </p:nvSpPr>
        <p:spPr>
          <a:xfrm>
            <a:off x="3286804" y="233245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9B3AF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谢谢观看</a:t>
            </a:r>
            <a:endParaRPr lang="zh-CN" altLang="en-US" sz="4800" b="1" dirty="0">
              <a:solidFill>
                <a:srgbClr val="09B3AF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80327" y="3371856"/>
            <a:ext cx="41678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88988A"/>
                </a:solidFill>
              </a:rPr>
              <a:t>THANKS FOR COMING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389778">
            <a:off x="6372239" y="2216438"/>
            <a:ext cx="1707898" cy="18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92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+mj-ea"/>
                <a:ea typeface="+mj-ea"/>
              </a:rPr>
              <a:t>1.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亲本选择 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根据</a:t>
            </a:r>
            <a:r>
              <a:rPr lang="zh-CN" altLang="en-US" sz="2800" b="1" dirty="0">
                <a:latin typeface="+mj-ea"/>
                <a:ea typeface="+mj-ea"/>
              </a:rPr>
              <a:t>猫的祖先品质及生产性能来分析其种用价值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目的：弄清楚</a:t>
            </a:r>
            <a:r>
              <a:rPr lang="zh-CN" altLang="en-US" sz="2800" b="1" dirty="0">
                <a:latin typeface="+mj-ea"/>
                <a:ea typeface="+mj-ea"/>
              </a:rPr>
              <a:t>个体间有无血缘关系，凡谱系不清者一律不作</a:t>
            </a:r>
            <a:r>
              <a:rPr lang="zh-CN" altLang="en-US" sz="2800" b="1" dirty="0" smtClean="0">
                <a:latin typeface="+mj-ea"/>
                <a:ea typeface="+mj-ea"/>
              </a:rPr>
              <a:t>种用。</a:t>
            </a:r>
            <a:endParaRPr lang="en-US" altLang="zh-CN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3050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+mj-ea"/>
                <a:ea typeface="+mj-ea"/>
              </a:rPr>
              <a:t>2</a:t>
            </a:r>
            <a:r>
              <a:rPr lang="en-US" altLang="zh-CN" sz="2800" b="1" dirty="0">
                <a:solidFill>
                  <a:srgbClr val="0070C0"/>
                </a:solidFill>
                <a:latin typeface="+mj-ea"/>
                <a:ea typeface="+mj-ea"/>
              </a:rPr>
              <a:t>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个体选择  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采用</a:t>
            </a:r>
            <a:r>
              <a:rPr lang="zh-CN" altLang="en-US" sz="2800" b="1" dirty="0">
                <a:latin typeface="+mj-ea"/>
                <a:ea typeface="+mj-ea"/>
              </a:rPr>
              <a:t>比较选择</a:t>
            </a:r>
            <a:r>
              <a:rPr lang="zh-CN" altLang="en-US" sz="2800" b="1" dirty="0" smtClean="0">
                <a:latin typeface="+mj-ea"/>
                <a:ea typeface="+mj-ea"/>
              </a:rPr>
              <a:t>法</a:t>
            </a:r>
            <a:endParaRPr lang="en-US" altLang="zh-CN" sz="2800" b="1" dirty="0">
              <a:latin typeface="+mj-ea"/>
              <a:ea typeface="+mj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品种</a:t>
            </a:r>
            <a:r>
              <a:rPr lang="zh-CN" altLang="en-US" sz="2800" b="1" dirty="0">
                <a:latin typeface="+mj-ea"/>
                <a:ea typeface="+mj-ea"/>
              </a:rPr>
              <a:t>特征鲜明的公母猫，年龄在</a:t>
            </a:r>
            <a:r>
              <a:rPr lang="en-US" altLang="zh-CN" sz="2800" b="1" dirty="0">
                <a:latin typeface="+mj-ea"/>
                <a:ea typeface="+mj-ea"/>
              </a:rPr>
              <a:t>10-12</a:t>
            </a:r>
            <a:r>
              <a:rPr lang="zh-CN" altLang="en-US" sz="2800" b="1" dirty="0">
                <a:latin typeface="+mj-ea"/>
                <a:ea typeface="+mj-ea"/>
              </a:rPr>
              <a:t>个月。体型优美，大而均匀，肌肉发达，健康强壮；毛色纯正，富有光泽；眼大有神，腰背平直，尾巴活动自如；感官灵敏，生殖器发育良好，繁殖能力强，</a:t>
            </a:r>
            <a:r>
              <a:rPr lang="en-US" altLang="zh-CN" sz="2800" b="1" dirty="0">
                <a:latin typeface="+mj-ea"/>
                <a:ea typeface="+mj-ea"/>
              </a:rPr>
              <a:t>4</a:t>
            </a:r>
            <a:r>
              <a:rPr lang="zh-CN" altLang="en-US" sz="2800" b="1" dirty="0">
                <a:latin typeface="+mj-ea"/>
                <a:ea typeface="+mj-ea"/>
              </a:rPr>
              <a:t>代以内无共同祖先。</a:t>
            </a:r>
            <a:endParaRPr lang="en-US" altLang="zh-CN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01434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+mj-ea"/>
                <a:ea typeface="+mj-ea"/>
              </a:rPr>
              <a:t>3</a:t>
            </a:r>
            <a:r>
              <a:rPr lang="en-US" altLang="zh-CN" sz="2800" b="1" dirty="0">
                <a:solidFill>
                  <a:srgbClr val="0070C0"/>
                </a:solidFill>
                <a:latin typeface="+mj-ea"/>
                <a:ea typeface="+mj-ea"/>
              </a:rPr>
              <a:t>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后裔</a:t>
            </a:r>
            <a:r>
              <a:rPr lang="zh-CN" altLang="en-US" sz="2800" b="1" dirty="0" smtClean="0">
                <a:solidFill>
                  <a:srgbClr val="0070C0"/>
                </a:solidFill>
                <a:latin typeface="+mj-ea"/>
                <a:ea typeface="+mj-ea"/>
              </a:rPr>
              <a:t>选择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是</a:t>
            </a:r>
            <a:r>
              <a:rPr lang="zh-CN" altLang="en-US" sz="2800" b="1" dirty="0">
                <a:latin typeface="+mj-ea"/>
                <a:ea typeface="+mj-ea"/>
              </a:rPr>
              <a:t>根据后代的品质和生产性能，测定其亲代的遗传性能和种用价值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比较</a:t>
            </a:r>
            <a:r>
              <a:rPr lang="zh-CN" altLang="en-US" sz="2800" b="1" dirty="0">
                <a:latin typeface="+mj-ea"/>
                <a:ea typeface="+mj-ea"/>
              </a:rPr>
              <a:t>方法有三种：后代与亲代的比较；后代与后代的比较；后代与本品种的比较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4517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（二）猫的选配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+mj-ea"/>
                <a:ea typeface="+mj-ea"/>
              </a:rPr>
              <a:t>选配是在选种的基础上选择合适的公、母猫进行交配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en-US" altLang="zh-CN" sz="28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目的：得到</a:t>
            </a:r>
            <a:r>
              <a:rPr lang="zh-CN" altLang="en-US" sz="2800" b="1" dirty="0">
                <a:latin typeface="+mj-ea"/>
                <a:ea typeface="+mj-ea"/>
              </a:rPr>
              <a:t>身体健壮、抗病力强、遗传性稳定的后代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zh-CN" altLang="en-US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56997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+mj-ea"/>
                <a:ea typeface="+mj-ea"/>
              </a:rPr>
              <a:t>1</a:t>
            </a:r>
            <a:r>
              <a:rPr lang="en-US" altLang="zh-CN" sz="2800" b="1" dirty="0">
                <a:solidFill>
                  <a:srgbClr val="0070C0"/>
                </a:solidFill>
                <a:latin typeface="+mj-ea"/>
                <a:ea typeface="+mj-ea"/>
              </a:rPr>
              <a:t>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纯种繁育  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为了</a:t>
            </a:r>
            <a:r>
              <a:rPr lang="zh-CN" altLang="en-US" sz="2800" b="1" dirty="0">
                <a:latin typeface="+mj-ea"/>
                <a:ea typeface="+mj-ea"/>
              </a:rPr>
              <a:t>保持品种已固有的优良品质和固定遗传特征，选择纯的品种进行交配</a:t>
            </a:r>
            <a:r>
              <a:rPr lang="zh-CN" altLang="en-US" sz="2800" b="1" dirty="0" smtClean="0">
                <a:latin typeface="+mj-ea"/>
                <a:ea typeface="+mj-ea"/>
              </a:rPr>
              <a:t>。</a:t>
            </a:r>
            <a:endParaRPr lang="zh-CN" altLang="en-US" sz="28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9029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+mj-ea"/>
                <a:ea typeface="+mj-ea"/>
              </a:rPr>
              <a:t>2</a:t>
            </a:r>
            <a:r>
              <a:rPr lang="en-US" altLang="zh-CN" sz="2800" b="1" dirty="0">
                <a:solidFill>
                  <a:srgbClr val="0070C0"/>
                </a:solidFill>
                <a:latin typeface="+mj-ea"/>
                <a:ea typeface="+mj-ea"/>
              </a:rPr>
              <a:t>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体型选配  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体型</a:t>
            </a:r>
            <a:r>
              <a:rPr lang="zh-CN" altLang="en-US" sz="2800" b="1" dirty="0">
                <a:latin typeface="+mj-ea"/>
                <a:ea typeface="+mj-ea"/>
              </a:rPr>
              <a:t>选配虽无严格要求，但往往因选配不当会发生意外。母猫体型过小造成难产或体型大的猫咬伤体型小的猫，所以应是体型大小相同或相近的公母猫进行交配。</a:t>
            </a:r>
          </a:p>
        </p:txBody>
      </p:sp>
    </p:spTree>
    <p:extLst>
      <p:ext uri="{BB962C8B-B14F-4D97-AF65-F5344CB8AC3E}">
        <p14:creationId xmlns:p14="http://schemas.microsoft.com/office/powerpoint/2010/main" val="423754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061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+mj-ea"/>
                <a:ea typeface="+mj-ea"/>
              </a:rPr>
              <a:t>3</a:t>
            </a:r>
            <a:r>
              <a:rPr lang="en-US" altLang="zh-CN" sz="2800" b="1" dirty="0">
                <a:solidFill>
                  <a:srgbClr val="0070C0"/>
                </a:solidFill>
                <a:latin typeface="+mj-ea"/>
                <a:ea typeface="+mj-ea"/>
              </a:rPr>
              <a:t>.</a:t>
            </a:r>
            <a:r>
              <a:rPr lang="zh-CN" altLang="en-US" sz="2800" b="1" dirty="0">
                <a:solidFill>
                  <a:srgbClr val="0070C0"/>
                </a:solidFill>
                <a:latin typeface="+mj-ea"/>
                <a:ea typeface="+mj-ea"/>
              </a:rPr>
              <a:t>年龄选配  </a:t>
            </a:r>
            <a:endParaRPr lang="en-US" altLang="zh-CN" sz="28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j-ea"/>
                <a:ea typeface="+mj-ea"/>
              </a:rPr>
              <a:t>年龄</a:t>
            </a:r>
            <a:r>
              <a:rPr lang="zh-CN" altLang="en-US" sz="2800" b="1" dirty="0">
                <a:latin typeface="+mj-ea"/>
                <a:ea typeface="+mj-ea"/>
              </a:rPr>
              <a:t>与繁殖力有着密切关系，选配时公猫的繁殖力应高于或近于母猫，绝不能低于母猫。不同年龄的公、母猫相配，其产仔率、怀胎率是不同的。年龄选配一般是选择青、壮的公猫与具有繁殖能力的母猫进行交配。</a:t>
            </a:r>
          </a:p>
        </p:txBody>
      </p:sp>
    </p:spTree>
    <p:extLst>
      <p:ext uri="{BB962C8B-B14F-4D97-AF65-F5344CB8AC3E}">
        <p14:creationId xmlns:p14="http://schemas.microsoft.com/office/powerpoint/2010/main" val="2818718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1522</TotalTime>
  <Words>1215</Words>
  <Application>Microsoft Office PowerPoint</Application>
  <PresentationFormat>全屏显示(4:3)</PresentationFormat>
  <Paragraphs>69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凸显</vt:lpstr>
      <vt:lpstr>项目二  宠物猫的饲养管理</vt:lpstr>
      <vt:lpstr>一、猫的选种与选配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二、猫的繁殖生理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三、宠物猫的繁殖技术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丁晓</dc:creator>
  <cp:lastModifiedBy>Win10_64</cp:lastModifiedBy>
  <cp:revision>48</cp:revision>
  <dcterms:created xsi:type="dcterms:W3CDTF">2020-08-23T01:44:59Z</dcterms:created>
  <dcterms:modified xsi:type="dcterms:W3CDTF">2020-11-08T12:52:45Z</dcterms:modified>
</cp:coreProperties>
</file>