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544" r:id="rId2"/>
    <p:sldId id="545" r:id="rId3"/>
    <p:sldId id="855" r:id="rId4"/>
    <p:sldId id="852" r:id="rId5"/>
    <p:sldId id="853" r:id="rId6"/>
    <p:sldId id="856" r:id="rId7"/>
    <p:sldId id="854" r:id="rId8"/>
    <p:sldId id="581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玉丹" initials="李" lastIdx="1" clrIdx="0">
    <p:extLst>
      <p:ext uri="{19B8F6BF-5375-455C-9EA6-DF929625EA0E}">
        <p15:presenceInfo xmlns:p15="http://schemas.microsoft.com/office/powerpoint/2012/main" userId="a37cabdd090a0e8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2BE9"/>
    <a:srgbClr val="24E45F"/>
    <a:srgbClr val="F711D1"/>
    <a:srgbClr val="811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30" autoAdjust="0"/>
  </p:normalViewPr>
  <p:slideViewPr>
    <p:cSldViewPr snapToGrid="0">
      <p:cViewPr varScale="1">
        <p:scale>
          <a:sx n="92" d="100"/>
          <a:sy n="92" d="100"/>
        </p:scale>
        <p:origin x="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3356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257D9-AFC3-4A65-A4A4-ED3F9CE12E4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1324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257D9-AFC3-4A65-A4A4-ED3F9CE12E4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959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1B2CA-97E2-417C-BA7A-89DEDF11C55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923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1B2CA-97E2-417C-BA7A-89DEDF11C5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1075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1B2CA-97E2-417C-BA7A-89DEDF11C5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663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1B2CA-97E2-417C-BA7A-89DEDF11C5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641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1B2CA-97E2-417C-BA7A-89DEDF11C5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02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324324" y="-1122089"/>
            <a:ext cx="688932" cy="901874"/>
          </a:xfrm>
          <a:prstGeom prst="rect">
            <a:avLst/>
          </a:prstGeom>
          <a:solidFill>
            <a:srgbClr val="2EA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013256" y="-1122089"/>
            <a:ext cx="688932" cy="901874"/>
          </a:xfrm>
          <a:prstGeom prst="rect">
            <a:avLst/>
          </a:prstGeom>
          <a:solidFill>
            <a:srgbClr val="22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702188" y="-1122089"/>
            <a:ext cx="688932" cy="901874"/>
          </a:xfrm>
          <a:prstGeom prst="rect">
            <a:avLst/>
          </a:prstGeom>
          <a:solidFill>
            <a:srgbClr val="585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391120" y="-1122089"/>
            <a:ext cx="688932" cy="901874"/>
          </a:xfrm>
          <a:prstGeom prst="rect">
            <a:avLst/>
          </a:prstGeom>
          <a:solidFill>
            <a:srgbClr val="873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080052" y="-1122089"/>
            <a:ext cx="688932" cy="901874"/>
          </a:xfrm>
          <a:prstGeom prst="rect">
            <a:avLst/>
          </a:prstGeom>
          <a:solidFill>
            <a:srgbClr val="DA5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6583424" y="2695929"/>
            <a:ext cx="5206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218565">
              <a:defRPr/>
            </a:pPr>
            <a:r>
              <a:rPr lang="zh-CN" altLang="en-US" sz="3200" b="1" kern="0" dirty="0">
                <a:solidFill>
                  <a:srgbClr val="2280C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任务一   母猪的接产与护理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583424" y="3730039"/>
            <a:ext cx="5474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1218565">
              <a:defRPr/>
            </a:pPr>
            <a:r>
              <a:rPr lang="zh-CN" altLang="en-US" sz="3200" b="1" kern="0" dirty="0">
                <a:solidFill>
                  <a:srgbClr val="5858AC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任务二   哺乳母猪的饲养管理</a:t>
            </a:r>
          </a:p>
        </p:txBody>
      </p:sp>
      <p:sp>
        <p:nvSpPr>
          <p:cNvPr id="8" name="箭头: 五边形 7"/>
          <p:cNvSpPr/>
          <p:nvPr/>
        </p:nvSpPr>
        <p:spPr>
          <a:xfrm>
            <a:off x="1014494" y="837702"/>
            <a:ext cx="5752257" cy="1186594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ea typeface="【苹果】迟暮朝朝醉晚灯" panose="02000500000000000000" pitchFamily="2" charset="-122"/>
              </a:rPr>
              <a:t>项目五 哺乳母猪生产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5140CD16-BEE0-44CD-8AC6-48AF1CDF6E52}"/>
              </a:ext>
            </a:extLst>
          </p:cNvPr>
          <p:cNvSpPr txBox="1"/>
          <p:nvPr/>
        </p:nvSpPr>
        <p:spPr>
          <a:xfrm>
            <a:off x="6583424" y="4797975"/>
            <a:ext cx="5474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1218565">
              <a:defRPr/>
            </a:pPr>
            <a:r>
              <a:rPr lang="zh-CN" altLang="en-US" sz="3200" b="1" kern="0" dirty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任务三   哺乳仔猪的饲养管理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DA9799EC-4DB2-4687-A589-8665F0F1E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494" y="2773882"/>
            <a:ext cx="50768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995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324324" y="-1122089"/>
            <a:ext cx="688932" cy="901874"/>
          </a:xfrm>
          <a:prstGeom prst="rect">
            <a:avLst/>
          </a:prstGeom>
          <a:solidFill>
            <a:srgbClr val="2EA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013256" y="-1122089"/>
            <a:ext cx="688932" cy="901874"/>
          </a:xfrm>
          <a:prstGeom prst="rect">
            <a:avLst/>
          </a:prstGeom>
          <a:solidFill>
            <a:srgbClr val="22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702188" y="-1122089"/>
            <a:ext cx="688932" cy="901874"/>
          </a:xfrm>
          <a:prstGeom prst="rect">
            <a:avLst/>
          </a:prstGeom>
          <a:solidFill>
            <a:srgbClr val="585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391120" y="-1122089"/>
            <a:ext cx="688932" cy="901874"/>
          </a:xfrm>
          <a:prstGeom prst="rect">
            <a:avLst/>
          </a:prstGeom>
          <a:solidFill>
            <a:srgbClr val="873D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080052" y="-1122089"/>
            <a:ext cx="688932" cy="901874"/>
          </a:xfrm>
          <a:prstGeom prst="rect">
            <a:avLst/>
          </a:prstGeom>
          <a:solidFill>
            <a:srgbClr val="DA5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08345" y="31750"/>
            <a:ext cx="6770832" cy="67708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394" y="1668308"/>
            <a:ext cx="4267881" cy="433813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2158441" y="2983838"/>
            <a:ext cx="33657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>
              <a:defRPr/>
            </a:pPr>
            <a:endParaRPr lang="en-US" altLang="zh-CN" sz="4800" kern="0" dirty="0">
              <a:solidFill>
                <a:srgbClr val="AE5DA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1218565">
              <a:defRPr/>
            </a:pPr>
            <a:r>
              <a:rPr lang="zh-CN" altLang="en-US" sz="4800" kern="0" dirty="0">
                <a:solidFill>
                  <a:srgbClr val="AE5DA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母猪的接产与护理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483304" y="2441738"/>
            <a:ext cx="27238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2B60A5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+mn-ea"/>
              </a:rPr>
              <a:t>任务一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906DE5CA-508D-4A75-8D18-00FFFD3C98C9}"/>
              </a:ext>
            </a:extLst>
          </p:cNvPr>
          <p:cNvSpPr txBox="1"/>
          <p:nvPr/>
        </p:nvSpPr>
        <p:spPr>
          <a:xfrm>
            <a:off x="7267405" y="1178582"/>
            <a:ext cx="4457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一、分娩前的准备工作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82944A78-15CA-41E1-AAFF-FF3B413FBB8A}"/>
              </a:ext>
            </a:extLst>
          </p:cNvPr>
          <p:cNvSpPr txBox="1"/>
          <p:nvPr/>
        </p:nvSpPr>
        <p:spPr>
          <a:xfrm>
            <a:off x="7260478" y="2922108"/>
            <a:ext cx="4533284" cy="596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二、分娩母猪接产</a:t>
            </a:r>
          </a:p>
        </p:txBody>
      </p:sp>
      <p:sp>
        <p:nvSpPr>
          <p:cNvPr id="13" name="圆角矩形 51">
            <a:extLst>
              <a:ext uri="{FF2B5EF4-FFF2-40B4-BE49-F238E27FC236}">
                <a16:creationId xmlns:a16="http://schemas.microsoft.com/office/drawing/2014/main" xmlns="" id="{F9391E40-1D38-4132-9B31-9F4A1103F3AC}"/>
              </a:ext>
            </a:extLst>
          </p:cNvPr>
          <p:cNvSpPr/>
          <p:nvPr/>
        </p:nvSpPr>
        <p:spPr>
          <a:xfrm>
            <a:off x="7180733" y="897405"/>
            <a:ext cx="4544291" cy="1147131"/>
          </a:xfrm>
          <a:prstGeom prst="roundRect">
            <a:avLst/>
          </a:prstGeom>
          <a:noFill/>
          <a:ln>
            <a:solidFill>
              <a:srgbClr val="5858A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51">
            <a:extLst>
              <a:ext uri="{FF2B5EF4-FFF2-40B4-BE49-F238E27FC236}">
                <a16:creationId xmlns:a16="http://schemas.microsoft.com/office/drawing/2014/main" xmlns="" id="{CC70BE93-6CE4-4A4C-9355-15B0410F936E}"/>
              </a:ext>
            </a:extLst>
          </p:cNvPr>
          <p:cNvSpPr/>
          <p:nvPr/>
        </p:nvSpPr>
        <p:spPr>
          <a:xfrm>
            <a:off x="7206136" y="2688014"/>
            <a:ext cx="4544291" cy="1195647"/>
          </a:xfrm>
          <a:prstGeom prst="roundRect">
            <a:avLst/>
          </a:prstGeom>
          <a:noFill/>
          <a:ln>
            <a:solidFill>
              <a:srgbClr val="5858A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681A1C89-52FD-4B50-AF03-1A95F858CD0B}"/>
              </a:ext>
            </a:extLst>
          </p:cNvPr>
          <p:cNvSpPr txBox="1"/>
          <p:nvPr/>
        </p:nvSpPr>
        <p:spPr>
          <a:xfrm>
            <a:off x="7316861" y="4400443"/>
            <a:ext cx="4306179" cy="1007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三、产后母猪和新生仔猪的处理</a:t>
            </a:r>
          </a:p>
        </p:txBody>
      </p:sp>
      <p:sp>
        <p:nvSpPr>
          <p:cNvPr id="16" name="圆角矩形 51">
            <a:extLst>
              <a:ext uri="{FF2B5EF4-FFF2-40B4-BE49-F238E27FC236}">
                <a16:creationId xmlns:a16="http://schemas.microsoft.com/office/drawing/2014/main" xmlns="" id="{A177C8DB-F2C5-480A-A95B-ACB50A0A4993}"/>
              </a:ext>
            </a:extLst>
          </p:cNvPr>
          <p:cNvSpPr/>
          <p:nvPr/>
        </p:nvSpPr>
        <p:spPr>
          <a:xfrm>
            <a:off x="7162800" y="4306252"/>
            <a:ext cx="4544291" cy="1195647"/>
          </a:xfrm>
          <a:prstGeom prst="roundRect">
            <a:avLst/>
          </a:prstGeom>
          <a:noFill/>
          <a:ln>
            <a:solidFill>
              <a:srgbClr val="5858A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922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3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5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7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 bldLvl="0" animBg="1"/>
      <p:bldP spid="14" grpId="0" bldLvl="0" animBg="1"/>
      <p:bldP spid="1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1">
            <a:extLst>
              <a:ext uri="{FF2B5EF4-FFF2-40B4-BE49-F238E27FC236}">
                <a16:creationId xmlns:a16="http://schemas.microsoft.com/office/drawing/2014/main" xmlns="" id="{BCB5BF01-C145-4AEA-8F65-6280B6293058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三、产后母猪的护理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735CB552-D1BA-4F83-940A-18C3FA78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29248"/>
            <a:ext cx="9682797" cy="3357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、检查胎衣是否排尽  如果胎衣数或脐带数与仔猪数一致，说明胎衣已排尽。胎衣不下的，可每隔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30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分钟肌肉注射催产素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30IU/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头，连续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～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次，确保胎衣完全排出。胎衣排出后要及时清除，避免母猪吃胎衣。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/>
              <a:t>2</a:t>
            </a:r>
            <a:r>
              <a:rPr lang="zh-CN" altLang="en-US" sz="2400" dirty="0"/>
              <a:t>、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对难产的母猪，若助产时掏出仔猪，产后要用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300 ~600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万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IU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青霉素和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200 ~300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万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IU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链霉素配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100ml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的生理盐水冲入子宫内，每天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次，连用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天，防止子宫和产道感染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。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17210D-AC23-4FA1-973F-4AD66B6F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903" y="4253014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/>
            </a:r>
            <a:b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</a:b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593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1">
            <a:extLst>
              <a:ext uri="{FF2B5EF4-FFF2-40B4-BE49-F238E27FC236}">
                <a16:creationId xmlns:a16="http://schemas.microsoft.com/office/drawing/2014/main" xmlns="" id="{BCB5BF01-C145-4AEA-8F65-6280B6293058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三、产后母猪的护理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735CB552-D1BA-4F83-940A-18C3FA78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65279"/>
            <a:ext cx="9682797" cy="308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zh-CN" altLang="en-US" sz="2200" dirty="0"/>
              <a:t>、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对正常生产的母猪，为预防子宫内膜炎和乳房炎，促进恶露排出，产后当天可肌注环丙沙星和中药制剂，如商品名“产后康”，每天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次，连用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天。</a:t>
            </a:r>
          </a:p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zh-CN" altLang="en-US" sz="2200" dirty="0"/>
              <a:t>、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母猪生产时体力消耗很大，体液损失多，产后可饮用温热的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1%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盐水、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5%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葡萄糖液和电解多维，产后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6~8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小时饲喂盐水麸皮粥，补充体力，保证供应温水。</a:t>
            </a:r>
          </a:p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zh-CN" altLang="en-US" sz="2200" dirty="0"/>
              <a:t>、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若发现母猪卧床不起，要不定时地人工赶起让其走动，防产后瘫痪。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17210D-AC23-4FA1-973F-4AD66B6F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903" y="4253014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/>
            </a:r>
            <a:b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</a:b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941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1">
            <a:extLst>
              <a:ext uri="{FF2B5EF4-FFF2-40B4-BE49-F238E27FC236}">
                <a16:creationId xmlns:a16="http://schemas.microsoft.com/office/drawing/2014/main" xmlns="" id="{BCB5BF01-C145-4AEA-8F65-6280B6293058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三、产后母猪的护理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735CB552-D1BA-4F83-940A-18C3FA78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" y="1204470"/>
            <a:ext cx="9682797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6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、母猪常见问题的处理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（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）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乳房炎。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常有一个或数个乳房红、肿、热、痛，乳房坚硬，严重时溃破流脓。可用手或湿布按摩乳房，将乳房内残留的乳汁挤出。如乳房过硬或挤出乳汁有脓液，则需进行进一步热敷或者药物治疗。</a:t>
            </a:r>
          </a:p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①热敷：用食醋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1000ml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，食盐适量，混合煮沸，降至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40℃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左右，热敷患部，每日数次。或用鲜蒲公英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500g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，捣茸后醋调敷乳房红肿部。</a:t>
            </a:r>
          </a:p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②乳房封闭疗法：用清水擦洗干净乳房，用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5%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碘酊消毒，再用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0.25%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～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0.5%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的盐酸普鲁卡因注射液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20mL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，加青霉素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160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万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IU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、链霉素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万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IU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，配制成封闭液，用兽用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16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号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15cm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长针头，在乳房基部呈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45°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角刺入，每个乳房分两侧注入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 ml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封闭液，一日一次</a:t>
            </a:r>
            <a:r>
              <a:rPr kumimoji="0" lang="zh-CN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。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17210D-AC23-4FA1-973F-4AD66B6F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903" y="4253014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/>
            </a:r>
            <a:b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</a:b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578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1">
            <a:extLst>
              <a:ext uri="{FF2B5EF4-FFF2-40B4-BE49-F238E27FC236}">
                <a16:creationId xmlns:a16="http://schemas.microsoft.com/office/drawing/2014/main" xmlns="" id="{BCB5BF01-C145-4AEA-8F65-6280B6293058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三、产后母猪的护理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735CB552-D1BA-4F83-940A-18C3FA78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" y="2383704"/>
            <a:ext cx="9682797" cy="288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6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、母猪常见问题的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处理</a:t>
            </a:r>
            <a:endParaRPr kumimoji="0" lang="zh-CN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（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）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产后拒食。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对患炎症发热而拒食的母猪，可用青霉素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400~600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万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IU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，链霉素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400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万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IU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，混合在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10~20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毫升安乃近中进行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次肌肉注射，每天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次，连注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天。同时，改喂稠料，搭配青饲料，产前忌暴饮暴食和养得过肥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17210D-AC23-4FA1-973F-4AD66B6F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903" y="4253014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/>
            </a:r>
            <a:b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</a:b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872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接连接符 10"/>
          <p:cNvCxnSpPr/>
          <p:nvPr/>
        </p:nvCxnSpPr>
        <p:spPr>
          <a:xfrm flipV="1">
            <a:off x="695960" y="1107440"/>
            <a:ext cx="9453880" cy="220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1">
            <a:extLst>
              <a:ext uri="{FF2B5EF4-FFF2-40B4-BE49-F238E27FC236}">
                <a16:creationId xmlns:a16="http://schemas.microsoft.com/office/drawing/2014/main" xmlns="" id="{BCB5BF01-C145-4AEA-8F65-6280B6293058}"/>
              </a:ext>
            </a:extLst>
          </p:cNvPr>
          <p:cNvSpPr txBox="1"/>
          <p:nvPr/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三、产后母猪的护理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735CB552-D1BA-4F83-940A-18C3FA78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" y="1243999"/>
            <a:ext cx="968279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6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、母猪常见问题的处理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/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（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3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）产后无乳或少乳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肌肉注射催产素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20-30IU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，鱼腥草注射液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10~20ml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，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1-2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次。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可用中药当归、王不留行、漏芦、通草各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30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克，水煮，拌麸皮喂服；或用木瓜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300~400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克，大豆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100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克，煮熟拌料。每天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次，连用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3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天。也可用新鲜的胎衣，加水、食盐适量煮熟，分数次拌料内服。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产后跛行或瘫痪。有外伤时要抗菌消炎：用安痛定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毫升，青霉素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320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万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IU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，维生素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B1~10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毫升，每日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2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次，肌肉注射地塞米松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毫升，每日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次；病情严重时，可静脉注射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10%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葡萄糖酸钙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150~200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毫升或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5~10%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氯化钙注射液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40~80</a:t>
            </a:r>
            <a:r>
              <a:rPr kumimoji="0" lang="zh-CN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毫升。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8017210D-AC23-4FA1-973F-4AD66B6F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903" y="4253014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/>
            </a:r>
            <a:b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</a:b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711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F18943F-0D73-43DE-A782-47DE34B31416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838200" y="2159000"/>
            <a:ext cx="10515600" cy="43513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lang="zh-CN" altLang="en-US" sz="7200" dirty="0">
                <a:solidFill>
                  <a:srgbClr val="000099"/>
                </a:solidFill>
                <a:ea typeface="华文行楷" pitchFamily="2" charset="-122"/>
              </a:rPr>
              <a:t>谢谢大家！</a:t>
            </a:r>
          </a:p>
        </p:txBody>
      </p:sp>
    </p:spTree>
    <p:extLst>
      <p:ext uri="{BB962C8B-B14F-4D97-AF65-F5344CB8AC3E}">
        <p14:creationId xmlns:p14="http://schemas.microsoft.com/office/powerpoint/2010/main" val="307062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1597699-70f1-4b6a-ab61-0095a58b52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5421</TotalTime>
  <Words>750</Words>
  <Application>Microsoft Office PowerPoint</Application>
  <PresentationFormat>宽屏</PresentationFormat>
  <Paragraphs>46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【苹果】迟暮朝朝醉晚灯</vt:lpstr>
      <vt:lpstr>等线</vt:lpstr>
      <vt:lpstr>等线 Light</vt:lpstr>
      <vt:lpstr>方正兰亭超细黑简体</vt:lpstr>
      <vt:lpstr>华文行楷</vt:lpstr>
      <vt:lpstr>微软雅黑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FKL</cp:lastModifiedBy>
  <cp:revision>495</cp:revision>
  <dcterms:created xsi:type="dcterms:W3CDTF">2019-09-17T02:06:00Z</dcterms:created>
  <dcterms:modified xsi:type="dcterms:W3CDTF">2021-02-09T01:17:42Z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