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378" r:id="rId2"/>
    <p:sldId id="331" r:id="rId3"/>
    <p:sldId id="258" r:id="rId4"/>
    <p:sldId id="260" r:id="rId5"/>
    <p:sldId id="370" r:id="rId6"/>
    <p:sldId id="371" r:id="rId7"/>
    <p:sldId id="266" r:id="rId8"/>
    <p:sldId id="372" r:id="rId9"/>
    <p:sldId id="368" r:id="rId10"/>
    <p:sldId id="373" r:id="rId11"/>
    <p:sldId id="267" r:id="rId12"/>
    <p:sldId id="374" r:id="rId13"/>
    <p:sldId id="342" r:id="rId14"/>
    <p:sldId id="375" r:id="rId15"/>
    <p:sldId id="376" r:id="rId16"/>
    <p:sldId id="369" r:id="rId17"/>
    <p:sldId id="291" r:id="rId18"/>
    <p:sldId id="323" r:id="rId19"/>
    <p:sldId id="377" r:id="rId20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66"/>
    <a:srgbClr val="66FFFF"/>
    <a:srgbClr val="000066"/>
    <a:srgbClr val="99FF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89" autoAdjust="0"/>
  </p:normalViewPr>
  <p:slideViewPr>
    <p:cSldViewPr>
      <p:cViewPr varScale="1">
        <p:scale>
          <a:sx n="97" d="100"/>
          <a:sy n="97" d="100"/>
        </p:scale>
        <p:origin x="78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6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16691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29E31F-EF5A-46E4-8B31-1D3CCCB043C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9150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879D6-7858-4B99-B829-5C47286E10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854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609600"/>
            <a:ext cx="2135187" cy="54895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09600"/>
            <a:ext cx="6253163" cy="548957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02562-A482-4D24-8D61-CAB83455D7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263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34A65-59D1-4F53-BAC5-BCF80F7E0D1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252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C38EF-B1D2-451B-884E-D27841D39E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0414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4175" cy="419417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8AE2A-BEFB-4A5A-9989-A6206B6E6CE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238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8A92B-A8F9-4035-B3E6-C8EAF49D98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346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D0B53-6EAE-44EE-A208-649EDE44A90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776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1B729-31F8-481F-875B-C930365AB2C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482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B02BE-D511-466C-B736-8F1A43AC85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6300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4E584-8D1A-4540-8AD6-88C3D5559F7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830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609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905000"/>
            <a:ext cx="854075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250F24E-042E-4C40-9829-E3CC78686DE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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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0.jp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8.gif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2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3.jp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5.jp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27.jp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8.jp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4.gif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image" Target="../media/image11.gif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image" Target="../media/image30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image" Target="../media/image30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hyperlink" Target="&#39033;&#30446;&#19977;%20&#21628;&#21560;&#36947;&#30142;&#30149;.ppt" TargetMode="External"/><Relationship Id="rId18" Type="http://schemas.openxmlformats.org/officeDocument/2006/relationships/image" Target="../media/image9.gif"/><Relationship Id="rId3" Type="http://schemas.openxmlformats.org/officeDocument/2006/relationships/slide" Target="slide4.xml"/><Relationship Id="rId7" Type="http://schemas.openxmlformats.org/officeDocument/2006/relationships/slide" Target="slide17.xml"/><Relationship Id="rId12" Type="http://schemas.openxmlformats.org/officeDocument/2006/relationships/image" Target="../media/image4.png"/><Relationship Id="rId17" Type="http://schemas.openxmlformats.org/officeDocument/2006/relationships/image" Target="../media/image8.png"/><Relationship Id="rId2" Type="http://schemas.openxmlformats.org/officeDocument/2006/relationships/slide" Target="slide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11" Type="http://schemas.openxmlformats.org/officeDocument/2006/relationships/hyperlink" Target="../&#29482;&#30149;&#38450;&#27835;.ppt" TargetMode="External"/><Relationship Id="rId5" Type="http://schemas.openxmlformats.org/officeDocument/2006/relationships/slide" Target="slide9.xml"/><Relationship Id="rId15" Type="http://schemas.openxmlformats.org/officeDocument/2006/relationships/image" Target="../media/image6.png"/><Relationship Id="rId10" Type="http://schemas.openxmlformats.org/officeDocument/2006/relationships/image" Target="../media/image3.png"/><Relationship Id="rId19" Type="http://schemas.openxmlformats.org/officeDocument/2006/relationships/image" Target="../media/image10.gif"/><Relationship Id="rId4" Type="http://schemas.openxmlformats.org/officeDocument/2006/relationships/slide" Target="slide7.xml"/><Relationship Id="rId9" Type="http://schemas.openxmlformats.org/officeDocument/2006/relationships/audio" Target="../media/audio1.wav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hyperlink" Target="../2010&#32423;&#31165;&#30149;&#38450;&#27835;/&#31165;&#30149;&#30446;&#24405;.ppt" TargetMode="External"/><Relationship Id="rId12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hyperlink" Target="../&#21160;&#29289;&#20256;&#26579;&#30149;&#23398;.ppt#-1,2,PowerPoint &#28436;&#31034;&#25991;&#31295;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image" Target="../media/image11.gif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image" Target="../media/image11.gif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image" Target="../media/image11.gif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image" Target="../media/image11.gif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image" Target="../media/image11.gif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zh-CN" dirty="0"/>
              <a:t>任务</a:t>
            </a:r>
            <a:r>
              <a:rPr lang="en-US" altLang="zh-CN" smtClean="0"/>
              <a:t>3  </a:t>
            </a:r>
            <a:r>
              <a:rPr lang="zh-CN" altLang="zh-CN" dirty="0"/>
              <a:t>猪肺疫防治</a:t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905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next page">
            <a:hlinkClick r:id="" action="ppaction://hlinkshowjump?jump=nex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504" name="Rectangle 8"/>
          <p:cNvSpPr>
            <a:spLocks noRot="1" noChangeArrowheads="1"/>
          </p:cNvSpPr>
          <p:nvPr/>
        </p:nvSpPr>
        <p:spPr bwMode="auto">
          <a:xfrm>
            <a:off x="1256581" y="594954"/>
            <a:ext cx="7125419" cy="275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2" eaLnBrk="1" hangingPunct="1">
              <a:lnSpc>
                <a:spcPts val="36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呼吸极度困难，呈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犬坐姿势</a:t>
            </a:r>
            <a:r>
              <a:rPr lang="zh-CN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；</a:t>
            </a:r>
          </a:p>
          <a:p>
            <a:pPr lvl="2" eaLnBrk="1" hangingPunct="1">
              <a:lnSpc>
                <a:spcPts val="36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皮肤黏膜发绀，皮肤出现红斑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zh-CN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；</a:t>
            </a:r>
          </a:p>
          <a:p>
            <a:pPr lvl="2" eaLnBrk="1" hangingPunct="1">
              <a:lnSpc>
                <a:spcPts val="36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口鼻流出泡沫样液体；</a:t>
            </a:r>
          </a:p>
          <a:p>
            <a:pPr lvl="2" eaLnBrk="1" hangingPunct="1">
              <a:lnSpc>
                <a:spcPts val="36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颈部、咽喉部炎性肿胀，严重时至耳根、前胸。</a:t>
            </a:r>
          </a:p>
        </p:txBody>
      </p:sp>
      <p:pic>
        <p:nvPicPr>
          <p:cNvPr id="7177" name="Picture 9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3395663"/>
            <a:ext cx="306696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2419" y="3395664"/>
            <a:ext cx="306696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10064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0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1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2" descr="next page">
            <a:hlinkClick r:id="" action="ppaction://hlinkshowjump?jump=nex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3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4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64" name="Rectangle 20"/>
          <p:cNvSpPr>
            <a:spLocks noRot="1" noChangeArrowheads="1"/>
          </p:cNvSpPr>
          <p:nvPr/>
        </p:nvSpPr>
        <p:spPr bwMode="auto">
          <a:xfrm>
            <a:off x="1322387" y="609600"/>
            <a:ext cx="7462384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0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急性型（猪肺疫）：</a:t>
            </a:r>
            <a:r>
              <a:rPr lang="zh-CN" alt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最常见，以纤维素性胸膜肺炎为特征。</a:t>
            </a:r>
          </a:p>
          <a:p>
            <a:pPr lvl="1" eaLnBrk="1" hangingPunct="1">
              <a:lnSpc>
                <a:spcPts val="40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体温升高；</a:t>
            </a:r>
          </a:p>
          <a:p>
            <a:pPr lvl="1" eaLnBrk="1" hangingPunct="1">
              <a:lnSpc>
                <a:spcPts val="40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呼吸困难间有咳嗽，严重呈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犬坐式呼吸</a:t>
            </a: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，流粘脓性鼻液；</a:t>
            </a:r>
          </a:p>
          <a:p>
            <a:pPr lvl="1" eaLnBrk="1" hangingPunct="1">
              <a:lnSpc>
                <a:spcPts val="40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结膜红，皮肤和可视黏膜发绀，</a:t>
            </a:r>
          </a:p>
          <a:p>
            <a:pPr lvl="1" eaLnBrk="1" hangingPunct="1">
              <a:lnSpc>
                <a:spcPts val="40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皮肤（颈胸部、股内侧）有瘀血或出血点；</a:t>
            </a:r>
          </a:p>
          <a:p>
            <a:pPr lvl="1" eaLnBrk="1" hangingPunct="1">
              <a:lnSpc>
                <a:spcPts val="40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肺区触诊有疼痛、听诊有啰音、摩擦音；</a:t>
            </a:r>
          </a:p>
          <a:p>
            <a:pPr lvl="1" eaLnBrk="1" hangingPunct="1">
              <a:lnSpc>
                <a:spcPts val="40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病程</a:t>
            </a:r>
            <a:r>
              <a:rPr lang="en-US" altLang="zh-CN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周，不死转为慢性。</a:t>
            </a:r>
            <a:r>
              <a:rPr lang="zh-CN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endParaRPr lang="zh-CN" altLang="en-US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8201" name="Picture 21" descr="0001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19200"/>
            <a:ext cx="1524000" cy="99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0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1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2" descr="next pag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3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4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64" name="Rectangle 20"/>
          <p:cNvSpPr>
            <a:spLocks noRot="1" noChangeArrowheads="1"/>
          </p:cNvSpPr>
          <p:nvPr/>
        </p:nvSpPr>
        <p:spPr bwMode="auto">
          <a:xfrm>
            <a:off x="1295400" y="685800"/>
            <a:ext cx="46482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0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慢性型：</a:t>
            </a:r>
            <a:r>
              <a:rPr lang="zh-CN" alt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主要表现为慢性肺炎和慢性胃肠炎。 </a:t>
            </a:r>
          </a:p>
          <a:p>
            <a:pPr lvl="1" eaLnBrk="1" hangingPunct="1">
              <a:lnSpc>
                <a:spcPts val="40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持续性咳嗽和呼吸困难，流粘脓性鼻液；</a:t>
            </a:r>
          </a:p>
          <a:p>
            <a:pPr lvl="1" eaLnBrk="1" hangingPunct="1">
              <a:lnSpc>
                <a:spcPts val="40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食欲不振、后期下痢，进行性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消瘦</a:t>
            </a: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；</a:t>
            </a:r>
          </a:p>
          <a:p>
            <a:pPr lvl="1" eaLnBrk="1" hangingPunct="1">
              <a:lnSpc>
                <a:spcPts val="40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有时关节肿胀，皮肤出现痂样湿疹；</a:t>
            </a:r>
          </a:p>
          <a:p>
            <a:pPr lvl="1" eaLnBrk="1" hangingPunct="1">
              <a:lnSpc>
                <a:spcPts val="40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一般经</a:t>
            </a:r>
            <a:r>
              <a:rPr lang="en-US" altLang="zh-CN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2</a:t>
            </a: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～</a:t>
            </a:r>
            <a:r>
              <a:rPr lang="en-US" altLang="zh-CN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3</a:t>
            </a: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周后衰竭而死，死亡率</a:t>
            </a:r>
            <a:r>
              <a:rPr lang="en-US" altLang="zh-CN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60</a:t>
            </a: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～</a:t>
            </a:r>
            <a:r>
              <a:rPr lang="en-US" altLang="zh-CN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70%</a:t>
            </a: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。 </a:t>
            </a:r>
          </a:p>
        </p:txBody>
      </p:sp>
      <p:pic>
        <p:nvPicPr>
          <p:cNvPr id="8201" name="Picture 21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8042" y="1044576"/>
            <a:ext cx="2819400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1" descr="000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90963"/>
            <a:ext cx="281939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78497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next page">
            <a:hlinkClick r:id="" action="ppaction://hlinkshowjump?jump=nex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403" name="Rectangle 11"/>
          <p:cNvSpPr>
            <a:spLocks noRot="1" noChangeArrowheads="1"/>
          </p:cNvSpPr>
          <p:nvPr/>
        </p:nvSpPr>
        <p:spPr bwMode="auto">
          <a:xfrm>
            <a:off x="1283479" y="552091"/>
            <a:ext cx="4736321" cy="577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500"/>
              </a:lnSpc>
              <a:spcBef>
                <a:spcPts val="600"/>
              </a:spcBef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最急性型：</a:t>
            </a:r>
          </a:p>
          <a:p>
            <a:pPr lvl="1" eaLnBrk="1" hangingPunct="1">
              <a:lnSpc>
                <a:spcPts val="3500"/>
              </a:lnSpc>
              <a:spcBef>
                <a:spcPts val="600"/>
              </a:spcBef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全身败血症变化；</a:t>
            </a:r>
          </a:p>
          <a:p>
            <a:pPr lvl="1" eaLnBrk="1" hangingPunct="1">
              <a:lnSpc>
                <a:spcPts val="3500"/>
              </a:lnSpc>
              <a:spcBef>
                <a:spcPts val="600"/>
              </a:spcBef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特征病变：</a:t>
            </a:r>
          </a:p>
          <a:p>
            <a:pPr lvl="2" eaLnBrk="1" hangingPunct="1">
              <a:lnSpc>
                <a:spcPts val="3500"/>
              </a:lnSpc>
              <a:spcBef>
                <a:spcPts val="600"/>
              </a:spcBef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咽喉部及其周围组织出血性浆液性浸润</a:t>
            </a:r>
            <a:r>
              <a:rPr lang="zh-CN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；</a:t>
            </a:r>
          </a:p>
          <a:p>
            <a:pPr lvl="2" eaLnBrk="1" hangingPunct="1">
              <a:lnSpc>
                <a:spcPts val="3500"/>
              </a:lnSpc>
              <a:spcBef>
                <a:spcPts val="600"/>
              </a:spcBef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喉头黏膜高度充血、水肿；</a:t>
            </a:r>
          </a:p>
          <a:p>
            <a:pPr lvl="2" eaLnBrk="1" hangingPunct="1">
              <a:lnSpc>
                <a:spcPts val="3500"/>
              </a:lnSpc>
              <a:spcBef>
                <a:spcPts val="600"/>
              </a:spcBef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气管内充满白色或淡黄色胶胨样分泌物。</a:t>
            </a:r>
          </a:p>
          <a:p>
            <a:pPr lvl="1" eaLnBrk="1" hangingPunct="1">
              <a:lnSpc>
                <a:spcPts val="3500"/>
              </a:lnSpc>
              <a:spcBef>
                <a:spcPts val="600"/>
              </a:spcBef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肺充血水肿；</a:t>
            </a:r>
          </a:p>
          <a:p>
            <a:pPr lvl="1" eaLnBrk="1" hangingPunct="1">
              <a:lnSpc>
                <a:spcPts val="3500"/>
              </a:lnSpc>
              <a:spcBef>
                <a:spcPts val="600"/>
              </a:spcBef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全身淋巴结出血、肿胀，切面红色。</a:t>
            </a:r>
            <a:endParaRPr lang="zh-CN" altLang="en-US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9225" name="Picture 12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1371600"/>
            <a:ext cx="22669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03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87778"/>
            <a:ext cx="22669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next page">
            <a:hlinkClick r:id="" action="ppaction://hlinkshowjump?jump=nex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403" name="Rectangle 11"/>
          <p:cNvSpPr>
            <a:spLocks noRot="1" noChangeArrowheads="1"/>
          </p:cNvSpPr>
          <p:nvPr/>
        </p:nvSpPr>
        <p:spPr bwMode="auto">
          <a:xfrm>
            <a:off x="1600200" y="555206"/>
            <a:ext cx="6553200" cy="347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500"/>
              </a:lnSpc>
              <a:spcBef>
                <a:spcPts val="600"/>
              </a:spcBef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急性型：</a:t>
            </a:r>
          </a:p>
          <a:p>
            <a:pPr lvl="1" eaLnBrk="1" hangingPunct="1">
              <a:lnSpc>
                <a:spcPts val="3500"/>
              </a:lnSpc>
              <a:spcBef>
                <a:spcPts val="600"/>
              </a:spcBef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特征病变：</a:t>
            </a:r>
            <a:r>
              <a:rPr lang="zh-CN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纤维素性胸膜肺炎</a:t>
            </a:r>
          </a:p>
          <a:p>
            <a:pPr lvl="2" eaLnBrk="1" hangingPunct="1">
              <a:lnSpc>
                <a:spcPts val="3500"/>
              </a:lnSpc>
              <a:spcBef>
                <a:spcPts val="600"/>
              </a:spcBef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肺有不同程度肝变区，肝变区内常有坏死灶，切面呈大理石样花纹</a:t>
            </a: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；</a:t>
            </a:r>
          </a:p>
          <a:p>
            <a:pPr lvl="2" eaLnBrk="1" hangingPunct="1">
              <a:lnSpc>
                <a:spcPts val="3500"/>
              </a:lnSpc>
              <a:spcBef>
                <a:spcPts val="600"/>
              </a:spcBef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肺小叶间质增宽，充满胶胨样液体。</a:t>
            </a:r>
          </a:p>
          <a:p>
            <a:pPr lvl="2" eaLnBrk="1" hangingPunct="1">
              <a:lnSpc>
                <a:spcPts val="3500"/>
              </a:lnSpc>
              <a:spcBef>
                <a:spcPts val="600"/>
              </a:spcBef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胸膜常有透明、干燥的纤维素性附着物，严重的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肺与胸膜发生粘连</a:t>
            </a: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；</a:t>
            </a:r>
          </a:p>
        </p:txBody>
      </p:sp>
      <p:pic>
        <p:nvPicPr>
          <p:cNvPr id="9225" name="Picture 12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00" y="4212405"/>
            <a:ext cx="2362200" cy="20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1" y="4208463"/>
            <a:ext cx="2099092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1507" y="4208462"/>
            <a:ext cx="2362200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72862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next page">
            <a:hlinkClick r:id="" action="ppaction://hlinkshowjump?jump=nex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403" name="Rectangle 11"/>
          <p:cNvSpPr>
            <a:spLocks noRot="1" noChangeArrowheads="1"/>
          </p:cNvSpPr>
          <p:nvPr/>
        </p:nvSpPr>
        <p:spPr bwMode="auto">
          <a:xfrm>
            <a:off x="1295400" y="762000"/>
            <a:ext cx="6858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000"/>
              </a:lnSpc>
              <a:spcBef>
                <a:spcPts val="600"/>
              </a:spcBef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急性型：</a:t>
            </a:r>
          </a:p>
          <a:p>
            <a:pPr lvl="1" eaLnBrk="1" hangingPunct="1">
              <a:lnSpc>
                <a:spcPts val="4000"/>
              </a:lnSpc>
              <a:spcBef>
                <a:spcPts val="600"/>
              </a:spcBef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胸腔及心包积液，有纤维素性心包炎。</a:t>
            </a:r>
          </a:p>
          <a:p>
            <a:pPr lvl="1" eaLnBrk="1" hangingPunct="1">
              <a:lnSpc>
                <a:spcPts val="4000"/>
              </a:lnSpc>
              <a:spcBef>
                <a:spcPts val="600"/>
              </a:spcBef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气管、支气管内有泡沫状黏液</a:t>
            </a:r>
            <a:r>
              <a:rPr lang="zh-CN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</a:p>
          <a:p>
            <a:pPr lvl="1" eaLnBrk="1" hangingPunct="1">
              <a:lnSpc>
                <a:spcPts val="4000"/>
              </a:lnSpc>
              <a:spcBef>
                <a:spcPts val="600"/>
              </a:spcBef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败血症的出血性变化</a:t>
            </a:r>
            <a:r>
              <a:rPr lang="zh-CN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</a:p>
        </p:txBody>
      </p:sp>
      <p:pic>
        <p:nvPicPr>
          <p:cNvPr id="9225" name="Picture 12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5113" y="3352800"/>
            <a:ext cx="339195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03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52801"/>
            <a:ext cx="2743200" cy="251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90184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next pag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8" name="Rectangle 8"/>
          <p:cNvSpPr>
            <a:spLocks noRot="1" noChangeArrowheads="1"/>
          </p:cNvSpPr>
          <p:nvPr/>
        </p:nvSpPr>
        <p:spPr bwMode="auto">
          <a:xfrm>
            <a:off x="1295400" y="533400"/>
            <a:ext cx="737235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000"/>
              </a:lnSpc>
              <a:spcBef>
                <a:spcPts val="600"/>
              </a:spcBef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慢性型</a:t>
            </a:r>
          </a:p>
          <a:p>
            <a:pPr lvl="1" eaLnBrk="1" hangingPunct="1">
              <a:lnSpc>
                <a:spcPts val="4000"/>
              </a:lnSpc>
              <a:spcBef>
                <a:spcPts val="600"/>
              </a:spcBef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尸体消瘦、贫血；</a:t>
            </a:r>
          </a:p>
          <a:p>
            <a:pPr lvl="1" eaLnBrk="1" hangingPunct="1">
              <a:lnSpc>
                <a:spcPts val="4000"/>
              </a:lnSpc>
              <a:spcBef>
                <a:spcPts val="600"/>
              </a:spcBef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肺组织大部分发生肝变，并有大量坏死灶，坏死灶周围有结缔组织包囊，有的形成空洞，与支气管相通；</a:t>
            </a:r>
          </a:p>
          <a:p>
            <a:pPr lvl="1" eaLnBrk="1" hangingPunct="1">
              <a:lnSpc>
                <a:spcPts val="4000"/>
              </a:lnSpc>
              <a:spcBef>
                <a:spcPts val="600"/>
              </a:spcBef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胸腔和心包腔积液，肺与胸壁粘连；</a:t>
            </a:r>
          </a:p>
          <a:p>
            <a:pPr lvl="1" eaLnBrk="1" hangingPunct="1">
              <a:lnSpc>
                <a:spcPts val="4000"/>
              </a:lnSpc>
              <a:spcBef>
                <a:spcPts val="600"/>
              </a:spcBef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有时在肋间肌、支气管周围淋巴结、纵膈淋巴结以及扁桃体、皮下组织及其关节内坏死灶；</a:t>
            </a:r>
          </a:p>
          <a:p>
            <a:pPr lvl="1" eaLnBrk="1" hangingPunct="1">
              <a:lnSpc>
                <a:spcPts val="4000"/>
              </a:lnSpc>
              <a:spcBef>
                <a:spcPts val="600"/>
              </a:spcBef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有肠炎病变。</a:t>
            </a:r>
          </a:p>
        </p:txBody>
      </p:sp>
      <p:pic>
        <p:nvPicPr>
          <p:cNvPr id="10249" name="Picture 9" descr="03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29200"/>
            <a:ext cx="2279171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0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1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" descr="next pag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3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4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39" name="Rectangle 19"/>
          <p:cNvSpPr>
            <a:spLocks noRot="1" noChangeArrowheads="1"/>
          </p:cNvSpPr>
          <p:nvPr/>
        </p:nvSpPr>
        <p:spPr bwMode="auto">
          <a:xfrm>
            <a:off x="1369803" y="576263"/>
            <a:ext cx="73152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现场诊断</a:t>
            </a:r>
          </a:p>
          <a:p>
            <a:pPr lvl="1" eaLnBrk="1" hangingPunct="1">
              <a:spcBef>
                <a:spcPts val="6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根据流行特点、临床症状和病理变化，尤其是最急性型的咽喉部症状和变化，结合对病猪的治疗效果，可作出初步诊断。</a:t>
            </a:r>
          </a:p>
          <a:p>
            <a:pPr eaLnBrk="1" hangingPunct="1">
              <a:spcBef>
                <a:spcPts val="6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实验室诊断</a:t>
            </a:r>
          </a:p>
          <a:p>
            <a:pPr lvl="1" eaLnBrk="1" hangingPunct="1">
              <a:spcBef>
                <a:spcPts val="6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病原诊断：</a:t>
            </a:r>
          </a:p>
          <a:p>
            <a:pPr lvl="1" eaLnBrk="1" hangingPunct="1">
              <a:spcBef>
                <a:spcPts val="600"/>
              </a:spcBef>
              <a:buClr>
                <a:srgbClr val="990000"/>
              </a:buClr>
              <a:buFont typeface="Wingdings" panose="05000000000000000000" pitchFamily="2" charset="2"/>
              <a:buNone/>
              <a:defRPr/>
            </a:pPr>
            <a:r>
              <a:rPr lang="zh-CN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细菌分离鉴定</a:t>
            </a:r>
          </a:p>
          <a:p>
            <a:pPr lvl="1" eaLnBrk="1" hangingPunct="1">
              <a:spcBef>
                <a:spcPts val="6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小动物接种</a:t>
            </a:r>
            <a:endParaRPr lang="zh-CN" altLang="en-US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1273" name="Picture 20" descr="70458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0"/>
            <a:ext cx="327516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0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1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2" descr="next page">
            <a:hlinkClick r:id="" action="ppaction://hlinkshowjump?jump=nex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3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4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56" name="Rectangle 20"/>
          <p:cNvSpPr>
            <a:spLocks noRot="1" noChangeArrowheads="1"/>
          </p:cNvSpPr>
          <p:nvPr/>
        </p:nvSpPr>
        <p:spPr bwMode="auto">
          <a:xfrm>
            <a:off x="1676400" y="685800"/>
            <a:ext cx="6858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24000" eaLnBrk="1" hangingPunct="1">
              <a:lnSpc>
                <a:spcPts val="4500"/>
              </a:lnSpc>
              <a:spcBef>
                <a:spcPts val="12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生物安全：</a:t>
            </a:r>
            <a:r>
              <a:rPr lang="zh-CN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加强饲养管理，减少或消除应激因素。</a:t>
            </a:r>
          </a:p>
          <a:p>
            <a:pPr marL="324000" eaLnBrk="1" hangingPunct="1">
              <a:lnSpc>
                <a:spcPts val="4500"/>
              </a:lnSpc>
              <a:spcBef>
                <a:spcPts val="12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免疫预防</a:t>
            </a:r>
            <a:r>
              <a:rPr lang="zh-CN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：仔猪断奶后注射一次，大中猪皮下注射</a:t>
            </a:r>
            <a:r>
              <a:rPr lang="en-US" altLang="zh-CN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5ml</a:t>
            </a:r>
            <a:r>
              <a:rPr lang="zh-CN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氢氧化铝甲醛灭活苗。或使用猪肺疫</a:t>
            </a:r>
            <a:r>
              <a:rPr lang="en-US" altLang="zh-CN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AB</a:t>
            </a:r>
            <a:r>
              <a:rPr lang="zh-CN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苗</a:t>
            </a:r>
            <a:r>
              <a:rPr lang="en-US" altLang="zh-CN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2</a:t>
            </a:r>
            <a:r>
              <a:rPr lang="zh-CN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头份。免疫期</a:t>
            </a:r>
            <a:r>
              <a:rPr lang="en-US" altLang="zh-CN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6</a:t>
            </a:r>
            <a:r>
              <a:rPr lang="zh-CN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个月。</a:t>
            </a:r>
          </a:p>
        </p:txBody>
      </p:sp>
      <p:pic>
        <p:nvPicPr>
          <p:cNvPr id="12297" name="Picture 21" descr="200610121200088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520" y="4043362"/>
            <a:ext cx="3378679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0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1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2" descr="next page">
            <a:hlinkClick r:id="" action="ppaction://hlinkshowjump?jump=nex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3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4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56" name="Rectangle 20"/>
          <p:cNvSpPr>
            <a:spLocks noRot="1" noChangeArrowheads="1"/>
          </p:cNvSpPr>
          <p:nvPr/>
        </p:nvSpPr>
        <p:spPr bwMode="auto">
          <a:xfrm>
            <a:off x="1295400" y="457200"/>
            <a:ext cx="75438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0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发病处理</a:t>
            </a:r>
            <a:endParaRPr lang="zh-CN" alt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1" eaLnBrk="1" hangingPunct="1">
              <a:lnSpc>
                <a:spcPts val="40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隔离、带猪消毒</a:t>
            </a:r>
            <a:r>
              <a:rPr lang="en-US" altLang="zh-CN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;</a:t>
            </a:r>
          </a:p>
          <a:p>
            <a:pPr lvl="1" eaLnBrk="1" hangingPunct="1">
              <a:lnSpc>
                <a:spcPts val="40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紧急接种疫苗</a:t>
            </a:r>
            <a:r>
              <a:rPr lang="en-US" altLang="zh-CN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;</a:t>
            </a:r>
          </a:p>
          <a:p>
            <a:pPr lvl="1" eaLnBrk="1" hangingPunct="1">
              <a:lnSpc>
                <a:spcPts val="40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治疗：</a:t>
            </a:r>
          </a:p>
          <a:p>
            <a:pPr lvl="2" eaLnBrk="1" hangingPunct="1">
              <a:lnSpc>
                <a:spcPts val="40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个体治疗</a:t>
            </a:r>
            <a:endParaRPr lang="zh-CN" alt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3" eaLnBrk="1" hangingPunct="1">
              <a:lnSpc>
                <a:spcPts val="40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呼吸困难严重的先肌注樟脑、肌苷、维</a:t>
            </a:r>
            <a:r>
              <a:rPr lang="en-US" altLang="zh-CN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C;</a:t>
            </a:r>
          </a:p>
          <a:p>
            <a:pPr lvl="3" eaLnBrk="1" hangingPunct="1">
              <a:lnSpc>
                <a:spcPts val="40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头孢噻呋钠肌注，连用</a:t>
            </a:r>
            <a:r>
              <a:rPr lang="en-US" altLang="zh-CN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2</a:t>
            </a: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～</a:t>
            </a:r>
            <a:r>
              <a:rPr lang="en-US" altLang="zh-CN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3</a:t>
            </a: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天</a:t>
            </a:r>
            <a:r>
              <a:rPr lang="en-US" altLang="zh-CN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;</a:t>
            </a:r>
          </a:p>
          <a:p>
            <a:pPr lvl="2" eaLnBrk="1" hangingPunct="1">
              <a:lnSpc>
                <a:spcPts val="40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全群投药防治</a:t>
            </a:r>
            <a:endParaRPr lang="en-US" altLang="zh-CN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3" eaLnBrk="1" hangingPunct="1">
              <a:lnSpc>
                <a:spcPts val="40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可林沙星</a:t>
            </a:r>
            <a:r>
              <a:rPr lang="en-US" altLang="zh-CN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100ppm+</a:t>
            </a: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维生素</a:t>
            </a:r>
            <a:r>
              <a:rPr lang="en-US" altLang="zh-CN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C250ppm</a:t>
            </a: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饮水，连用</a:t>
            </a:r>
            <a:r>
              <a:rPr lang="en-US" altLang="zh-CN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3</a:t>
            </a: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～</a:t>
            </a:r>
            <a:r>
              <a:rPr lang="en-US" altLang="zh-CN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4</a:t>
            </a: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天。</a:t>
            </a:r>
            <a:endParaRPr lang="en-US" altLang="zh-CN" sz="2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297" name="Picture 21" descr="200610121200088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27635"/>
            <a:ext cx="3048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144708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"/>
          <p:cNvSpPr txBox="1">
            <a:spLocks noChangeArrowheads="1"/>
          </p:cNvSpPr>
          <p:nvPr/>
        </p:nvSpPr>
        <p:spPr bwMode="auto">
          <a:xfrm>
            <a:off x="1524000" y="762000"/>
            <a:ext cx="5562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4800" dirty="0">
                <a:latin typeface="Times New Roman" panose="02020603050405020304" pitchFamily="18" charset="0"/>
              </a:rPr>
              <a:t>   </a:t>
            </a:r>
            <a:r>
              <a:rPr kumimoji="1" lang="zh-CN" altLang="en-US" sz="4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</a:rPr>
              <a:t>猪   肺   疫</a:t>
            </a:r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1828800" y="1905000"/>
            <a:ext cx="231775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  <a:hlinkClick r:id="rId2" action="ppaction://hlinksldjump"/>
              </a:rPr>
              <a:t>概述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  <a:hlinkClick r:id="rId3" action="ppaction://hlinksldjump"/>
              </a:rPr>
              <a:t>病原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zh-CN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  <a:hlinkClick r:id="rId4" action="ppaction://hlinksldjump"/>
              </a:rPr>
              <a:t>流行病学</a:t>
            </a:r>
            <a:endParaRPr lang="zh-CN" alt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zh-CN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  <a:hlinkClick r:id="rId5" action="ppaction://hlinksldjump"/>
              </a:rPr>
              <a:t>临床症状</a:t>
            </a:r>
            <a:endParaRPr lang="zh-CN" alt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kumimoji="1" lang="zh-CN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  <a:hlinkClick r:id="rId6" action="ppaction://hlinksldjump"/>
              </a:rPr>
              <a:t>病理变化</a:t>
            </a:r>
            <a:endParaRPr kumimoji="1" lang="zh-CN" alt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zh-CN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  <a:hlinkClick r:id="rId7" action="ppaction://hlinksldjump"/>
              </a:rPr>
              <a:t>诊断</a:t>
            </a:r>
            <a:endParaRPr lang="zh-CN" alt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kumimoji="1" lang="zh-CN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  <a:hlinkClick r:id="rId8" action="ppaction://hlinksldjump"/>
              </a:rPr>
              <a:t>防 制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3076" name="Picture 6" descr="close button">
            <a:hlinkClick r:id="" action="ppaction://hlinkshowjump?jump=endshow" highlightClick="1">
              <a:snd r:embed="rId9" name="camera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content">
            <a:hlinkClick r:id="rId11" action="ppaction://hlinkpres?slideindex=1&amp;slidetitle=" highlightClick="1">
              <a:snd r:embed="rId9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chapter content">
            <a:hlinkClick r:id="rId13" action="ppaction://hlinkpres?slideindex=1&amp;slidetitle=" highlightClick="1">
              <a:snd r:embed="rId9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 descr="next page">
            <a:hlinkClick r:id="" action="ppaction://hlinkshowjump?jump=nextslide" highlightClick="1">
              <a:snd r:embed="rId9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0" descr="previous page">
            <a:hlinkClick r:id="" action="ppaction://hlinkshowjump?jump=previousslide" highlightClick="1">
              <a:snd r:embed="rId9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1" descr="back to jie">
            <a:hlinkClick r:id="" action="ppaction://hlinkshowjump?jump=firstslide" highlightClick="1">
              <a:snd r:embed="rId9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5" descr="gif002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90800"/>
            <a:ext cx="38100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6" descr="053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0"/>
            <a:ext cx="9525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0" y="538163"/>
            <a:ext cx="6934200" cy="34290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zh-CN" altLang="en-US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猪肺疫是由多杀性巴氏杆菌引起猪的一种急性热性传染病。</a:t>
            </a:r>
          </a:p>
          <a:p>
            <a:pPr eaLnBrk="1" hangingPunct="1">
              <a:spcBef>
                <a:spcPts val="6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zh-CN" alt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特征：</a:t>
            </a:r>
          </a:p>
          <a:p>
            <a:pPr lvl="1" eaLnBrk="1" hangingPunct="1">
              <a:spcBef>
                <a:spcPts val="6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zh-CN" altLang="en-US" sz="2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最急性型：</a:t>
            </a:r>
            <a:r>
              <a:rPr lang="zh-CN" altLang="en-US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出血性</a:t>
            </a:r>
            <a:r>
              <a:rPr lang="zh-CN" alt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败血症变化</a:t>
            </a:r>
            <a:r>
              <a:rPr lang="zh-CN" altLang="en-US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，咽喉部急性肿胀，高度呼吸困难；</a:t>
            </a:r>
          </a:p>
          <a:p>
            <a:pPr lvl="1" eaLnBrk="1" hangingPunct="1">
              <a:spcBef>
                <a:spcPts val="6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zh-CN" altLang="en-US" sz="2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急性型：</a:t>
            </a:r>
            <a:r>
              <a:rPr lang="zh-CN" altLang="en-US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纤维素性胸膜肺炎症状；</a:t>
            </a:r>
          </a:p>
          <a:p>
            <a:pPr lvl="1" eaLnBrk="1" hangingPunct="1">
              <a:spcBef>
                <a:spcPts val="6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zh-CN" altLang="en-US" sz="2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慢性型：</a:t>
            </a:r>
            <a:r>
              <a:rPr lang="zh-CN" alt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慢性肺炎</a:t>
            </a:r>
            <a:r>
              <a:rPr lang="zh-CN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和</a:t>
            </a:r>
            <a:r>
              <a:rPr lang="zh-CN" alt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慢性胃肠炎</a:t>
            </a:r>
            <a:r>
              <a:rPr lang="zh-CN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</a:p>
        </p:txBody>
      </p:sp>
      <p:pic>
        <p:nvPicPr>
          <p:cNvPr id="4099" name="Picture 9" descr="close button">
            <a:hlinkClick r:id="" action="ppaction://hlinkshowjump?jump=endshow" highlightClick="1">
              <a:snd r:embed="rId3" name="camera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0" descr="content">
            <a:hlinkClick r:id="rId5" action="ppaction://hlinkpres?slideindex=2&amp;slidetitle=PowerPoint 演示文稿" highlightClick="1">
              <a:snd r:embed="rId3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1" descr="chapter content">
            <a:hlinkClick r:id="rId7" action="ppaction://hlinkpres?slideindex=1&amp;slidetitle=" highlightClick="1">
              <a:snd r:embed="rId3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next page">
            <a:hlinkClick r:id="" action="ppaction://hlinkshowjump?jump=firstslide" highlightClick="1">
              <a:snd r:embed="rId3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previous page">
            <a:hlinkClick r:id="" action="ppaction://hlinkshowjump?jump=previousslide" highlightClick="1">
              <a:snd r:embed="rId3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4" descr="back to jie">
            <a:hlinkClick r:id="" action="ppaction://hlinkshowjump?jump=firstslide" highlightClick="1">
              <a:snd r:embed="rId3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7" descr="0009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67163"/>
            <a:ext cx="60960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1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2" descr="next page">
            <a:hlinkClick r:id="" action="ppaction://hlinkshowjump?jump=nex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05438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3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4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96" name="Rectangle 20"/>
          <p:cNvSpPr>
            <a:spLocks noRot="1" noChangeArrowheads="1"/>
          </p:cNvSpPr>
          <p:nvPr/>
        </p:nvSpPr>
        <p:spPr bwMode="auto">
          <a:xfrm>
            <a:off x="1384300" y="685800"/>
            <a:ext cx="4468483" cy="259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9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病原：</a:t>
            </a:r>
            <a:r>
              <a:rPr lang="zh-CN" altLang="en-US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多杀性巴氏杆菌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zh-CN" altLang="en-US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</a:p>
          <a:p>
            <a:pPr eaLnBrk="1" hangingPunct="1">
              <a:lnSpc>
                <a:spcPts val="39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形态结构：</a:t>
            </a:r>
            <a:r>
              <a:rPr lang="en-US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G</a:t>
            </a:r>
            <a:r>
              <a:rPr lang="en-US" altLang="zh-CN" sz="24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- </a:t>
            </a:r>
            <a:r>
              <a:rPr lang="zh-CN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、球状短小杆菌，两极着色，在鲜血琼脂可形成针尖大小湿润有光泽灰白色如露珠状菌落。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591" y="1066800"/>
            <a:ext cx="2847645" cy="2798164"/>
          </a:xfrm>
          <a:prstGeom prst="rect">
            <a:avLst/>
          </a:prstGeom>
        </p:spPr>
      </p:pic>
      <p:sp>
        <p:nvSpPr>
          <p:cNvPr id="11" name="Rectangle 20"/>
          <p:cNvSpPr>
            <a:spLocks noRot="1" noChangeArrowheads="1"/>
          </p:cNvSpPr>
          <p:nvPr/>
        </p:nvSpPr>
        <p:spPr bwMode="auto">
          <a:xfrm>
            <a:off x="1385738" y="3486016"/>
            <a:ext cx="7176907" cy="266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类型：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有猪、牛、羊、禽巴氏杆菌，但没有严格的区分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en-US" altLang="zh-CN" sz="2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Fo</a:t>
            </a:r>
            <a:r>
              <a:rPr lang="zh-CN" altLang="en-US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型：</a:t>
            </a:r>
            <a:r>
              <a:rPr lang="zh-CN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对禽类毒力强，对家畜常引起慢性经过；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en-US" altLang="zh-CN" sz="2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Fg</a:t>
            </a:r>
            <a:r>
              <a:rPr lang="zh-CN" altLang="en-US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型：</a:t>
            </a:r>
            <a:r>
              <a:rPr lang="zh-CN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对家畜毒力强，对家禽毒力弱，常引起急性败血过程。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1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2" descr="next page">
            <a:hlinkClick r:id="" action="ppaction://hlinkshowjump?jump=nex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05438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3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4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96" name="Rectangle 20"/>
          <p:cNvSpPr>
            <a:spLocks noRot="1" noChangeArrowheads="1"/>
          </p:cNvSpPr>
          <p:nvPr/>
        </p:nvSpPr>
        <p:spPr bwMode="auto">
          <a:xfrm>
            <a:off x="1550358" y="696463"/>
            <a:ext cx="7016391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000"/>
              </a:lnSpc>
              <a:spcBef>
                <a:spcPts val="600"/>
              </a:spcBef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血清型：</a:t>
            </a:r>
            <a:r>
              <a:rPr lang="en-US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K</a:t>
            </a: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抗原可分为</a:t>
            </a:r>
            <a:r>
              <a:rPr lang="en-US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、</a:t>
            </a:r>
            <a:r>
              <a:rPr lang="en-US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、</a:t>
            </a:r>
            <a:r>
              <a:rPr lang="en-US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D</a:t>
            </a: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、</a:t>
            </a:r>
            <a:r>
              <a:rPr lang="en-US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E</a:t>
            </a: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和</a:t>
            </a:r>
            <a:r>
              <a:rPr lang="en-US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F</a:t>
            </a: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五个血清型，</a:t>
            </a:r>
            <a:r>
              <a:rPr lang="en-US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O</a:t>
            </a: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抗原可分为</a:t>
            </a:r>
            <a:r>
              <a:rPr lang="en-US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～</a:t>
            </a:r>
            <a:r>
              <a:rPr lang="en-US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12</a:t>
            </a: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型。两者结合起来可以形成</a:t>
            </a:r>
            <a:r>
              <a:rPr lang="en-US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15</a:t>
            </a: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个血清型（见表），</a:t>
            </a:r>
            <a:r>
              <a:rPr lang="zh-CN" altLang="en-US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我国以</a:t>
            </a:r>
            <a:r>
              <a:rPr lang="en-US" altLang="zh-CN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5:A</a:t>
            </a:r>
            <a:r>
              <a:rPr lang="zh-CN" altLang="en-US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、</a:t>
            </a:r>
            <a:r>
              <a:rPr lang="en-US" altLang="zh-CN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6:B</a:t>
            </a:r>
            <a:r>
              <a:rPr lang="zh-CN" altLang="en-US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为主</a:t>
            </a: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，其次是</a:t>
            </a:r>
            <a:r>
              <a:rPr lang="en-US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8:A</a:t>
            </a: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与</a:t>
            </a:r>
            <a:r>
              <a:rPr lang="en-US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2:D</a:t>
            </a: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019426"/>
            <a:ext cx="6400801" cy="303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1984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1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2" descr="next pag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05438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3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4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96" name="Rectangle 20"/>
          <p:cNvSpPr>
            <a:spLocks noRot="1" noChangeArrowheads="1"/>
          </p:cNvSpPr>
          <p:nvPr/>
        </p:nvSpPr>
        <p:spPr bwMode="auto">
          <a:xfrm>
            <a:off x="1356983" y="914400"/>
            <a:ext cx="7010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000"/>
              </a:lnSpc>
              <a:spcBef>
                <a:spcPts val="1200"/>
              </a:spcBef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抵抗力：</a:t>
            </a:r>
            <a:r>
              <a:rPr lang="zh-CN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弱。一般消毒剂可杀灭（直射阳光干燥下能迅速杀灭）。</a:t>
            </a:r>
          </a:p>
          <a:p>
            <a:pPr eaLnBrk="1" hangingPunct="1">
              <a:lnSpc>
                <a:spcPts val="4000"/>
              </a:lnSpc>
              <a:spcBef>
                <a:spcPts val="1200"/>
              </a:spcBef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分布：</a:t>
            </a:r>
          </a:p>
          <a:p>
            <a:pPr lvl="1" eaLnBrk="1" hangingPunct="1">
              <a:lnSpc>
                <a:spcPts val="4000"/>
              </a:lnSpc>
              <a:spcBef>
                <a:spcPts val="1200"/>
              </a:spcBef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存在于病猪全身各组织器官、体液、分泌物、排泄物中。</a:t>
            </a:r>
          </a:p>
          <a:p>
            <a:pPr lvl="1" eaLnBrk="1" hangingPunct="1">
              <a:lnSpc>
                <a:spcPts val="4000"/>
              </a:lnSpc>
              <a:spcBef>
                <a:spcPts val="1200"/>
              </a:spcBef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健康猪的上呼吸道内也常带菌（扁桃体带菌率</a:t>
            </a:r>
            <a:r>
              <a:rPr lang="en-US" altLang="zh-CN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63%</a:t>
            </a: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）。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</a:p>
        </p:txBody>
      </p:sp>
      <p:pic>
        <p:nvPicPr>
          <p:cNvPr id="5129" name="Picture 22" descr="067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953000"/>
            <a:ext cx="68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767813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1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2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3" descr="next page">
            <a:hlinkClick r:id="" action="ppaction://hlinkshowjump?jump=nex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4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5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0" name="Rectangle 20"/>
          <p:cNvSpPr>
            <a:spLocks noRot="1" noChangeArrowheads="1"/>
          </p:cNvSpPr>
          <p:nvPr/>
        </p:nvSpPr>
        <p:spPr bwMode="auto">
          <a:xfrm>
            <a:off x="1600200" y="858059"/>
            <a:ext cx="6324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000"/>
              </a:lnSpc>
              <a:spcBef>
                <a:spcPts val="600"/>
              </a:spcBef>
              <a:buClr>
                <a:srgbClr val="990000"/>
              </a:buClr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易感动物</a:t>
            </a:r>
          </a:p>
          <a:p>
            <a:pPr lvl="1" eaLnBrk="1" hangingPunct="1">
              <a:lnSpc>
                <a:spcPts val="4000"/>
              </a:lnSpc>
              <a:spcBef>
                <a:spcPts val="600"/>
              </a:spcBef>
              <a:buClr>
                <a:srgbClr val="990000"/>
              </a:buClr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猪、家禽、兔、鸽子最易感，其次牛、羊；以</a:t>
            </a:r>
            <a:r>
              <a:rPr lang="en-US" altLang="zh-CN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3</a:t>
            </a: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～</a:t>
            </a:r>
            <a:r>
              <a:rPr lang="en-US" altLang="zh-CN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10</a:t>
            </a: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周龄仔猪多发。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endParaRPr lang="zh-CN" altLang="en-US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eaLnBrk="1" hangingPunct="1">
              <a:lnSpc>
                <a:spcPts val="4000"/>
              </a:lnSpc>
              <a:spcBef>
                <a:spcPts val="600"/>
              </a:spcBef>
              <a:buClr>
                <a:srgbClr val="990000"/>
              </a:buClr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传染来源：</a:t>
            </a:r>
            <a:r>
              <a:rPr lang="zh-CN" altLang="en-US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病猪和健康带菌猪。</a:t>
            </a:r>
            <a:endParaRPr lang="zh-CN" altLang="en-US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eaLnBrk="1" hangingPunct="1">
              <a:lnSpc>
                <a:spcPts val="40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传播途径</a:t>
            </a:r>
          </a:p>
          <a:p>
            <a:pPr lvl="1" eaLnBrk="1" hangingPunct="1">
              <a:lnSpc>
                <a:spcPts val="40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消化道、呼吸道、皮肤黏膜伤口，蚊蝇叮咬；</a:t>
            </a:r>
          </a:p>
          <a:p>
            <a:pPr lvl="1" eaLnBrk="1" hangingPunct="1">
              <a:lnSpc>
                <a:spcPts val="40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当机体抵抗力低情况下可发生内源性感染。</a:t>
            </a:r>
          </a:p>
        </p:txBody>
      </p:sp>
      <p:pic>
        <p:nvPicPr>
          <p:cNvPr id="6153" name="Picture 22" descr="动画3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667000"/>
            <a:ext cx="1447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1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2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3" descr="next pag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4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5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0" name="Rectangle 20"/>
          <p:cNvSpPr>
            <a:spLocks noRot="1" noChangeArrowheads="1"/>
          </p:cNvSpPr>
          <p:nvPr/>
        </p:nvSpPr>
        <p:spPr bwMode="auto">
          <a:xfrm>
            <a:off x="1363663" y="609600"/>
            <a:ext cx="705961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5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流行特点</a:t>
            </a:r>
          </a:p>
          <a:p>
            <a:pPr lvl="1" eaLnBrk="1" hangingPunct="1">
              <a:lnSpc>
                <a:spcPts val="45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无明显季节性。</a:t>
            </a:r>
            <a:endParaRPr lang="zh-CN" altLang="en-US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1" eaLnBrk="1" hangingPunct="1">
              <a:lnSpc>
                <a:spcPts val="45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多为散发，有时呈地方流行。</a:t>
            </a:r>
          </a:p>
          <a:p>
            <a:pPr lvl="1" eaLnBrk="1" hangingPunct="1">
              <a:lnSpc>
                <a:spcPts val="45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常继发于猪瘟、伪狂犬病、喘气病和传染性胸膜肺炎等疾病。</a:t>
            </a:r>
          </a:p>
          <a:p>
            <a:pPr eaLnBrk="1" hangingPunct="1">
              <a:lnSpc>
                <a:spcPts val="45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诱发因素：</a:t>
            </a:r>
            <a:r>
              <a:rPr lang="zh-CN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天气突变、闷热、多雨、潮湿或饲料突变、营养缺乏、环境卫生不良、长途运输、寄生虫病等可致机体抵抗力降低而诱发本病。</a:t>
            </a: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</a:p>
        </p:txBody>
      </p:sp>
      <p:pic>
        <p:nvPicPr>
          <p:cNvPr id="6153" name="Picture 22" descr="动画3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6" y="685800"/>
            <a:ext cx="2133600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074816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next page">
            <a:hlinkClick r:id="" action="ppaction://hlinkshowjump?jump=nex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504" name="Rectangle 8"/>
          <p:cNvSpPr>
            <a:spLocks noRot="1" noChangeArrowheads="1"/>
          </p:cNvSpPr>
          <p:nvPr/>
        </p:nvSpPr>
        <p:spPr bwMode="auto">
          <a:xfrm>
            <a:off x="1322387" y="773113"/>
            <a:ext cx="7467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5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分最急性型、急性型和慢性型三种。</a:t>
            </a:r>
          </a:p>
          <a:p>
            <a:pPr eaLnBrk="1" hangingPunct="1">
              <a:lnSpc>
                <a:spcPts val="45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最急性型（又称锁喉风）：</a:t>
            </a:r>
          </a:p>
          <a:p>
            <a:pPr lvl="1" eaLnBrk="1" hangingPunct="1">
              <a:lnSpc>
                <a:spcPts val="45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突然发病，无明显症状死亡（隔夜死亡）；</a:t>
            </a:r>
          </a:p>
          <a:p>
            <a:pPr lvl="1" eaLnBrk="1" hangingPunct="1">
              <a:lnSpc>
                <a:spcPts val="45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病程稍长的可见：</a:t>
            </a:r>
          </a:p>
          <a:p>
            <a:pPr lvl="2" eaLnBrk="1" hangingPunct="1">
              <a:lnSpc>
                <a:spcPts val="45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体温升高至</a:t>
            </a:r>
            <a:r>
              <a:rPr lang="en-US" altLang="zh-CN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41℃</a:t>
            </a:r>
            <a:r>
              <a:rPr lang="zh-CN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以上，心跳加快，食欲废绝；</a:t>
            </a:r>
          </a:p>
        </p:txBody>
      </p:sp>
      <p:pic>
        <p:nvPicPr>
          <p:cNvPr id="7177" name="Picture 9" descr="0001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636698"/>
            <a:ext cx="327660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诗情画意">
  <a:themeElements>
    <a:clrScheme name="诗情画意 1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765"/>
      </a:accent4>
      <a:accent5>
        <a:srgbClr val="F3FAFF"/>
      </a:accent5>
      <a:accent6>
        <a:srgbClr val="2D5CE7"/>
      </a:accent6>
      <a:hlink>
        <a:srgbClr val="DC5900"/>
      </a:hlink>
      <a:folHlink>
        <a:srgbClr val="7979A5"/>
      </a:folHlink>
    </a:clrScheme>
    <a:fontScheme name="诗情画意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诗情画意 1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765"/>
        </a:accent4>
        <a:accent5>
          <a:srgbClr val="F3FAFF"/>
        </a:accent5>
        <a:accent6>
          <a:srgbClr val="2D5CE7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2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0A2"/>
        </a:accent4>
        <a:accent5>
          <a:srgbClr val="F2FAFF"/>
        </a:accent5>
        <a:accent6>
          <a:srgbClr val="E186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3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AF3EC"/>
        </a:accent3>
        <a:accent4>
          <a:srgbClr val="4E4E76"/>
        </a:accent4>
        <a:accent5>
          <a:srgbClr val="FFFFEB"/>
        </a:accent5>
        <a:accent6>
          <a:srgbClr val="2D8AE7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4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656"/>
        </a:accent4>
        <a:accent5>
          <a:srgbClr val="FFFFE2"/>
        </a:accent5>
        <a:accent6>
          <a:srgbClr val="E75C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5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E"/>
        </a:accent4>
        <a:accent5>
          <a:srgbClr val="E7F0EA"/>
        </a:accent5>
        <a:accent6>
          <a:srgbClr val="2D5CE7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6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682"/>
        </a:accent4>
        <a:accent5>
          <a:srgbClr val="EFEFEF"/>
        </a:accent5>
        <a:accent6>
          <a:srgbClr val="2D8AE7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7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F0F0FF"/>
        </a:accent3>
        <a:accent4>
          <a:srgbClr val="AE2A00"/>
        </a:accent4>
        <a:accent5>
          <a:srgbClr val="F0EFF4"/>
        </a:accent5>
        <a:accent6>
          <a:srgbClr val="005CB9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8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F"/>
        </a:accent3>
        <a:accent4>
          <a:srgbClr val="000082"/>
        </a:accent4>
        <a:accent5>
          <a:srgbClr val="F3F3F3"/>
        </a:accent5>
        <a:accent6>
          <a:srgbClr val="A163A3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CDESIGNL</Template>
  <TotalTime>3046</TotalTime>
  <Words>1021</Words>
  <Application>Microsoft Office PowerPoint</Application>
  <PresentationFormat>全屏显示(4:3)</PresentationFormat>
  <Paragraphs>97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隶书</vt:lpstr>
      <vt:lpstr>宋体</vt:lpstr>
      <vt:lpstr>幼圆</vt:lpstr>
      <vt:lpstr>Arial</vt:lpstr>
      <vt:lpstr>Times New Roman</vt:lpstr>
      <vt:lpstr>Wingdings</vt:lpstr>
      <vt:lpstr>诗情画意</vt:lpstr>
      <vt:lpstr>任务3  猪肺疫防治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lizuwen</dc:creator>
  <cp:lastModifiedBy>FKL</cp:lastModifiedBy>
  <cp:revision>184</cp:revision>
  <cp:lastPrinted>1601-01-01T00:00:00Z</cp:lastPrinted>
  <dcterms:created xsi:type="dcterms:W3CDTF">1601-01-01T00:00:00Z</dcterms:created>
  <dcterms:modified xsi:type="dcterms:W3CDTF">2021-02-09T23:26:05Z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