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ppt/tags/tag10.xml" ContentType="application/vnd.openxmlformats-officedocument.presentationml.tags+xml"/>
  <Override PartName="/ppt/notesSlides/notesSlide10.xml" ContentType="application/vnd.openxmlformats-officedocument.presentationml.notesSlide+xml"/>
  <Override PartName="/ppt/tags/tag11.xml" ContentType="application/vnd.openxmlformats-officedocument.presentationml.tags+xml"/>
  <Override PartName="/ppt/notesSlides/notesSlide11.xml" ContentType="application/vnd.openxmlformats-officedocument.presentationml.notesSlide+xml"/>
  <Override PartName="/ppt/tags/tag12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9" r:id="rId2"/>
    <p:sldId id="318" r:id="rId3"/>
    <p:sldId id="489" r:id="rId4"/>
    <p:sldId id="427" r:id="rId5"/>
    <p:sldId id="428" r:id="rId6"/>
    <p:sldId id="429" r:id="rId7"/>
    <p:sldId id="454" r:id="rId8"/>
    <p:sldId id="455" r:id="rId9"/>
    <p:sldId id="456" r:id="rId10"/>
    <p:sldId id="459" r:id="rId11"/>
    <p:sldId id="460" r:id="rId12"/>
    <p:sldId id="457" r:id="rId13"/>
    <p:sldId id="458" r:id="rId14"/>
    <p:sldId id="277" r:id="rId15"/>
  </p:sldIdLst>
  <p:sldSz cx="12192000" cy="6858000"/>
  <p:notesSz cx="6858000" cy="9144000"/>
  <p:custDataLst>
    <p:tags r:id="rId17"/>
  </p:custDataLst>
  <p:defaultTextStyle>
    <a:defPPr>
      <a:defRPr lang="zh-CN"/>
    </a:defPPr>
    <a:lvl1pPr algn="l" defTabSz="121793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1pPr>
    <a:lvl2pPr marL="608330" indent="-151130" algn="l" defTabSz="121793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2pPr>
    <a:lvl3pPr marL="1217930" indent="-303530" algn="l" defTabSz="121793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3pPr>
    <a:lvl4pPr marL="1827530" indent="-455930" algn="l" defTabSz="121793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4pPr>
    <a:lvl5pPr marL="2437130" indent="-608330" algn="l" defTabSz="121793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>
          <p15:clr>
            <a:srgbClr val="A4A3A4"/>
          </p15:clr>
        </p15:guide>
        <p15:guide id="2" pos="381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FF99"/>
    <a:srgbClr val="CCFFFF"/>
    <a:srgbClr val="F6F8F3"/>
    <a:srgbClr val="E2DEDF"/>
    <a:srgbClr val="FEFFFF"/>
    <a:srgbClr val="E676A9"/>
    <a:srgbClr val="8A8A8A"/>
    <a:srgbClr val="3DB7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5615" autoAdjust="0"/>
  </p:normalViewPr>
  <p:slideViewPr>
    <p:cSldViewPr snapToGrid="0">
      <p:cViewPr varScale="1">
        <p:scale>
          <a:sx n="92" d="100"/>
          <a:sy n="92" d="100"/>
        </p:scale>
        <p:origin x="92" y="296"/>
      </p:cViewPr>
      <p:guideLst>
        <p:guide orient="horz" pos="2205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1736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21A1DC-BD10-4DCA-8290-E647DCE6E72B}" type="datetimeFigureOut">
              <a:rPr lang="zh-CN" altLang="en-US" smtClean="0"/>
              <a:t>2021/1/25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E1E47-812A-406D-8B81-E3C0B12E74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1688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E1E47-812A-406D-8B81-E3C0B12E7407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88481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当图网 </a:t>
            </a:r>
            <a:r>
              <a:rPr lang="en-US" altLang="zh-CN" dirty="0" smtClean="0"/>
              <a:t>www.99ppt.com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E1E47-812A-406D-8B81-E3C0B12E7407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6018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当图网 </a:t>
            </a:r>
            <a:r>
              <a:rPr lang="en-US" altLang="zh-CN" dirty="0" smtClean="0"/>
              <a:t>www.99ppt.com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E1E47-812A-406D-8B81-E3C0B12E7407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50055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当图网 </a:t>
            </a:r>
            <a:r>
              <a:rPr lang="en-US" altLang="zh-CN" dirty="0" smtClean="0"/>
              <a:t>www.99ppt.com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E1E47-812A-406D-8B81-E3C0B12E7407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42437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访问当图网  </a:t>
            </a:r>
            <a:r>
              <a:rPr lang="en-US" altLang="zh-CN" dirty="0" smtClean="0"/>
              <a:t>www.99ppt.com </a:t>
            </a:r>
            <a:r>
              <a:rPr lang="zh-CN" altLang="en-US" dirty="0" smtClean="0"/>
              <a:t>专业的模板网站 为您提供更多优质模板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E1E47-812A-406D-8B81-E3C0B12E7407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8338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当图网 </a:t>
            </a:r>
            <a:r>
              <a:rPr lang="en-US" altLang="zh-CN" dirty="0" smtClean="0"/>
              <a:t>www.99ppt.com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E1E47-812A-406D-8B81-E3C0B12E7407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45125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当图网 </a:t>
            </a:r>
            <a:r>
              <a:rPr lang="en-US" altLang="zh-CN" dirty="0" smtClean="0"/>
              <a:t>www.99ppt.com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E1E47-812A-406D-8B81-E3C0B12E7407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5606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当图网 </a:t>
            </a:r>
            <a:r>
              <a:rPr lang="en-US" altLang="zh-CN" dirty="0" smtClean="0"/>
              <a:t>www.99ppt.com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E1E47-812A-406D-8B81-E3C0B12E7407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27542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当图网 </a:t>
            </a:r>
            <a:r>
              <a:rPr lang="en-US" altLang="zh-CN" dirty="0" smtClean="0"/>
              <a:t>www.99ppt.com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E1E47-812A-406D-8B81-E3C0B12E7407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20792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当图网 </a:t>
            </a:r>
            <a:r>
              <a:rPr lang="en-US" altLang="zh-CN" dirty="0" smtClean="0"/>
              <a:t>www.99ppt.com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E1E47-812A-406D-8B81-E3C0B12E7407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3796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当图网 </a:t>
            </a:r>
            <a:r>
              <a:rPr lang="en-US" altLang="zh-CN" dirty="0" smtClean="0"/>
              <a:t>www.99ppt.com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E1E47-812A-406D-8B81-E3C0B12E7407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62235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当图网 </a:t>
            </a:r>
            <a:r>
              <a:rPr lang="en-US" altLang="zh-CN" dirty="0" smtClean="0"/>
              <a:t>www.99ppt.com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E1E47-812A-406D-8B81-E3C0B12E7407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02573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当图网 </a:t>
            </a:r>
            <a:r>
              <a:rPr lang="en-US" altLang="zh-CN" dirty="0" smtClean="0"/>
              <a:t>www.99ppt.com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E1E47-812A-406D-8B81-E3C0B12E7407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8198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矩形 6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algn="ctr" defTabSz="914400" eaLnBrk="1" latinLnBrk="0" hangingPunct="1"/>
            <a:endParaRPr lang="zh-CN" alt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841165" y="4431746"/>
            <a:ext cx="4983672" cy="643396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2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E5DE64-B7A0-4DA6-A0DE-A26D6DC60E89}" type="datetimeFigureOut">
              <a:rPr lang="zh-CN" altLang="en-US" smtClean="0"/>
              <a:t>2021/1/25</a:t>
            </a:fld>
            <a:endParaRPr lang="zh-CN" altLang="en-US"/>
          </a:p>
        </p:txBody>
      </p:sp>
      <p:sp>
        <p:nvSpPr>
          <p:cNvPr id="3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1310" y="1174887"/>
            <a:ext cx="6241475" cy="2759804"/>
          </a:xfrm>
        </p:spPr>
        <p:txBody>
          <a:bodyPr anchor="ctr">
            <a:normAutofit/>
          </a:bodyPr>
          <a:lstStyle>
            <a:lvl1pPr algn="ctr">
              <a:lnSpc>
                <a:spcPct val="150000"/>
              </a:lnSpc>
              <a:defRPr sz="4400" b="1" i="0">
                <a:solidFill>
                  <a:schemeClr val="accent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6BB2C-9590-4B57-BD58-1710C11E55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5DE64-B7A0-4DA6-A0DE-A26D6DC60E89}" type="datetimeFigureOut">
              <a:rPr lang="zh-CN" altLang="en-US" smtClean="0"/>
              <a:t>2021/1/25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6BB2C-9590-4B57-BD58-1710C11E55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1279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E5DE64-B7A0-4DA6-A0DE-A26D6DC60E89}" type="datetimeFigureOut">
              <a:rPr lang="zh-CN" altLang="en-US" smtClean="0"/>
              <a:t>2021/1/25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6BB2C-9590-4B57-BD58-1710C11E55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/>
              <a:t>单击图标添加图片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E5DE64-B7A0-4DA6-A0DE-A26D6DC60E89}" type="datetimeFigureOut">
              <a:rPr lang="zh-CN" altLang="en-US" smtClean="0"/>
              <a:t>2021/1/25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6BB2C-9590-4B57-BD58-1710C11E55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E5DE64-B7A0-4DA6-A0DE-A26D6DC60E89}" type="datetimeFigureOut">
              <a:rPr lang="zh-CN" altLang="en-US" smtClean="0"/>
              <a:t>2021/1/25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6BB2C-9590-4B57-BD58-1710C11E55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E5DE64-B7A0-4DA6-A0DE-A26D6DC60E89}" type="datetimeFigureOut">
              <a:rPr lang="zh-CN" altLang="en-US" smtClean="0"/>
              <a:t>2021/1/25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6BB2C-9590-4B57-BD58-1710C11E55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06202" y="311154"/>
            <a:ext cx="342900" cy="365125"/>
          </a:xfrm>
          <a:solidFill>
            <a:schemeClr val="accent1"/>
          </a:solidFill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fld id="{16F919D3-A0D6-4586-82A8-25A537D2BD8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E5DE64-B7A0-4DA6-A0DE-A26D6DC60E89}" type="datetimeFigureOut">
              <a:rPr lang="zh-CN" altLang="en-US" smtClean="0"/>
              <a:t>2021/1/25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6BB2C-9590-4B57-BD58-1710C11E55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algn="ctr" defTabSz="914400" eaLnBrk="1" latinLnBrk="0" hangingPunct="1"/>
            <a:endParaRPr lang="zh-CN" alt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0578" y="941179"/>
            <a:ext cx="6165275" cy="2259218"/>
          </a:xfrm>
        </p:spPr>
        <p:txBody>
          <a:bodyPr anchor="ctr"/>
          <a:lstStyle>
            <a:lvl1pPr algn="ctr">
              <a:lnSpc>
                <a:spcPct val="150000"/>
              </a:lnSpc>
              <a:defRPr sz="4400">
                <a:solidFill>
                  <a:schemeClr val="accent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311336" y="3349470"/>
            <a:ext cx="6013320" cy="660329"/>
          </a:xfrm>
        </p:spPr>
        <p:txBody>
          <a:bodyPr/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E5DE64-B7A0-4DA6-A0DE-A26D6DC60E89}" type="datetimeFigureOut">
              <a:rPr lang="zh-CN" altLang="en-US" smtClean="0"/>
              <a:t>2021/1/25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6BB2C-9590-4B57-BD58-1710C11E55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E5DE64-B7A0-4DA6-A0DE-A26D6DC60E89}" type="datetimeFigureOut">
              <a:rPr lang="zh-CN" altLang="en-US" smtClean="0"/>
              <a:t>2021/1/25</a:t>
            </a:fld>
            <a:endParaRPr lang="zh-CN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6BB2C-9590-4B57-BD58-1710C11E55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5DE64-B7A0-4DA6-A0DE-A26D6DC60E89}" type="datetimeFigureOut">
              <a:rPr lang="zh-CN" altLang="en-US" smtClean="0"/>
              <a:t>2021/1/25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6BB2C-9590-4B57-BD58-1710C11E55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2399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5DE64-B7A0-4DA6-A0DE-A26D6DC60E89}" type="datetimeFigureOut">
              <a:rPr lang="zh-CN" altLang="en-US" smtClean="0"/>
              <a:t>2021/1/25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6BB2C-9590-4B57-BD58-1710C11E55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9869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E5DE64-B7A0-4DA6-A0DE-A26D6DC60E89}" type="datetimeFigureOut">
              <a:rPr lang="zh-CN" altLang="en-US" smtClean="0"/>
              <a:t>2021/1/25</a:t>
            </a:fld>
            <a:endParaRPr lang="zh-CN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6BB2C-9590-4B57-BD58-1710C11E557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54063" y="1338263"/>
            <a:ext cx="10680700" cy="501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12192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defRPr>
            </a:lvl1pPr>
          </a:lstStyle>
          <a:p>
            <a:fld id="{F6E5DE64-B7A0-4DA6-A0DE-A26D6DC60E89}" type="datetimeFigureOut">
              <a:rPr lang="zh-CN" altLang="en-US" smtClean="0"/>
              <a:t>2021/1/25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12192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12192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defRPr>
            </a:lvl1pPr>
          </a:lstStyle>
          <a:p>
            <a:fld id="{53F6BB2C-9590-4B57-BD58-1710C11E557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31" name="Title Placeholder 1"/>
          <p:cNvSpPr>
            <a:spLocks noGrp="1"/>
          </p:cNvSpPr>
          <p:nvPr>
            <p:ph type="title"/>
          </p:nvPr>
        </p:nvSpPr>
        <p:spPr bwMode="auto">
          <a:xfrm>
            <a:off x="1440873" y="368300"/>
            <a:ext cx="9912927" cy="848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62" r:id="rId8"/>
    <p:sldLayoutId id="2147483655" r:id="rId9"/>
    <p:sldLayoutId id="2147483663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等线 Light" panose="02010600030101010101" pitchFamily="2" charset="-122"/>
          <a:ea typeface="等线 Light" panose="02010600030101010101" pitchFamily="2" charset="-122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等线 Light" panose="02010600030101010101" pitchFamily="2" charset="-122"/>
          <a:ea typeface="等线 Light" panose="02010600030101010101" pitchFamily="2" charset="-122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等线 Light" panose="02010600030101010101" pitchFamily="2" charset="-122"/>
          <a:ea typeface="等线 Light" panose="02010600030101010101" pitchFamily="2" charset="-122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等线 Light" panose="02010600030101010101" pitchFamily="2" charset="-122"/>
          <a:ea typeface="等线 Light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empus Sans ITC" panose="04020404030D07020202" pitchFamily="82" charset="0"/>
          <a:ea typeface="幼圆" panose="02010509060101010101" pitchFamily="49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empus Sans ITC" panose="04020404030D07020202" pitchFamily="82" charset="0"/>
          <a:ea typeface="幼圆" panose="02010509060101010101" pitchFamily="49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empus Sans ITC" panose="04020404030D07020202" pitchFamily="82" charset="0"/>
          <a:ea typeface="幼圆" panose="02010509060101010101" pitchFamily="49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empus Sans ITC" panose="04020404030D07020202" pitchFamily="82" charset="0"/>
          <a:ea typeface="幼圆" panose="02010509060101010101" pitchFamily="49" charset="-122"/>
        </a:defRPr>
      </a:lvl9pPr>
    </p:titleStyle>
    <p:bodyStyle>
      <a:lvl1pPr marL="357505" indent="-357505" algn="l" rtl="0" eaLnBrk="1" fontAlgn="base" hangingPunct="1">
        <a:lnSpc>
          <a:spcPct val="90000"/>
        </a:lnSpc>
        <a:spcBef>
          <a:spcPts val="1800"/>
        </a:spcBef>
        <a:spcAft>
          <a:spcPct val="0"/>
        </a:spcAft>
        <a:buClr>
          <a:schemeClr val="tx1"/>
        </a:buClr>
        <a:buSzPct val="80000"/>
        <a:buFont typeface="Wingdings 2" panose="05020102010507070707" pitchFamily="18" charset="2"/>
        <a:buChar char="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357505" indent="-357505" algn="l" rtl="0" eaLnBrk="1" fontAlgn="base" hangingPunct="1">
        <a:lnSpc>
          <a:spcPct val="130000"/>
        </a:lnSpc>
        <a:spcBef>
          <a:spcPct val="0"/>
        </a:spcBef>
        <a:spcAft>
          <a:spcPct val="0"/>
        </a:spcAft>
        <a:buClr>
          <a:schemeClr val="tx1"/>
        </a:buClr>
        <a:buFont typeface="Wingdings 2" panose="05020102010507070707" pitchFamily="18" charset="2"/>
        <a:buChar char="ê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rgbClr val="262626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262626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26262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1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5" Type="http://schemas.openxmlformats.org/officeDocument/2006/relationships/image" Target="../media/image6.jpeg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5" Type="http://schemas.openxmlformats.org/officeDocument/2006/relationships/image" Target="../media/image8.jp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 txBox="1">
            <a:spLocks/>
          </p:cNvSpPr>
          <p:nvPr/>
        </p:nvSpPr>
        <p:spPr bwMode="auto">
          <a:xfrm>
            <a:off x="1585340" y="1212113"/>
            <a:ext cx="9144000" cy="939945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normAutofit fontScale="77500" lnSpcReduction="20000"/>
          </a:bodyPr>
          <a:lstStyle>
            <a:lvl1pPr algn="ctr" rtl="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4400" b="1" i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9pPr>
          </a:lstStyle>
          <a:p>
            <a:pPr defTabSz="914400"/>
            <a:r>
              <a:rPr lang="zh-CN" altLang="en-US" sz="5400" dirty="0" smtClean="0">
                <a:solidFill>
                  <a:schemeClr val="tx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</a:t>
            </a:r>
            <a:r>
              <a:rPr lang="zh-CN" altLang="en-US" sz="5400" dirty="0">
                <a:solidFill>
                  <a:schemeClr val="tx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</a:t>
            </a:r>
            <a:r>
              <a:rPr lang="zh-CN" altLang="en-US" sz="5400" dirty="0" smtClean="0">
                <a:solidFill>
                  <a:schemeClr val="tx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猪的生物学特性与品种</a:t>
            </a:r>
            <a:endParaRPr lang="zh-CN" altLang="en-US" sz="5400" dirty="0">
              <a:solidFill>
                <a:schemeClr val="tx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副标题 2"/>
          <p:cNvSpPr txBox="1">
            <a:spLocks/>
          </p:cNvSpPr>
          <p:nvPr/>
        </p:nvSpPr>
        <p:spPr bwMode="auto">
          <a:xfrm>
            <a:off x="2310063" y="3725208"/>
            <a:ext cx="7926089" cy="782926"/>
          </a:xfrm>
          <a:prstGeom prst="rect">
            <a:avLst/>
          </a:prstGeom>
          <a:ln w="38100" cap="flat" cmpd="sng" algn="ctr">
            <a:noFill/>
            <a:prstDash val="solid"/>
            <a:miter lim="800000"/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noAutofit/>
          </a:bodyPr>
          <a:lstStyle>
            <a:lvl1pPr marL="0" indent="0" algn="ctr" rtl="0" eaLnBrk="1" fontAlgn="base" hangingPunct="1">
              <a:lnSpc>
                <a:spcPct val="150000"/>
              </a:lnSpc>
              <a:spcBef>
                <a:spcPts val="18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 2" panose="05020102010507070707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100000"/>
              </a:lnSpc>
            </a:pPr>
            <a:r>
              <a:rPr lang="zh-CN" altLang="en-US" sz="4400" b="1" dirty="0" smtClean="0">
                <a:solidFill>
                  <a:schemeClr val="tx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任务</a:t>
            </a:r>
            <a:r>
              <a:rPr lang="en-US" altLang="zh-CN" sz="4400" b="1" dirty="0" smtClean="0">
                <a:solidFill>
                  <a:schemeClr val="tx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  </a:t>
            </a:r>
            <a:r>
              <a:rPr lang="zh-CN" altLang="en-US" sz="4400" b="1" dirty="0" smtClean="0">
                <a:solidFill>
                  <a:schemeClr val="tx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猪的品种识别</a:t>
            </a:r>
            <a:endParaRPr lang="en-US" altLang="zh-CN" sz="4400" b="1" dirty="0" smtClean="0">
              <a:solidFill>
                <a:schemeClr val="tx1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标题 3"/>
          <p:cNvSpPr>
            <a:spLocks noGrp="1"/>
          </p:cNvSpPr>
          <p:nvPr>
            <p:ph type="title" idx="4294967295"/>
          </p:nvPr>
        </p:nvSpPr>
        <p:spPr>
          <a:xfrm>
            <a:off x="1237211" y="556512"/>
            <a:ext cx="3528753" cy="54775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chemeClr val="tx1">
                    <a:lumMod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rPr>
              <a:t>（四）皮</a:t>
            </a: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rPr>
              <a:t>特兰猪</a:t>
            </a:r>
          </a:p>
        </p:txBody>
      </p:sp>
      <p:sp>
        <p:nvSpPr>
          <p:cNvPr id="21" name="矩形 20"/>
          <p:cNvSpPr/>
          <p:nvPr/>
        </p:nvSpPr>
        <p:spPr>
          <a:xfrm>
            <a:off x="385850" y="1780068"/>
            <a:ext cx="6783705" cy="364309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285750" indent="-28575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zh-CN" altLang="en-US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原产比利时</a:t>
            </a:r>
            <a:r>
              <a:rPr lang="en-US" altLang="zh-CN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,</a:t>
            </a:r>
            <a:r>
              <a:rPr lang="zh-CN" altLang="en-US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皮特兰猪以其非常突出的高瘦肉率闻名于世。</a:t>
            </a:r>
            <a:endParaRPr lang="zh-CN" altLang="en-US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285750" indent="-28575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altLang="zh-CN" b="1" kern="100" dirty="0" smtClean="0">
                <a:solidFill>
                  <a:srgbClr val="FF0000"/>
                </a:solidFill>
                <a:latin typeface="+mj-ea"/>
                <a:ea typeface="+mj-ea"/>
                <a:cs typeface="Times New Roman"/>
              </a:rPr>
              <a:t>1.</a:t>
            </a:r>
            <a:r>
              <a:rPr lang="zh-CN" altLang="en-US" b="1" kern="100" dirty="0" smtClean="0">
                <a:solidFill>
                  <a:srgbClr val="FF0000"/>
                </a:solidFill>
                <a:latin typeface="+mj-ea"/>
                <a:ea typeface="+mj-ea"/>
                <a:cs typeface="Times New Roman"/>
              </a:rPr>
              <a:t>体型外貌</a:t>
            </a:r>
            <a:r>
              <a:rPr lang="zh-CN" altLang="en-US" b="1" kern="100" dirty="0">
                <a:solidFill>
                  <a:srgbClr val="FF0000"/>
                </a:solidFill>
                <a:latin typeface="+mj-ea"/>
                <a:ea typeface="+mj-ea"/>
                <a:cs typeface="Times New Roman"/>
              </a:rPr>
              <a:t>：</a:t>
            </a:r>
            <a:r>
              <a:rPr lang="zh-CN" altLang="en-US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毛色灰白，并夹有黑色斑块，头部清秀，颜面平直，耳中等大小略向前倾，体躯宽而短，腹部平行于背部，肩部和臀部肌肉特别发达。有效乳头</a:t>
            </a:r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6</a:t>
            </a:r>
            <a:r>
              <a:rPr lang="zh-CN" altLang="en-US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对，排列整齐。</a:t>
            </a:r>
          </a:p>
        </p:txBody>
      </p:sp>
      <p:pic>
        <p:nvPicPr>
          <p:cNvPr id="6146" name="Picture 2" descr="https://timgsa.baidu.com/timg?image&amp;quality=80&amp;size=b9999_10000&amp;sec=1607109683416&amp;di=d24f150d0d3436a558fce84e8836548b&amp;imgtype=0&amp;src=http%3A%2F%2Fp0.ifengimg.com%2Fpmop%2F2017%2F0910%2F649D2478574B97E1CB1041F1AECDE9462187E38B_size50_w896_h523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4903" y="3773921"/>
            <a:ext cx="3481243" cy="2032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s://timgsa.baidu.com/timg?image&amp;quality=80&amp;size=b9999_10000&amp;sec=1607109677486&amp;di=27566cd658c4375631ba254b72293246&amp;imgtype=0&amp;src=http%3A%2F%2Fwwww.yimu100.com%2Fimages%2F201603%2Fgoods_img%2F3219_P_1457895859445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3068" y="1104265"/>
            <a:ext cx="4243241" cy="2497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/>
          <p:nvPr/>
        </p:nvSpPr>
        <p:spPr>
          <a:xfrm>
            <a:off x="358140" y="1582248"/>
            <a:ext cx="11502390" cy="2449426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b="1" kern="100" dirty="0" smtClean="0">
                <a:solidFill>
                  <a:srgbClr val="FF0000"/>
                </a:solidFill>
                <a:latin typeface="+mj-ea"/>
                <a:ea typeface="+mj-ea"/>
                <a:cs typeface="Times New Roman"/>
              </a:rPr>
              <a:t>2.</a:t>
            </a:r>
            <a:r>
              <a:rPr lang="zh-CN" altLang="en-US" b="1" kern="100" dirty="0" smtClean="0">
                <a:solidFill>
                  <a:srgbClr val="FF0000"/>
                </a:solidFill>
                <a:latin typeface="+mj-ea"/>
                <a:ea typeface="+mj-ea"/>
                <a:cs typeface="Times New Roman"/>
              </a:rPr>
              <a:t>特点：</a:t>
            </a:r>
            <a:r>
              <a:rPr lang="zh-CN" altLang="en-US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背膘薄，胴体瘦肉率高，杂交显著提高后代的胴体瘦肉率。但生长较慢，应激反应敏感，肉质不佳，肉色较浅，肌纤维较粗。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b="1" kern="100" dirty="0" smtClean="0">
                <a:solidFill>
                  <a:srgbClr val="FF0000"/>
                </a:solidFill>
                <a:latin typeface="+mj-ea"/>
                <a:ea typeface="+mj-ea"/>
                <a:cs typeface="Times New Roman"/>
              </a:rPr>
              <a:t>3.</a:t>
            </a:r>
            <a:r>
              <a:rPr lang="zh-CN" altLang="en-US" b="1" kern="100" dirty="0" smtClean="0">
                <a:solidFill>
                  <a:srgbClr val="FF0000"/>
                </a:solidFill>
                <a:latin typeface="+mj-ea"/>
                <a:ea typeface="+mj-ea"/>
                <a:cs typeface="Times New Roman"/>
              </a:rPr>
              <a:t>杂交利用</a:t>
            </a:r>
            <a:r>
              <a:rPr lang="zh-CN" altLang="en-US" b="1" kern="100" dirty="0">
                <a:solidFill>
                  <a:srgbClr val="FF0000"/>
                </a:solidFill>
                <a:latin typeface="+mj-ea"/>
                <a:ea typeface="+mj-ea"/>
                <a:cs typeface="Times New Roman"/>
              </a:rPr>
              <a:t>：</a:t>
            </a:r>
            <a:r>
              <a:rPr lang="zh-CN" altLang="en-US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  <a:sym typeface="+mn-ea"/>
              </a:rPr>
              <a:t>作终端父本与许多培育品种和地方品种的二元或三元杂交，显著提高后代的腿臀围和胴体瘦肉率</a:t>
            </a:r>
            <a:r>
              <a:rPr lang="zh-CN" altLang="en-US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  <a:sym typeface="+mn-ea"/>
              </a:rPr>
              <a:t>。</a:t>
            </a:r>
            <a:endParaRPr lang="zh-CN" altLang="en-US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标题 3"/>
          <p:cNvSpPr txBox="1">
            <a:spLocks/>
          </p:cNvSpPr>
          <p:nvPr/>
        </p:nvSpPr>
        <p:spPr bwMode="auto">
          <a:xfrm>
            <a:off x="1237211" y="556512"/>
            <a:ext cx="3528753" cy="547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9pPr>
          </a:lstStyle>
          <a:p>
            <a:pPr defTabSz="914400">
              <a:lnSpc>
                <a:spcPct val="150000"/>
              </a:lnSpc>
            </a:pPr>
            <a:r>
              <a:rPr lang="zh-CN" altLang="en-US" sz="2800" b="1" smtClean="0">
                <a:solidFill>
                  <a:schemeClr val="tx1">
                    <a:lumMod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rPr>
              <a:t>（四）皮特兰猪</a:t>
            </a:r>
            <a:endParaRPr lang="zh-CN" altLang="en-US" sz="2800" b="1" dirty="0">
              <a:solidFill>
                <a:schemeClr val="tx1">
                  <a:lumMod val="50000"/>
                </a:schemeClr>
              </a:solidFill>
              <a:latin typeface="华文细黑" panose="02010600040101010101" pitchFamily="2" charset="-122"/>
              <a:ea typeface="华文细黑" panose="02010600040101010101" pitchFamily="2" charset="-122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标题 3"/>
          <p:cNvSpPr>
            <a:spLocks noGrp="1"/>
          </p:cNvSpPr>
          <p:nvPr>
            <p:ph type="title" idx="4294967295"/>
          </p:nvPr>
        </p:nvSpPr>
        <p:spPr>
          <a:xfrm>
            <a:off x="1148147" y="561109"/>
            <a:ext cx="3405447" cy="60550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chemeClr val="tx1">
                    <a:lumMod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rPr>
              <a:t>（五）汉</a:t>
            </a: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rPr>
              <a:t>普夏猪</a:t>
            </a:r>
          </a:p>
        </p:txBody>
      </p:sp>
      <p:sp>
        <p:nvSpPr>
          <p:cNvPr id="21" name="矩形 20"/>
          <p:cNvSpPr/>
          <p:nvPr/>
        </p:nvSpPr>
        <p:spPr>
          <a:xfrm>
            <a:off x="477808" y="1547385"/>
            <a:ext cx="7315374" cy="3976947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原</a:t>
            </a:r>
            <a:r>
              <a:rPr lang="zh-CN" altLang="en-US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产美国</a:t>
            </a:r>
            <a:r>
              <a:rPr lang="zh-CN" altLang="en-US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肯塔基州，是</a:t>
            </a:r>
            <a:r>
              <a:rPr lang="zh-CN" altLang="en-US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美国分布最广的猪种之一，为世界著名的瘦肉型品种</a:t>
            </a:r>
            <a:r>
              <a:rPr lang="zh-CN" altLang="en-US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  <a:endParaRPr lang="zh-CN" altLang="en-US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b="1" kern="100" dirty="0" smtClean="0">
                <a:solidFill>
                  <a:srgbClr val="FF0000"/>
                </a:solidFill>
                <a:latin typeface="+mj-ea"/>
                <a:ea typeface="+mj-ea"/>
                <a:cs typeface="Times New Roman"/>
              </a:rPr>
              <a:t>1.</a:t>
            </a:r>
            <a:r>
              <a:rPr lang="zh-CN" altLang="en-US" b="1" kern="100" dirty="0" smtClean="0">
                <a:solidFill>
                  <a:srgbClr val="FF0000"/>
                </a:solidFill>
                <a:latin typeface="+mj-ea"/>
                <a:ea typeface="+mj-ea"/>
                <a:cs typeface="Times New Roman"/>
              </a:rPr>
              <a:t>体型外貌：</a:t>
            </a:r>
            <a:r>
              <a:rPr lang="zh-CN" altLang="en-US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汉普夏猪被毛黑色，在肩部和颈部结合处有一条白带围绕，故有“银带猪”之称。头中等大小，嘴直长，耳中等大而直立，体躯较长，背腰呈弓形，臀肌发达。有效乳头</a:t>
            </a:r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6</a:t>
            </a:r>
            <a:r>
              <a:rPr lang="zh-CN" altLang="en-US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对以上。</a:t>
            </a:r>
          </a:p>
        </p:txBody>
      </p:sp>
      <p:pic>
        <p:nvPicPr>
          <p:cNvPr id="8194" name="Picture 2" descr="https://timgsa.baidu.com/timg?image&amp;quality=80&amp;size=b9999_10000&amp;sec=1607110369342&amp;di=4a918579b89df0e5d490a45e7ad01f68&amp;imgtype=0&amp;src=http%3A%2F%2F5b0988e595225.cdn.sohucs.com%2Fimages%2F20180201%2F8f16755e1b3e4560bc192d2e5746f211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0814" y="789276"/>
            <a:ext cx="3673150" cy="2448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https://timgsa.baidu.com/timg?image&amp;quality=80&amp;size=b9999_10000&amp;sec=1607110528830&amp;di=4c9164d51f9bc7496e0125428e1ece1a&amp;imgtype=0&amp;src=http%3A%2F%2Fwww.5ajob.com%2Findustry%2FUploadFiles_9272%2F201610%2F2016102510105488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0814" y="3673017"/>
            <a:ext cx="3724729" cy="2076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/>
          <p:nvPr/>
        </p:nvSpPr>
        <p:spPr>
          <a:xfrm>
            <a:off x="519546" y="1614054"/>
            <a:ext cx="11097491" cy="1978199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b="1" kern="100" dirty="0" smtClean="0">
                <a:solidFill>
                  <a:srgbClr val="FF0000"/>
                </a:solidFill>
                <a:latin typeface="+mj-ea"/>
                <a:ea typeface="+mj-ea"/>
                <a:cs typeface="Times New Roman"/>
              </a:rPr>
              <a:t>1.</a:t>
            </a:r>
            <a:r>
              <a:rPr lang="zh-CN" altLang="en-US" b="1" kern="100" dirty="0" smtClean="0">
                <a:solidFill>
                  <a:srgbClr val="FF0000"/>
                </a:solidFill>
                <a:latin typeface="+mj-ea"/>
                <a:ea typeface="+mj-ea"/>
                <a:cs typeface="Times New Roman"/>
              </a:rPr>
              <a:t>特点：</a:t>
            </a:r>
            <a:r>
              <a:rPr lang="zh-CN" altLang="zh-CN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胴体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背膘薄，眼肌面积大，瘦肉率高，母性好，体质强健等优点，但繁殖力不高，生长肥育性能一般，肉质欠佳。</a:t>
            </a:r>
            <a:endParaRPr lang="zh-CN" altLang="en-US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b="1" kern="100" dirty="0" smtClean="0">
                <a:solidFill>
                  <a:srgbClr val="FF0000"/>
                </a:solidFill>
                <a:latin typeface="+mj-ea"/>
                <a:ea typeface="+mj-ea"/>
                <a:cs typeface="Times New Roman"/>
              </a:rPr>
              <a:t>3.</a:t>
            </a:r>
            <a:r>
              <a:rPr lang="zh-CN" altLang="en-US" b="1" kern="100" dirty="0" smtClean="0">
                <a:solidFill>
                  <a:srgbClr val="FF0000"/>
                </a:solidFill>
                <a:latin typeface="+mj-ea"/>
                <a:ea typeface="+mj-ea"/>
                <a:cs typeface="Times New Roman"/>
              </a:rPr>
              <a:t>杂交利用</a:t>
            </a:r>
            <a:r>
              <a:rPr lang="zh-CN" altLang="en-US" b="1" kern="100" dirty="0">
                <a:solidFill>
                  <a:srgbClr val="FF0000"/>
                </a:solidFill>
                <a:latin typeface="+mj-ea"/>
                <a:ea typeface="+mj-ea"/>
                <a:cs typeface="Times New Roman"/>
              </a:rPr>
              <a:t>：</a:t>
            </a:r>
            <a:r>
              <a:rPr lang="zh-CN" altLang="en-US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作</a:t>
            </a:r>
            <a:r>
              <a:rPr lang="zh-CN" altLang="en-US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父本</a:t>
            </a:r>
            <a:r>
              <a:rPr lang="zh-CN" altLang="en-US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与许多培育品种和地方良种</a:t>
            </a:r>
            <a:r>
              <a:rPr lang="zh-CN" altLang="en-US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杂交。</a:t>
            </a:r>
            <a:endParaRPr lang="zh-CN" altLang="en-US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" name="标题 3"/>
          <p:cNvSpPr txBox="1">
            <a:spLocks/>
          </p:cNvSpPr>
          <p:nvPr/>
        </p:nvSpPr>
        <p:spPr bwMode="auto">
          <a:xfrm>
            <a:off x="1148147" y="561109"/>
            <a:ext cx="3405447" cy="605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9pPr>
          </a:lstStyle>
          <a:p>
            <a:pPr defTabSz="914400">
              <a:lnSpc>
                <a:spcPct val="150000"/>
              </a:lnSpc>
            </a:pPr>
            <a:r>
              <a:rPr lang="zh-CN" altLang="en-US" sz="2800" b="1" smtClean="0">
                <a:solidFill>
                  <a:schemeClr val="tx1">
                    <a:lumMod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rPr>
              <a:t>（五）汉普夏猪</a:t>
            </a:r>
            <a:endParaRPr lang="zh-CN" altLang="en-US" sz="2800" b="1" dirty="0">
              <a:solidFill>
                <a:schemeClr val="tx1">
                  <a:lumMod val="50000"/>
                </a:schemeClr>
              </a:solidFill>
              <a:latin typeface="华文细黑" panose="02010600040101010101" pitchFamily="2" charset="-122"/>
              <a:ea typeface="华文细黑" panose="02010600040101010101" pitchFamily="2" charset="-122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椭圆 2"/>
          <p:cNvSpPr/>
          <p:nvPr/>
        </p:nvSpPr>
        <p:spPr>
          <a:xfrm>
            <a:off x="1409700" y="2428875"/>
            <a:ext cx="2000250" cy="2000250"/>
          </a:xfrm>
          <a:prstGeom prst="ellipse">
            <a:avLst/>
          </a:prstGeom>
          <a:solidFill>
            <a:srgbClr val="92D050"/>
          </a:solidFill>
          <a:ln w="57150">
            <a:solidFill>
              <a:srgbClr val="F8F9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6000" dirty="0">
                <a:solidFill>
                  <a:schemeClr val="tx1">
                    <a:lumMod val="50000"/>
                  </a:schemeClr>
                </a:solidFill>
              </a:rPr>
              <a:t>谢</a:t>
            </a:r>
          </a:p>
        </p:txBody>
      </p:sp>
      <p:sp>
        <p:nvSpPr>
          <p:cNvPr id="124" name="椭圆 123"/>
          <p:cNvSpPr/>
          <p:nvPr/>
        </p:nvSpPr>
        <p:spPr>
          <a:xfrm>
            <a:off x="3867150" y="2428875"/>
            <a:ext cx="2000250" cy="2000250"/>
          </a:xfrm>
          <a:prstGeom prst="ellipse">
            <a:avLst/>
          </a:prstGeom>
          <a:solidFill>
            <a:srgbClr val="92D050"/>
          </a:solidFill>
          <a:ln w="57150">
            <a:solidFill>
              <a:srgbClr val="F8F9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6000" dirty="0">
                <a:solidFill>
                  <a:schemeClr val="tx1">
                    <a:lumMod val="50000"/>
                  </a:schemeClr>
                </a:solidFill>
              </a:rPr>
              <a:t>谢</a:t>
            </a:r>
          </a:p>
        </p:txBody>
      </p:sp>
      <p:sp>
        <p:nvSpPr>
          <p:cNvPr id="125" name="椭圆 124"/>
          <p:cNvSpPr/>
          <p:nvPr/>
        </p:nvSpPr>
        <p:spPr>
          <a:xfrm>
            <a:off x="6324600" y="2428875"/>
            <a:ext cx="2000250" cy="2000250"/>
          </a:xfrm>
          <a:prstGeom prst="ellipse">
            <a:avLst/>
          </a:prstGeom>
          <a:solidFill>
            <a:srgbClr val="92D050"/>
          </a:solidFill>
          <a:ln w="57150">
            <a:solidFill>
              <a:srgbClr val="F8F9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6000" dirty="0">
                <a:solidFill>
                  <a:schemeClr val="tx1">
                    <a:lumMod val="50000"/>
                  </a:schemeClr>
                </a:solidFill>
              </a:rPr>
              <a:t>观</a:t>
            </a:r>
          </a:p>
        </p:txBody>
      </p:sp>
      <p:sp>
        <p:nvSpPr>
          <p:cNvPr id="126" name="椭圆 125"/>
          <p:cNvSpPr/>
          <p:nvPr/>
        </p:nvSpPr>
        <p:spPr>
          <a:xfrm>
            <a:off x="8782050" y="2428875"/>
            <a:ext cx="2000250" cy="2000250"/>
          </a:xfrm>
          <a:prstGeom prst="ellipse">
            <a:avLst/>
          </a:prstGeom>
          <a:solidFill>
            <a:srgbClr val="92D050"/>
          </a:solidFill>
          <a:ln w="57150">
            <a:solidFill>
              <a:srgbClr val="F8F9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6000" dirty="0">
                <a:solidFill>
                  <a:schemeClr val="tx1">
                    <a:lumMod val="50000"/>
                  </a:schemeClr>
                </a:solidFill>
              </a:rPr>
              <a:t>看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标题 3"/>
          <p:cNvSpPr>
            <a:spLocks noGrp="1"/>
          </p:cNvSpPr>
          <p:nvPr>
            <p:ph type="title" idx="4294967295"/>
          </p:nvPr>
        </p:nvSpPr>
        <p:spPr>
          <a:xfrm>
            <a:off x="4567614" y="727403"/>
            <a:ext cx="2765366" cy="848454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zh-CN" altLang="en-US" sz="3200" b="1" dirty="0">
                <a:solidFill>
                  <a:srgbClr val="0000FF"/>
                </a:solidFill>
                <a:latin typeface="+mj-ea"/>
              </a:rPr>
              <a:t>目的要求</a:t>
            </a:r>
            <a:r>
              <a:rPr lang="en-US" altLang="zh-CN" sz="3200" b="1" dirty="0">
                <a:solidFill>
                  <a:srgbClr val="0000FF"/>
                </a:solidFill>
                <a:latin typeface="+mj-ea"/>
              </a:rPr>
              <a:t>:</a:t>
            </a:r>
            <a:endParaRPr lang="zh-CN" altLang="en-US" sz="3200" b="1" dirty="0">
              <a:solidFill>
                <a:srgbClr val="0000FF"/>
              </a:solidFill>
              <a:latin typeface="+mj-e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811852" y="1683520"/>
            <a:ext cx="10917964" cy="28866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indent="457200" eaLnBrk="1" hangingPunct="1">
              <a:lnSpc>
                <a:spcPct val="150000"/>
              </a:lnSpc>
              <a:spcBef>
                <a:spcPts val="0"/>
              </a:spcBef>
              <a:buFont typeface="Monotype Sorts" pitchFamily="2" charset="2"/>
              <a:buNone/>
              <a:defRPr/>
            </a:pPr>
            <a:r>
              <a:rPr lang="zh-CN" altLang="en-US" sz="2800" b="1" dirty="0">
                <a:solidFill>
                  <a:srgbClr val="FF0000"/>
                </a:solidFill>
              </a:rPr>
              <a:t>知识目标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：</a:t>
            </a:r>
            <a:r>
              <a:rPr lang="zh-CN" altLang="en-US" sz="2800" b="1" dirty="0" smtClean="0">
                <a:solidFill>
                  <a:schemeClr val="tx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了解猪的品种及其生产性能。</a:t>
            </a:r>
          </a:p>
          <a:p>
            <a:pPr indent="457200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zh-CN" altLang="en-US" sz="2800" b="1" dirty="0" smtClean="0">
                <a:solidFill>
                  <a:srgbClr val="FF0000"/>
                </a:solidFill>
              </a:rPr>
              <a:t>能力</a:t>
            </a:r>
            <a:r>
              <a:rPr lang="zh-CN" altLang="en-US" sz="2800" b="1" dirty="0">
                <a:solidFill>
                  <a:srgbClr val="FF0000"/>
                </a:solidFill>
              </a:rPr>
              <a:t>目标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：</a:t>
            </a:r>
            <a:r>
              <a:rPr lang="zh-CN" altLang="en-US" sz="2800" b="1" dirty="0">
                <a:solidFill>
                  <a:schemeClr val="tx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能根据实体或图片认识猪的品种，简单说出其优缺点。</a:t>
            </a:r>
            <a:endParaRPr lang="en-US" altLang="zh-CN" sz="2800" b="1" dirty="0">
              <a:solidFill>
                <a:schemeClr val="tx2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457200" eaLnBrk="1" hangingPunct="1">
              <a:lnSpc>
                <a:spcPct val="150000"/>
              </a:lnSpc>
              <a:spcBef>
                <a:spcPts val="0"/>
              </a:spcBef>
              <a:buFontTx/>
              <a:buNone/>
              <a:defRPr/>
            </a:pPr>
            <a:r>
              <a:rPr lang="zh-CN" altLang="en-US" sz="2800" b="1" dirty="0">
                <a:solidFill>
                  <a:srgbClr val="FF0000"/>
                </a:solidFill>
              </a:rPr>
              <a:t>职业素养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：</a:t>
            </a:r>
            <a:r>
              <a:rPr lang="zh-CN" altLang="en-US" sz="2800" b="1" dirty="0">
                <a:solidFill>
                  <a:schemeClr val="tx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善于观察和分析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3"/>
          <p:cNvSpPr txBox="1">
            <a:spLocks/>
          </p:cNvSpPr>
          <p:nvPr/>
        </p:nvSpPr>
        <p:spPr bwMode="auto">
          <a:xfrm>
            <a:off x="2930239" y="1939139"/>
            <a:ext cx="5223162" cy="848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eaLnBrk="1" hangingPunct="1">
              <a:lnSpc>
                <a:spcPct val="150000"/>
              </a:lnSpc>
              <a:defRPr sz="2800" b="1">
                <a:solidFill>
                  <a:schemeClr val="tx1">
                    <a:lumMod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j-cs"/>
              </a:defRPr>
            </a:lvl1pPr>
            <a:lvl2pPr eaLnBrk="1" hangingPunct="1">
              <a:lnSpc>
                <a:spcPct val="90000"/>
              </a:lnSpc>
              <a:defRPr sz="3200">
                <a:solidFill>
                  <a:schemeClr val="accent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2pPr>
            <a:lvl3pPr eaLnBrk="1" hangingPunct="1">
              <a:lnSpc>
                <a:spcPct val="90000"/>
              </a:lnSpc>
              <a:defRPr sz="3200">
                <a:solidFill>
                  <a:schemeClr val="accent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3pPr>
            <a:lvl4pPr eaLnBrk="1" hangingPunct="1">
              <a:lnSpc>
                <a:spcPct val="90000"/>
              </a:lnSpc>
              <a:defRPr sz="3200">
                <a:solidFill>
                  <a:schemeClr val="accent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4pPr>
            <a:lvl5pPr eaLnBrk="1" hangingPunct="1">
              <a:lnSpc>
                <a:spcPct val="90000"/>
              </a:lnSpc>
              <a:defRPr sz="3200">
                <a:solidFill>
                  <a:schemeClr val="accent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5pPr>
            <a:lvl6pPr marL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latin typeface="Tempus Sans ITC" panose="04020404030D07020202" pitchFamily="82" charset="0"/>
              </a:defRPr>
            </a:lvl6pPr>
            <a:lvl7pPr marL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latin typeface="Tempus Sans ITC" panose="04020404030D07020202" pitchFamily="82" charset="0"/>
              </a:defRPr>
            </a:lvl7pPr>
            <a:lvl8pPr marL="13716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latin typeface="Tempus Sans ITC" panose="04020404030D07020202" pitchFamily="82" charset="0"/>
              </a:defRPr>
            </a:lvl8pPr>
            <a:lvl9pPr marL="18288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latin typeface="Tempus Sans ITC" panose="04020404030D07020202" pitchFamily="82" charset="0"/>
              </a:defRPr>
            </a:lvl9pPr>
          </a:lstStyle>
          <a:p>
            <a:r>
              <a:rPr lang="zh-CN" altLang="en-US" sz="4000" dirty="0" smtClean="0"/>
              <a:t>四、我国</a:t>
            </a:r>
            <a:r>
              <a:rPr lang="zh-CN" altLang="en-US" sz="4000" dirty="0"/>
              <a:t>引入的猪种</a:t>
            </a:r>
          </a:p>
        </p:txBody>
      </p:sp>
    </p:spTree>
    <p:extLst>
      <p:ext uri="{BB962C8B-B14F-4D97-AF65-F5344CB8AC3E}">
        <p14:creationId xmlns:p14="http://schemas.microsoft.com/office/powerpoint/2010/main" val="2775361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/>
          <p:nvPr/>
        </p:nvSpPr>
        <p:spPr>
          <a:xfrm>
            <a:off x="531323" y="1884218"/>
            <a:ext cx="6943204" cy="3034146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原</a:t>
            </a:r>
            <a:r>
              <a:rPr lang="zh-CN" altLang="en-US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产于英国北部的约克郡及附近</a:t>
            </a:r>
            <a:r>
              <a:rPr lang="zh-CN" altLang="en-US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地区，是世界</a:t>
            </a:r>
            <a:r>
              <a:rPr lang="zh-CN" altLang="en-US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上分布最广品种</a:t>
            </a:r>
            <a:r>
              <a:rPr lang="zh-CN" altLang="en-US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之一。</a:t>
            </a:r>
            <a:endParaRPr lang="zh-CN" altLang="en-US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b="1" dirty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有大（瘦肉型）、中（兼用型）、小（脂肪型）三种</a:t>
            </a:r>
            <a:r>
              <a:rPr lang="zh-CN" altLang="en-US" b="1" dirty="0" smtClean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类型</a:t>
            </a:r>
            <a:r>
              <a:rPr lang="zh-CN" altLang="en-US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，</a:t>
            </a:r>
            <a:r>
              <a:rPr lang="zh-CN" altLang="en-US" b="1" dirty="0" smtClean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目前</a:t>
            </a:r>
            <a:r>
              <a:rPr lang="zh-CN" altLang="en-US" b="1" dirty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最为普遍的是大约克夏猪</a:t>
            </a:r>
            <a:r>
              <a:rPr lang="zh-CN" altLang="en-US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。大约克夏猪又称大白猪，是瘦肉型猪的代表品种</a:t>
            </a:r>
            <a:r>
              <a:rPr lang="zh-CN" altLang="en-US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  <a:endParaRPr lang="zh-CN" altLang="en-US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93540" y="513773"/>
            <a:ext cx="4852610" cy="6601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chemeClr val="tx1">
                    <a:lumMod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（一）大约</a:t>
            </a: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克夏猪（大白猪）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8868" y="726090"/>
            <a:ext cx="3602260" cy="2496399"/>
          </a:xfrm>
          <a:prstGeom prst="rect">
            <a:avLst/>
          </a:prstGeom>
        </p:spPr>
      </p:pic>
      <p:pic>
        <p:nvPicPr>
          <p:cNvPr id="4098" name="Picture 2" descr="https://timgsa.baidu.com/timg?image&amp;quality=80&amp;size=b9999_10000&amp;sec=1607108137943&amp;di=201cfc60788e0ed3dff280f4f195fbd6&amp;imgtype=0&amp;src=http%3A%2F%2Fwww.cnbreed.com%2Fuploads%2Fallimg%2F190710%2F2151203S3-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8868" y="3699164"/>
            <a:ext cx="3565552" cy="2303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/>
          <p:nvPr/>
        </p:nvSpPr>
        <p:spPr>
          <a:xfrm>
            <a:off x="746067" y="1544781"/>
            <a:ext cx="10340340" cy="3816927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3368675" algn="l"/>
              </a:tabLst>
              <a:defRPr/>
            </a:pPr>
            <a:r>
              <a:rPr lang="en-US" altLang="zh-CN" b="1" kern="100" dirty="0" smtClean="0">
                <a:solidFill>
                  <a:srgbClr val="FF0000"/>
                </a:solidFill>
                <a:latin typeface="+mj-ea"/>
                <a:ea typeface="+mj-ea"/>
                <a:cs typeface="Times New Roman"/>
              </a:rPr>
              <a:t>1.</a:t>
            </a:r>
            <a:r>
              <a:rPr lang="zh-CN" altLang="zh-CN" b="1" kern="100" dirty="0" smtClean="0">
                <a:solidFill>
                  <a:srgbClr val="FF0000"/>
                </a:solidFill>
                <a:latin typeface="+mj-ea"/>
                <a:ea typeface="+mj-ea"/>
                <a:cs typeface="Times New Roman"/>
              </a:rPr>
              <a:t>体型</a:t>
            </a:r>
            <a:r>
              <a:rPr lang="zh-CN" altLang="zh-CN" b="1" kern="100" dirty="0">
                <a:solidFill>
                  <a:srgbClr val="FF0000"/>
                </a:solidFill>
                <a:latin typeface="+mj-ea"/>
                <a:ea typeface="+mj-ea"/>
                <a:cs typeface="Times New Roman"/>
              </a:rPr>
              <a:t>外貌</a:t>
            </a:r>
            <a:r>
              <a:rPr lang="zh-CN" altLang="en-US" b="1" kern="100" dirty="0">
                <a:solidFill>
                  <a:srgbClr val="FF0000"/>
                </a:solidFill>
                <a:latin typeface="+mj-ea"/>
                <a:ea typeface="+mj-ea"/>
                <a:cs typeface="Times New Roman"/>
              </a:rPr>
              <a:t>：</a:t>
            </a:r>
            <a:r>
              <a:rPr lang="zh-CN" altLang="en-US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大白猪体型较大，全身被毛白色，头颈较长，颜面宽而微凹，耳大直立；体躯长，背腰平直或微弓，后躯宽长，四肢较高，肌肉丰满，乳头</a:t>
            </a:r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6</a:t>
            </a:r>
            <a:r>
              <a:rPr lang="zh-CN" altLang="en-US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对以上</a:t>
            </a:r>
            <a:r>
              <a:rPr lang="zh-CN" altLang="en-US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2800" dirty="0">
              <a:solidFill>
                <a:prstClr val="black"/>
              </a:solidFill>
              <a:latin typeface="宋体" pitchFamily="2" charset="-122"/>
              <a:ea typeface="宋体" pitchFamily="2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3368675" algn="l"/>
              </a:tabLst>
              <a:defRPr/>
            </a:pPr>
            <a:r>
              <a:rPr lang="en-US" altLang="zh-CN" b="1" kern="100" dirty="0" smtClean="0">
                <a:solidFill>
                  <a:srgbClr val="FF0000"/>
                </a:solidFill>
                <a:latin typeface="+mj-ea"/>
                <a:ea typeface="+mj-ea"/>
                <a:cs typeface="Times New Roman"/>
              </a:rPr>
              <a:t>2.</a:t>
            </a:r>
            <a:r>
              <a:rPr lang="zh-CN" altLang="zh-CN" b="1" kern="100" dirty="0" smtClean="0">
                <a:solidFill>
                  <a:srgbClr val="FF0000"/>
                </a:solidFill>
                <a:latin typeface="+mj-ea"/>
                <a:ea typeface="+mj-ea"/>
                <a:cs typeface="Times New Roman"/>
              </a:rPr>
              <a:t>主要</a:t>
            </a:r>
            <a:r>
              <a:rPr lang="zh-CN" altLang="zh-CN" b="1" kern="100" dirty="0">
                <a:solidFill>
                  <a:srgbClr val="FF0000"/>
                </a:solidFill>
                <a:latin typeface="+mj-ea"/>
                <a:ea typeface="+mj-ea"/>
                <a:cs typeface="Times New Roman"/>
              </a:rPr>
              <a:t>生产性</a:t>
            </a:r>
            <a:r>
              <a:rPr lang="zh-CN" altLang="zh-CN" b="1" kern="100" dirty="0" smtClean="0">
                <a:solidFill>
                  <a:srgbClr val="FF0000"/>
                </a:solidFill>
                <a:latin typeface="+mj-ea"/>
                <a:ea typeface="+mj-ea"/>
                <a:cs typeface="Times New Roman"/>
              </a:rPr>
              <a:t>能</a:t>
            </a:r>
            <a:r>
              <a:rPr lang="zh-CN" altLang="en-US" b="1" kern="100" dirty="0" smtClean="0">
                <a:solidFill>
                  <a:srgbClr val="FF0000"/>
                </a:solidFill>
                <a:latin typeface="+mj-ea"/>
                <a:ea typeface="+mj-ea"/>
                <a:cs typeface="Times New Roman"/>
              </a:rPr>
              <a:t>：</a:t>
            </a:r>
            <a:r>
              <a:rPr lang="zh-CN" altLang="en-US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大约</a:t>
            </a:r>
            <a:r>
              <a:rPr lang="zh-CN" altLang="en-US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克夏猪增重快，饲料转化率高，胴体瘦肉率高，适应性强。产仔数相对较多，母猪泌乳性能良好等优点。</a:t>
            </a:r>
            <a:endParaRPr lang="en-US" altLang="zh-CN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3368675" algn="l"/>
              </a:tabLst>
              <a:defRPr/>
            </a:pPr>
            <a:r>
              <a:rPr lang="en-US" altLang="zh-CN" b="1" kern="100" dirty="0" smtClean="0">
                <a:solidFill>
                  <a:srgbClr val="FF0000"/>
                </a:solidFill>
                <a:latin typeface="+mj-ea"/>
                <a:ea typeface="+mj-ea"/>
                <a:cs typeface="Times New Roman"/>
              </a:rPr>
              <a:t>3.</a:t>
            </a:r>
            <a:r>
              <a:rPr lang="zh-CN" altLang="zh-CN" b="1" kern="100" dirty="0" smtClean="0">
                <a:solidFill>
                  <a:srgbClr val="FF0000"/>
                </a:solidFill>
                <a:latin typeface="+mj-ea"/>
                <a:ea typeface="+mj-ea"/>
                <a:cs typeface="Times New Roman"/>
              </a:rPr>
              <a:t>杂交利用</a:t>
            </a:r>
            <a:r>
              <a:rPr lang="zh-CN" altLang="en-US" b="1" kern="100" dirty="0" smtClean="0">
                <a:solidFill>
                  <a:srgbClr val="FF0000"/>
                </a:solidFill>
                <a:latin typeface="+mj-ea"/>
                <a:ea typeface="+mj-ea"/>
                <a:cs typeface="Times New Roman"/>
              </a:rPr>
              <a:t>：</a:t>
            </a:r>
            <a:r>
              <a:rPr lang="zh-CN" altLang="zh-CN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用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大约克夏猪作父本与许多培育品种和地方良种杂交，效果明显。</a:t>
            </a:r>
            <a:endParaRPr lang="zh-CN" altLang="en-US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62797" y="388496"/>
            <a:ext cx="4852610" cy="6601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chemeClr val="tx1">
                    <a:lumMod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（一）大约</a:t>
            </a: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克夏猪（大白猪）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标题 3"/>
          <p:cNvSpPr>
            <a:spLocks noGrp="1"/>
          </p:cNvSpPr>
          <p:nvPr>
            <p:ph type="title" idx="4294967295"/>
          </p:nvPr>
        </p:nvSpPr>
        <p:spPr>
          <a:xfrm>
            <a:off x="700117" y="651163"/>
            <a:ext cx="5296823" cy="60550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chemeClr val="tx1">
                    <a:lumMod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rPr>
              <a:t>（二）长白</a:t>
            </a: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rPr>
              <a:t>猪（兰德瑞斯猪）</a:t>
            </a:r>
          </a:p>
        </p:txBody>
      </p:sp>
      <p:sp>
        <p:nvSpPr>
          <p:cNvPr id="21" name="矩形 20"/>
          <p:cNvSpPr/>
          <p:nvPr/>
        </p:nvSpPr>
        <p:spPr>
          <a:xfrm>
            <a:off x="843050" y="2092748"/>
            <a:ext cx="5298440" cy="2265219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原</a:t>
            </a:r>
            <a:r>
              <a:rPr lang="zh-CN" altLang="en-US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产丹麦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是世界上分布最广的品种之一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因全身</a:t>
            </a:r>
            <a:r>
              <a:rPr lang="zh-CN" altLang="en-US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被毛白色，体躯</a:t>
            </a:r>
            <a:r>
              <a:rPr lang="zh-CN" altLang="en-US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长，故</a:t>
            </a:r>
            <a:r>
              <a:rPr lang="zh-CN" altLang="en-US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称之为</a:t>
            </a:r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“</a:t>
            </a:r>
            <a:r>
              <a:rPr lang="zh-CN" altLang="en-US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长白猪</a:t>
            </a:r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”</a:t>
            </a:r>
            <a:r>
              <a:rPr lang="zh-CN" altLang="en-US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  <a:endParaRPr lang="zh-CN" altLang="en-US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pic>
        <p:nvPicPr>
          <p:cNvPr id="5122" name="Picture 2" descr="https://timgsa.baidu.com/timg?image&amp;quality=80&amp;size=b9999_10000&amp;sec=1607108315871&amp;di=581225700c914b5d741f3e4bcce04fa8&amp;imgtype=0&amp;src=http%3A%2F%2F5b0988e595225.cdn.sohucs.com%2Fimages%2F20171211%2F8e70ded8aa6e48e49c8e57c26f2fbf20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94"/>
          <a:stretch/>
        </p:blipFill>
        <p:spPr bwMode="auto">
          <a:xfrm>
            <a:off x="7325302" y="983673"/>
            <a:ext cx="3765261" cy="221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30" b="3758"/>
          <a:stretch/>
        </p:blipFill>
        <p:spPr>
          <a:xfrm>
            <a:off x="7325302" y="4114800"/>
            <a:ext cx="3765261" cy="181494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/>
          <p:nvPr/>
        </p:nvSpPr>
        <p:spPr>
          <a:xfrm>
            <a:off x="254231" y="1415991"/>
            <a:ext cx="11502390" cy="3827954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34290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3369310" algn="l"/>
              </a:tabLst>
              <a:defRPr/>
            </a:pPr>
            <a:r>
              <a:rPr lang="en-US" altLang="zh-CN" b="1" kern="100" dirty="0" smtClean="0">
                <a:solidFill>
                  <a:srgbClr val="FF0000"/>
                </a:solidFill>
                <a:latin typeface="+mj-ea"/>
                <a:ea typeface="+mj-ea"/>
                <a:cs typeface="Times New Roman"/>
              </a:rPr>
              <a:t>1.</a:t>
            </a:r>
            <a:r>
              <a:rPr lang="zh-CN" altLang="zh-CN" b="1" kern="100" dirty="0" smtClean="0">
                <a:solidFill>
                  <a:srgbClr val="FF0000"/>
                </a:solidFill>
                <a:latin typeface="+mj-ea"/>
                <a:ea typeface="+mj-ea"/>
                <a:cs typeface="Times New Roman"/>
              </a:rPr>
              <a:t>体形外貌</a:t>
            </a:r>
            <a:r>
              <a:rPr lang="zh-CN" altLang="en-US" b="1" kern="100" dirty="0" smtClean="0">
                <a:solidFill>
                  <a:srgbClr val="FF0000"/>
                </a:solidFill>
                <a:latin typeface="+mj-ea"/>
                <a:ea typeface="+mj-ea"/>
                <a:cs typeface="Times New Roman"/>
              </a:rPr>
              <a:t>：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全身被毛白色，头小肩轻，鼻嘴狭长，耳大前倾或下垂，体躯长，背腰平直或稍呈弓形，腹线平直，后腿肌肉发达，皮薄，骨细结实，整个体躯呈楔形。乳头</a:t>
            </a:r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7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对。</a:t>
            </a:r>
          </a:p>
          <a:p>
            <a:pPr marL="34290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3369310" algn="l"/>
              </a:tabLst>
              <a:defRPr/>
            </a:pPr>
            <a:r>
              <a:rPr lang="en-US" altLang="zh-CN" b="1" kern="100" dirty="0" smtClean="0">
                <a:solidFill>
                  <a:srgbClr val="FF0000"/>
                </a:solidFill>
                <a:latin typeface="+mj-ea"/>
                <a:ea typeface="+mj-ea"/>
                <a:cs typeface="Times New Roman"/>
              </a:rPr>
              <a:t>2.</a:t>
            </a:r>
            <a:r>
              <a:rPr lang="zh-CN" altLang="en-US" b="1" kern="100" dirty="0" smtClean="0">
                <a:solidFill>
                  <a:srgbClr val="FF0000"/>
                </a:solidFill>
                <a:latin typeface="+mj-ea"/>
                <a:ea typeface="+mj-ea"/>
                <a:cs typeface="Times New Roman"/>
              </a:rPr>
              <a:t>特点：</a:t>
            </a:r>
            <a:r>
              <a:rPr lang="zh-CN" altLang="en-US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长白</a:t>
            </a:r>
            <a:r>
              <a:rPr lang="zh-CN" altLang="en-US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猪生长快，饲料转化率和胴体瘦肉率高，母猪产仔数多，泌乳性能好。</a:t>
            </a:r>
            <a:r>
              <a:rPr lang="zh-CN" altLang="en-US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但长白</a:t>
            </a:r>
            <a:r>
              <a:rPr lang="zh-CN" altLang="en-US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猪存在对饲料条件要求较高，适应性尤其是抗寒能力较差，皮肤病较多</a:t>
            </a:r>
            <a:r>
              <a:rPr lang="zh-CN" altLang="en-US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b="1" dirty="0" smtClean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3369310" algn="l"/>
              </a:tabLst>
              <a:defRPr/>
            </a:pPr>
            <a:r>
              <a:rPr lang="en-US" altLang="zh-CN" b="1" kern="100" dirty="0" smtClean="0">
                <a:solidFill>
                  <a:srgbClr val="FF0000"/>
                </a:solidFill>
                <a:latin typeface="+mj-ea"/>
                <a:ea typeface="+mj-ea"/>
                <a:cs typeface="Times New Roman"/>
              </a:rPr>
              <a:t>3.</a:t>
            </a:r>
            <a:r>
              <a:rPr lang="zh-CN" altLang="zh-CN" b="1" kern="100" dirty="0" smtClean="0">
                <a:solidFill>
                  <a:srgbClr val="FF0000"/>
                </a:solidFill>
                <a:latin typeface="+mj-ea"/>
                <a:ea typeface="+mj-ea"/>
                <a:cs typeface="Times New Roman"/>
              </a:rPr>
              <a:t>杂交利用</a:t>
            </a:r>
            <a:r>
              <a:rPr lang="zh-CN" altLang="en-US" b="1" kern="100" dirty="0" smtClean="0">
                <a:solidFill>
                  <a:srgbClr val="FF0000"/>
                </a:solidFill>
                <a:latin typeface="+mj-ea"/>
                <a:ea typeface="+mj-ea"/>
                <a:cs typeface="Times New Roman"/>
              </a:rPr>
              <a:t>：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长白猪与我国大多数培育品种和地方良种均有较好的配合力。</a:t>
            </a:r>
            <a:endParaRPr lang="zh-CN" altLang="en-US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708603" y="498763"/>
            <a:ext cx="5296823" cy="605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9pPr>
          </a:lstStyle>
          <a:p>
            <a:pPr defTabSz="914400">
              <a:lnSpc>
                <a:spcPct val="150000"/>
              </a:lnSpc>
            </a:pPr>
            <a:r>
              <a:rPr lang="zh-CN" altLang="en-US" sz="2800" b="1" smtClean="0">
                <a:solidFill>
                  <a:schemeClr val="tx1">
                    <a:lumMod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rPr>
              <a:t>（二）长白猪（兰德瑞斯猪）</a:t>
            </a:r>
            <a:endParaRPr lang="zh-CN" altLang="en-US" sz="2800" b="1" dirty="0">
              <a:solidFill>
                <a:schemeClr val="tx1">
                  <a:lumMod val="50000"/>
                </a:schemeClr>
              </a:solidFill>
              <a:latin typeface="华文细黑" panose="02010600040101010101" pitchFamily="2" charset="-122"/>
              <a:ea typeface="华文细黑" panose="02010600040101010101" pitchFamily="2" charset="-122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标题 3"/>
          <p:cNvSpPr>
            <a:spLocks noGrp="1"/>
          </p:cNvSpPr>
          <p:nvPr>
            <p:ph type="title" idx="4294967295"/>
          </p:nvPr>
        </p:nvSpPr>
        <p:spPr>
          <a:xfrm>
            <a:off x="511037" y="540326"/>
            <a:ext cx="3732018" cy="65564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chemeClr val="tx1">
                    <a:lumMod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rPr>
              <a:t>（三）杜洛克</a:t>
            </a: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rPr>
              <a:t>猪</a:t>
            </a:r>
          </a:p>
        </p:txBody>
      </p:sp>
      <p:sp>
        <p:nvSpPr>
          <p:cNvPr id="21" name="矩形 20"/>
          <p:cNvSpPr/>
          <p:nvPr/>
        </p:nvSpPr>
        <p:spPr>
          <a:xfrm>
            <a:off x="427413" y="2283490"/>
            <a:ext cx="5377180" cy="2089034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原产于美国东北部的新泽西州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目前世界上生长速度快、饲料利用率高的优秀品种之一。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8940" y="1249738"/>
            <a:ext cx="3833533" cy="217233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1726" y="3560040"/>
            <a:ext cx="3830747" cy="2448606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/>
          <p:nvPr/>
        </p:nvSpPr>
        <p:spPr>
          <a:xfrm>
            <a:off x="371995" y="1395211"/>
            <a:ext cx="11502390" cy="3571644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285750" indent="-285750" latinLnBrk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b="1" kern="100" dirty="0" smtClean="0">
                <a:solidFill>
                  <a:srgbClr val="FF0000"/>
                </a:solidFill>
                <a:latin typeface="+mj-ea"/>
                <a:ea typeface="+mj-ea"/>
                <a:cs typeface="Times New Roman"/>
              </a:rPr>
              <a:t>1.</a:t>
            </a:r>
            <a:r>
              <a:rPr lang="zh-CN" altLang="en-US" b="1" kern="100" dirty="0" smtClean="0">
                <a:solidFill>
                  <a:srgbClr val="FF0000"/>
                </a:solidFill>
                <a:latin typeface="+mj-ea"/>
                <a:ea typeface="+mj-ea"/>
                <a:cs typeface="Times New Roman"/>
              </a:rPr>
              <a:t>体型</a:t>
            </a:r>
            <a:r>
              <a:rPr lang="zh-CN" altLang="en-US" b="1" kern="100" dirty="0">
                <a:solidFill>
                  <a:srgbClr val="FF0000"/>
                </a:solidFill>
                <a:latin typeface="+mj-ea"/>
                <a:ea typeface="+mj-ea"/>
                <a:cs typeface="Times New Roman"/>
              </a:rPr>
              <a:t>外貌 ：</a:t>
            </a:r>
            <a:r>
              <a:rPr lang="zh-CN" altLang="en-US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全身</a:t>
            </a:r>
            <a:r>
              <a:rPr lang="zh-CN" altLang="en-US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被毛红棕色，</a:t>
            </a:r>
            <a:r>
              <a:rPr lang="zh-CN" altLang="en-US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也有少数棕黄或浅棕色。头较小而清秀，嘴短，颜面微凹，耳中等大小，略向前倾，耳根较硬，耳尖微下垂。体躯长，背腰呈弓形，胸宽而深，腹浅平直，后躯发达，肌肉丰满，四肢结实粗壮，蹄呈黑色。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b="1" kern="100" dirty="0" smtClean="0">
                <a:solidFill>
                  <a:srgbClr val="FF0000"/>
                </a:solidFill>
                <a:latin typeface="+mj-ea"/>
                <a:ea typeface="+mj-ea"/>
                <a:cs typeface="Times New Roman"/>
              </a:rPr>
              <a:t>2.</a:t>
            </a:r>
            <a:r>
              <a:rPr lang="zh-CN" altLang="en-US" b="1" kern="100" dirty="0" smtClean="0">
                <a:solidFill>
                  <a:srgbClr val="FF0000"/>
                </a:solidFill>
                <a:latin typeface="+mj-ea"/>
                <a:ea typeface="+mj-ea"/>
                <a:cs typeface="Times New Roman"/>
              </a:rPr>
              <a:t>特点：</a:t>
            </a:r>
            <a:r>
              <a:rPr lang="zh-CN" altLang="en-US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性情</a:t>
            </a:r>
            <a:r>
              <a:rPr lang="zh-CN" altLang="en-US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温顺、生长快、瘦肉多、肉质好、耗料少、抗逆性强、杂交效果好等优点。但产仔较少、泌乳力低。</a:t>
            </a:r>
          </a:p>
          <a:p>
            <a:pPr marL="285750" indent="-285750" latinLnBrk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b="1" kern="100" dirty="0" smtClean="0">
                <a:solidFill>
                  <a:srgbClr val="FF0000"/>
                </a:solidFill>
                <a:latin typeface="+mj-ea"/>
                <a:ea typeface="+mj-ea"/>
                <a:cs typeface="Times New Roman"/>
              </a:rPr>
              <a:t>3.</a:t>
            </a:r>
            <a:r>
              <a:rPr lang="zh-CN" altLang="en-US" b="1" kern="100" dirty="0" smtClean="0">
                <a:solidFill>
                  <a:srgbClr val="FF0000"/>
                </a:solidFill>
                <a:latin typeface="+mj-ea"/>
                <a:ea typeface="+mj-ea"/>
                <a:cs typeface="Times New Roman"/>
              </a:rPr>
              <a:t>杂交利用</a:t>
            </a:r>
            <a:r>
              <a:rPr lang="zh-CN" altLang="en-US" b="1" kern="100" dirty="0">
                <a:solidFill>
                  <a:srgbClr val="FF0000"/>
                </a:solidFill>
                <a:latin typeface="+mj-ea"/>
                <a:ea typeface="+mj-ea"/>
                <a:cs typeface="Times New Roman"/>
              </a:rPr>
              <a:t>：</a:t>
            </a:r>
            <a:r>
              <a:rPr lang="zh-CN" altLang="en-US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  <a:sym typeface="+mn-ea"/>
              </a:rPr>
              <a:t>作</a:t>
            </a:r>
            <a:r>
              <a:rPr lang="zh-CN" altLang="en-US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  <a:sym typeface="+mn-ea"/>
              </a:rPr>
              <a:t>终端父本</a:t>
            </a:r>
            <a:r>
              <a:rPr lang="zh-CN" altLang="en-US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  <a:sym typeface="+mn-ea"/>
              </a:rPr>
              <a:t>与许多培育品种和地方品种的二元或三元</a:t>
            </a:r>
            <a:r>
              <a:rPr lang="zh-CN" altLang="en-US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  <a:sym typeface="+mn-ea"/>
              </a:rPr>
              <a:t>杂交。</a:t>
            </a:r>
            <a:endParaRPr lang="zh-CN" altLang="en-US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标题 3"/>
          <p:cNvSpPr txBox="1">
            <a:spLocks/>
          </p:cNvSpPr>
          <p:nvPr/>
        </p:nvSpPr>
        <p:spPr bwMode="auto">
          <a:xfrm>
            <a:off x="642655" y="443344"/>
            <a:ext cx="3732018" cy="655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9pPr>
          </a:lstStyle>
          <a:p>
            <a:pPr defTabSz="914400">
              <a:lnSpc>
                <a:spcPct val="150000"/>
              </a:lnSpc>
            </a:pPr>
            <a:r>
              <a:rPr lang="zh-CN" altLang="en-US" sz="2800" b="1" smtClean="0">
                <a:solidFill>
                  <a:schemeClr val="tx1">
                    <a:lumMod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rPr>
              <a:t>（三）杜洛克猪</a:t>
            </a:r>
            <a:endParaRPr lang="zh-CN" altLang="en-US" sz="2800" b="1" dirty="0">
              <a:solidFill>
                <a:schemeClr val="tx1">
                  <a:lumMod val="50000"/>
                </a:schemeClr>
              </a:solidFill>
              <a:latin typeface="华文细黑" panose="02010600040101010101" pitchFamily="2" charset="-122"/>
              <a:ea typeface="华文细黑" panose="02010600040101010101" pitchFamily="2" charset="-122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当图网 www.99ppt.com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timelin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timelin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timelin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timelin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timelin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timelin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timelin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timelin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timelin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timelin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timeline"/>
</p:tagLst>
</file>

<file path=ppt/theme/theme1.xml><?xml version="1.0" encoding="utf-8"?>
<a:theme xmlns:a="http://schemas.openxmlformats.org/drawingml/2006/main" name="当图网 www.99ppt.com ">
  <a:themeElements>
    <a:clrScheme name="自定义 68">
      <a:dk1>
        <a:srgbClr val="4D4D4D"/>
      </a:dk1>
      <a:lt1>
        <a:srgbClr val="FFFFFF"/>
      </a:lt1>
      <a:dk2>
        <a:srgbClr val="4D4D4D"/>
      </a:dk2>
      <a:lt2>
        <a:srgbClr val="FFFFFF"/>
      </a:lt2>
      <a:accent1>
        <a:srgbClr val="4D4D4D"/>
      </a:accent1>
      <a:accent2>
        <a:srgbClr val="4E617A"/>
      </a:accent2>
      <a:accent3>
        <a:srgbClr val="6688BE"/>
      </a:accent3>
      <a:accent4>
        <a:srgbClr val="A55DAB"/>
      </a:accent4>
      <a:accent5>
        <a:srgbClr val="BA466F"/>
      </a:accent5>
      <a:accent6>
        <a:srgbClr val="D42C44"/>
      </a:accent6>
      <a:hlink>
        <a:srgbClr val="002060"/>
      </a:hlink>
      <a:folHlink>
        <a:srgbClr val="7F7F7F"/>
      </a:folHlink>
    </a:clrScheme>
    <a:fontScheme name="自定义 2">
      <a:majorFont>
        <a:latin typeface="等线 Light"/>
        <a:ea typeface="微软雅黑"/>
        <a:cs typeface=""/>
      </a:majorFont>
      <a:minorFont>
        <a:latin typeface="等线"/>
        <a:ea typeface="幼圆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小碎花校园清新毕业答辩模板</Template>
  <TotalTime>3138</TotalTime>
  <Words>1010</Words>
  <Application>Microsoft Office PowerPoint</Application>
  <PresentationFormat>宽屏</PresentationFormat>
  <Paragraphs>70</Paragraphs>
  <Slides>14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30" baseType="lpstr">
      <vt:lpstr>Monotype Sorts</vt:lpstr>
      <vt:lpstr>等线</vt:lpstr>
      <vt:lpstr>等线 Light</vt:lpstr>
      <vt:lpstr>黑体</vt:lpstr>
      <vt:lpstr>华文楷体</vt:lpstr>
      <vt:lpstr>华文细黑</vt:lpstr>
      <vt:lpstr>宋体</vt:lpstr>
      <vt:lpstr>微软雅黑</vt:lpstr>
      <vt:lpstr>幼圆</vt:lpstr>
      <vt:lpstr>Arial</vt:lpstr>
      <vt:lpstr>Calibri</vt:lpstr>
      <vt:lpstr>Tempus Sans ITC</vt:lpstr>
      <vt:lpstr>Times New Roman</vt:lpstr>
      <vt:lpstr>Wingdings</vt:lpstr>
      <vt:lpstr>Wingdings 2</vt:lpstr>
      <vt:lpstr>当图网 www.99ppt.com </vt:lpstr>
      <vt:lpstr>PowerPoint 演示文稿</vt:lpstr>
      <vt:lpstr>目的要求:</vt:lpstr>
      <vt:lpstr>PowerPoint 演示文稿</vt:lpstr>
      <vt:lpstr>PowerPoint 演示文稿</vt:lpstr>
      <vt:lpstr>PowerPoint 演示文稿</vt:lpstr>
      <vt:lpstr>（二）长白猪（兰德瑞斯猪）</vt:lpstr>
      <vt:lpstr>PowerPoint 演示文稿</vt:lpstr>
      <vt:lpstr>（三）杜洛克猪</vt:lpstr>
      <vt:lpstr>PowerPoint 演示文稿</vt:lpstr>
      <vt:lpstr>（四）皮特兰猪</vt:lpstr>
      <vt:lpstr>PowerPoint 演示文稿</vt:lpstr>
      <vt:lpstr>（五）汉普夏猪</vt:lpstr>
      <vt:lpstr>PowerPoint 演示文稿</vt:lpstr>
      <vt:lpstr>PowerPoint 演示文稿</vt:lpstr>
    </vt:vector>
  </TitlesOfParts>
  <Manager>当图网 www.99ppt.com</Manager>
  <Company>当图网 www.99ppt.com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当图网 www.99ppt.com</dc:title>
  <dc:creator>当图网 www.99ppt.com</dc:creator>
  <cp:keywords>当图网 www.99ppt.com</cp:keywords>
  <dc:description>当图网 www.99ppt.com</dc:description>
  <cp:lastModifiedBy>FKL</cp:lastModifiedBy>
  <cp:revision>284</cp:revision>
  <dcterms:created xsi:type="dcterms:W3CDTF">2016-05-11T13:49:00Z</dcterms:created>
  <dcterms:modified xsi:type="dcterms:W3CDTF">2021-01-25T06:39:54Z</dcterms:modified>
  <cp:category>当图网 www.99ppt.com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2052-11.1.0.9098</vt:lpwstr>
  </property>
</Properties>
</file>