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856" r:id="rId2"/>
    <p:sldId id="857" r:id="rId3"/>
    <p:sldId id="1022" r:id="rId4"/>
    <p:sldId id="1023" r:id="rId5"/>
    <p:sldId id="1024" r:id="rId6"/>
    <p:sldId id="1025" r:id="rId7"/>
    <p:sldId id="1026" r:id="rId8"/>
    <p:sldId id="1027" r:id="rId9"/>
    <p:sldId id="1028" r:id="rId10"/>
    <p:sldId id="1029" r:id="rId11"/>
    <p:sldId id="1030" r:id="rId12"/>
    <p:sldId id="1031" r:id="rId13"/>
    <p:sldId id="1032" r:id="rId14"/>
    <p:sldId id="1033" r:id="rId15"/>
    <p:sldId id="1034" r:id="rId16"/>
    <p:sldId id="1035" r:id="rId17"/>
    <p:sldId id="1043" r:id="rId18"/>
    <p:sldId id="1044" r:id="rId19"/>
    <p:sldId id="1045" r:id="rId20"/>
    <p:sldId id="1036" r:id="rId21"/>
    <p:sldId id="1037" r:id="rId22"/>
    <p:sldId id="1038" r:id="rId23"/>
    <p:sldId id="1039" r:id="rId24"/>
    <p:sldId id="1046" r:id="rId25"/>
    <p:sldId id="1047" r:id="rId26"/>
    <p:sldId id="1048" r:id="rId27"/>
    <p:sldId id="1040" r:id="rId28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FE74D8D3-9B22-4F43-87B9-E37FE33EF836}">
          <p14:sldIdLst>
            <p14:sldId id="856"/>
            <p14:sldId id="857"/>
            <p14:sldId id="1022"/>
            <p14:sldId id="1023"/>
            <p14:sldId id="1024"/>
            <p14:sldId id="1025"/>
            <p14:sldId id="1026"/>
            <p14:sldId id="1027"/>
            <p14:sldId id="1028"/>
            <p14:sldId id="1029"/>
            <p14:sldId id="1030"/>
            <p14:sldId id="1031"/>
            <p14:sldId id="1032"/>
            <p14:sldId id="1033"/>
            <p14:sldId id="1034"/>
            <p14:sldId id="1035"/>
            <p14:sldId id="1043"/>
            <p14:sldId id="1044"/>
            <p14:sldId id="1045"/>
            <p14:sldId id="1036"/>
            <p14:sldId id="1037"/>
            <p14:sldId id="1038"/>
            <p14:sldId id="1039"/>
            <p14:sldId id="1046"/>
            <p14:sldId id="1047"/>
            <p14:sldId id="1048"/>
            <p14:sldId id="104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玉丹" initials="李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11D1"/>
    <a:srgbClr val="81119F"/>
    <a:srgbClr val="C02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030" autoAdjust="0"/>
  </p:normalViewPr>
  <p:slideViewPr>
    <p:cSldViewPr snapToGrid="0">
      <p:cViewPr varScale="1">
        <p:scale>
          <a:sx n="38" d="100"/>
          <a:sy n="38" d="100"/>
        </p:scale>
        <p:origin x="72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9B1B1-D084-40F3-A8CC-6C808683DC69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1B2CA-97E2-417C-BA7A-89DEDF11C5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任务</a:t>
            </a:r>
            <a:r>
              <a:rPr lang="en-US" altLang="zh-CN" sz="4000" dirty="0">
                <a:latin typeface="微软雅黑" panose="020B0503020204020204" charset="-122"/>
                <a:ea typeface="微软雅黑" panose="020B0503020204020204" charset="-122"/>
              </a:rPr>
              <a:t>1 </a:t>
            </a:r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自然交配</a:t>
            </a: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44DF6B92-4E67-4439-B9C5-14F391EF173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20595" y="3367373"/>
            <a:ext cx="8703945" cy="88639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 algn="just">
              <a:lnSpc>
                <a:spcPct val="149900"/>
              </a:lnSpc>
              <a:spcBef>
                <a:spcPts val="135"/>
              </a:spcBef>
              <a:buFont typeface="Wingdings"/>
              <a:buChar char=""/>
              <a:tabLst>
                <a:tab pos="356235" algn="l"/>
              </a:tabLst>
            </a:pPr>
            <a:r>
              <a:rPr lang="zh-CN" altLang="en-US" sz="2000" dirty="0">
                <a:solidFill>
                  <a:srgbClr val="404040"/>
                </a:solidFill>
                <a:latin typeface="微软雅黑"/>
                <a:cs typeface="微软雅黑"/>
              </a:rPr>
              <a:t>受精是动物生殖过程的中心环节，是 精子进入卵母细胞，两者融合成一个 合子（受精卵）的生理过程。</a:t>
            </a:r>
            <a:endParaRPr lang="zh-CN" altLang="en-US" sz="2000" dirty="0">
              <a:latin typeface="微软雅黑"/>
              <a:cs typeface="微软雅黑"/>
            </a:endParaRPr>
          </a:p>
        </p:txBody>
      </p:sp>
      <p:sp>
        <p:nvSpPr>
          <p:cNvPr id="12" name="object 6">
            <a:extLst>
              <a:ext uri="{FF2B5EF4-FFF2-40B4-BE49-F238E27FC236}">
                <a16:creationId xmlns:a16="http://schemas.microsoft.com/office/drawing/2014/main" id="{BE4BCA4C-C1A1-4117-9705-969227DF10A8}"/>
              </a:ext>
            </a:extLst>
          </p:cNvPr>
          <p:cNvSpPr/>
          <p:nvPr/>
        </p:nvSpPr>
        <p:spPr>
          <a:xfrm>
            <a:off x="1381125" y="2371725"/>
            <a:ext cx="9429750" cy="2952750"/>
          </a:xfrm>
          <a:custGeom>
            <a:avLst/>
            <a:gdLst/>
            <a:ahLst/>
            <a:cxnLst/>
            <a:rect l="l" t="t" r="r" b="b"/>
            <a:pathLst>
              <a:path w="9429750" h="2952750">
                <a:moveTo>
                  <a:pt x="0" y="492125"/>
                </a:moveTo>
                <a:lnTo>
                  <a:pt x="2252" y="444732"/>
                </a:lnTo>
                <a:lnTo>
                  <a:pt x="8874" y="398613"/>
                </a:lnTo>
                <a:lnTo>
                  <a:pt x="19657" y="353975"/>
                </a:lnTo>
                <a:lnTo>
                  <a:pt x="34396" y="311023"/>
                </a:lnTo>
                <a:lnTo>
                  <a:pt x="52885" y="269964"/>
                </a:lnTo>
                <a:lnTo>
                  <a:pt x="74917" y="231005"/>
                </a:lnTo>
                <a:lnTo>
                  <a:pt x="100286" y="194351"/>
                </a:lnTo>
                <a:lnTo>
                  <a:pt x="128785" y="160209"/>
                </a:lnTo>
                <a:lnTo>
                  <a:pt x="160209" y="128785"/>
                </a:lnTo>
                <a:lnTo>
                  <a:pt x="194351" y="100286"/>
                </a:lnTo>
                <a:lnTo>
                  <a:pt x="231005" y="74917"/>
                </a:lnTo>
                <a:lnTo>
                  <a:pt x="269964" y="52885"/>
                </a:lnTo>
                <a:lnTo>
                  <a:pt x="311023" y="34396"/>
                </a:lnTo>
                <a:lnTo>
                  <a:pt x="353975" y="19657"/>
                </a:lnTo>
                <a:lnTo>
                  <a:pt x="398613" y="8874"/>
                </a:lnTo>
                <a:lnTo>
                  <a:pt x="444732" y="2252"/>
                </a:lnTo>
                <a:lnTo>
                  <a:pt x="492125" y="0"/>
                </a:lnTo>
                <a:lnTo>
                  <a:pt x="8937625" y="0"/>
                </a:lnTo>
                <a:lnTo>
                  <a:pt x="8985017" y="2252"/>
                </a:lnTo>
                <a:lnTo>
                  <a:pt x="9031136" y="8874"/>
                </a:lnTo>
                <a:lnTo>
                  <a:pt x="9075774" y="19657"/>
                </a:lnTo>
                <a:lnTo>
                  <a:pt x="9118726" y="34396"/>
                </a:lnTo>
                <a:lnTo>
                  <a:pt x="9159785" y="52885"/>
                </a:lnTo>
                <a:lnTo>
                  <a:pt x="9198744" y="74917"/>
                </a:lnTo>
                <a:lnTo>
                  <a:pt x="9235398" y="100286"/>
                </a:lnTo>
                <a:lnTo>
                  <a:pt x="9269540" y="128785"/>
                </a:lnTo>
                <a:lnTo>
                  <a:pt x="9300964" y="160209"/>
                </a:lnTo>
                <a:lnTo>
                  <a:pt x="9329463" y="194351"/>
                </a:lnTo>
                <a:lnTo>
                  <a:pt x="9354832" y="231005"/>
                </a:lnTo>
                <a:lnTo>
                  <a:pt x="9376864" y="269964"/>
                </a:lnTo>
                <a:lnTo>
                  <a:pt x="9395353" y="311023"/>
                </a:lnTo>
                <a:lnTo>
                  <a:pt x="9410092" y="353975"/>
                </a:lnTo>
                <a:lnTo>
                  <a:pt x="9420875" y="398613"/>
                </a:lnTo>
                <a:lnTo>
                  <a:pt x="9427497" y="444732"/>
                </a:lnTo>
                <a:lnTo>
                  <a:pt x="9429750" y="492125"/>
                </a:lnTo>
                <a:lnTo>
                  <a:pt x="9429750" y="2460625"/>
                </a:lnTo>
                <a:lnTo>
                  <a:pt x="9427497" y="2508017"/>
                </a:lnTo>
                <a:lnTo>
                  <a:pt x="9420875" y="2554136"/>
                </a:lnTo>
                <a:lnTo>
                  <a:pt x="9410092" y="2598774"/>
                </a:lnTo>
                <a:lnTo>
                  <a:pt x="9395353" y="2641726"/>
                </a:lnTo>
                <a:lnTo>
                  <a:pt x="9376864" y="2682785"/>
                </a:lnTo>
                <a:lnTo>
                  <a:pt x="9354832" y="2721744"/>
                </a:lnTo>
                <a:lnTo>
                  <a:pt x="9329463" y="2758398"/>
                </a:lnTo>
                <a:lnTo>
                  <a:pt x="9300964" y="2792540"/>
                </a:lnTo>
                <a:lnTo>
                  <a:pt x="9269540" y="2823964"/>
                </a:lnTo>
                <a:lnTo>
                  <a:pt x="9235398" y="2852463"/>
                </a:lnTo>
                <a:lnTo>
                  <a:pt x="9198744" y="2877832"/>
                </a:lnTo>
                <a:lnTo>
                  <a:pt x="9159785" y="2899864"/>
                </a:lnTo>
                <a:lnTo>
                  <a:pt x="9118726" y="2918353"/>
                </a:lnTo>
                <a:lnTo>
                  <a:pt x="9075774" y="2933092"/>
                </a:lnTo>
                <a:lnTo>
                  <a:pt x="9031136" y="2943875"/>
                </a:lnTo>
                <a:lnTo>
                  <a:pt x="8985017" y="2950497"/>
                </a:lnTo>
                <a:lnTo>
                  <a:pt x="8937625" y="2952750"/>
                </a:lnTo>
                <a:lnTo>
                  <a:pt x="492125" y="2952750"/>
                </a:lnTo>
                <a:lnTo>
                  <a:pt x="444732" y="2950497"/>
                </a:lnTo>
                <a:lnTo>
                  <a:pt x="398613" y="2943875"/>
                </a:lnTo>
                <a:lnTo>
                  <a:pt x="353975" y="2933092"/>
                </a:lnTo>
                <a:lnTo>
                  <a:pt x="311023" y="2918353"/>
                </a:lnTo>
                <a:lnTo>
                  <a:pt x="269964" y="2899864"/>
                </a:lnTo>
                <a:lnTo>
                  <a:pt x="231005" y="2877832"/>
                </a:lnTo>
                <a:lnTo>
                  <a:pt x="194351" y="2852463"/>
                </a:lnTo>
                <a:lnTo>
                  <a:pt x="160209" y="2823964"/>
                </a:lnTo>
                <a:lnTo>
                  <a:pt x="128785" y="2792540"/>
                </a:lnTo>
                <a:lnTo>
                  <a:pt x="100286" y="2758398"/>
                </a:lnTo>
                <a:lnTo>
                  <a:pt x="74917" y="2721744"/>
                </a:lnTo>
                <a:lnTo>
                  <a:pt x="52885" y="2682785"/>
                </a:lnTo>
                <a:lnTo>
                  <a:pt x="34396" y="2641726"/>
                </a:lnTo>
                <a:lnTo>
                  <a:pt x="19657" y="2598774"/>
                </a:lnTo>
                <a:lnTo>
                  <a:pt x="8874" y="2554136"/>
                </a:lnTo>
                <a:lnTo>
                  <a:pt x="2252" y="2508017"/>
                </a:lnTo>
                <a:lnTo>
                  <a:pt x="0" y="2460625"/>
                </a:lnTo>
                <a:lnTo>
                  <a:pt x="0" y="492125"/>
                </a:lnTo>
                <a:close/>
              </a:path>
            </a:pathLst>
          </a:custGeom>
          <a:ln w="38100">
            <a:solidFill>
              <a:srgbClr val="6FAC4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0475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精子在母畜生殖道内的运行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>
            <a:extLst>
              <a:ext uri="{FF2B5EF4-FFF2-40B4-BE49-F238E27FC236}">
                <a16:creationId xmlns:a16="http://schemas.microsoft.com/office/drawing/2014/main" id="{47330583-4135-4775-9FA9-4AA1189E6D69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一、配子的运行</a:t>
            </a: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B2EFC3CB-7FF1-46D0-BA97-0119A09E24BC}"/>
              </a:ext>
            </a:extLst>
          </p:cNvPr>
          <p:cNvSpPr/>
          <p:nvPr/>
        </p:nvSpPr>
        <p:spPr>
          <a:xfrm>
            <a:off x="952500" y="3896018"/>
            <a:ext cx="10401300" cy="1714500"/>
          </a:xfrm>
          <a:custGeom>
            <a:avLst/>
            <a:gdLst/>
            <a:ahLst/>
            <a:cxnLst/>
            <a:rect l="l" t="t" r="r" b="b"/>
            <a:pathLst>
              <a:path w="10401300" h="1714500">
                <a:moveTo>
                  <a:pt x="9544050" y="0"/>
                </a:moveTo>
                <a:lnTo>
                  <a:pt x="9544050" y="428625"/>
                </a:lnTo>
                <a:lnTo>
                  <a:pt x="0" y="428625"/>
                </a:lnTo>
                <a:lnTo>
                  <a:pt x="428625" y="857250"/>
                </a:lnTo>
                <a:lnTo>
                  <a:pt x="0" y="1285875"/>
                </a:lnTo>
                <a:lnTo>
                  <a:pt x="9544050" y="1285875"/>
                </a:lnTo>
                <a:lnTo>
                  <a:pt x="9544050" y="1714500"/>
                </a:lnTo>
                <a:lnTo>
                  <a:pt x="10401300" y="857250"/>
                </a:lnTo>
                <a:lnTo>
                  <a:pt x="9544050" y="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AD8AB693-C618-45BD-A96C-8B0A8F8D9754}"/>
              </a:ext>
            </a:extLst>
          </p:cNvPr>
          <p:cNvSpPr txBox="1"/>
          <p:nvPr/>
        </p:nvSpPr>
        <p:spPr>
          <a:xfrm>
            <a:off x="1171892" y="3173324"/>
            <a:ext cx="1055370" cy="94106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03225" marR="5080" indent="-391160">
              <a:lnSpc>
                <a:spcPct val="150200"/>
              </a:lnSpc>
              <a:spcBef>
                <a:spcPts val="90"/>
              </a:spcBef>
            </a:pPr>
            <a:r>
              <a:rPr sz="2000" spc="20" dirty="0">
                <a:latin typeface="微软雅黑"/>
                <a:cs typeface="微软雅黑"/>
              </a:rPr>
              <a:t>射精的力 </a:t>
            </a:r>
            <a:r>
              <a:rPr sz="2000" spc="25" dirty="0">
                <a:latin typeface="微软雅黑"/>
                <a:cs typeface="微软雅黑"/>
              </a:rPr>
              <a:t>量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id="{ED3AE179-0B66-4668-9F57-BF70F2247412}"/>
              </a:ext>
            </a:extLst>
          </p:cNvPr>
          <p:cNvSpPr/>
          <p:nvPr/>
        </p:nvSpPr>
        <p:spPr>
          <a:xfrm>
            <a:off x="1490725" y="4539019"/>
            <a:ext cx="428625" cy="428625"/>
          </a:xfrm>
          <a:custGeom>
            <a:avLst/>
            <a:gdLst/>
            <a:ahLst/>
            <a:cxnLst/>
            <a:rect l="l" t="t" r="r" b="b"/>
            <a:pathLst>
              <a:path w="428625" h="428625">
                <a:moveTo>
                  <a:pt x="214249" y="0"/>
                </a:moveTo>
                <a:lnTo>
                  <a:pt x="165111" y="5656"/>
                </a:lnTo>
                <a:lnTo>
                  <a:pt x="120011" y="21769"/>
                </a:lnTo>
                <a:lnTo>
                  <a:pt x="80231" y="47056"/>
                </a:lnTo>
                <a:lnTo>
                  <a:pt x="47056" y="80231"/>
                </a:lnTo>
                <a:lnTo>
                  <a:pt x="21769" y="120011"/>
                </a:lnTo>
                <a:lnTo>
                  <a:pt x="5656" y="165111"/>
                </a:lnTo>
                <a:lnTo>
                  <a:pt x="0" y="214249"/>
                </a:lnTo>
                <a:lnTo>
                  <a:pt x="5656" y="263393"/>
                </a:lnTo>
                <a:lnTo>
                  <a:pt x="21769" y="308511"/>
                </a:lnTo>
                <a:lnTo>
                  <a:pt x="47056" y="348316"/>
                </a:lnTo>
                <a:lnTo>
                  <a:pt x="80231" y="381518"/>
                </a:lnTo>
                <a:lnTo>
                  <a:pt x="120011" y="406829"/>
                </a:lnTo>
                <a:lnTo>
                  <a:pt x="165111" y="422961"/>
                </a:lnTo>
                <a:lnTo>
                  <a:pt x="214249" y="428625"/>
                </a:lnTo>
                <a:lnTo>
                  <a:pt x="263393" y="422961"/>
                </a:lnTo>
                <a:lnTo>
                  <a:pt x="308511" y="406829"/>
                </a:lnTo>
                <a:lnTo>
                  <a:pt x="348316" y="381518"/>
                </a:lnTo>
                <a:lnTo>
                  <a:pt x="381518" y="348316"/>
                </a:lnTo>
                <a:lnTo>
                  <a:pt x="406829" y="308511"/>
                </a:lnTo>
                <a:lnTo>
                  <a:pt x="422961" y="263393"/>
                </a:lnTo>
                <a:lnTo>
                  <a:pt x="428625" y="214249"/>
                </a:lnTo>
                <a:lnTo>
                  <a:pt x="422961" y="165111"/>
                </a:lnTo>
                <a:lnTo>
                  <a:pt x="406829" y="120011"/>
                </a:lnTo>
                <a:lnTo>
                  <a:pt x="381518" y="80231"/>
                </a:lnTo>
                <a:lnTo>
                  <a:pt x="348316" y="47056"/>
                </a:lnTo>
                <a:lnTo>
                  <a:pt x="308511" y="21769"/>
                </a:lnTo>
                <a:lnTo>
                  <a:pt x="263393" y="5656"/>
                </a:lnTo>
                <a:lnTo>
                  <a:pt x="214249" y="0"/>
                </a:lnTo>
                <a:close/>
              </a:path>
            </a:pathLst>
          </a:custGeom>
          <a:solidFill>
            <a:srgbClr val="64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A69A9FFE-8CC1-42CE-B8ED-D8722DDD69CC}"/>
              </a:ext>
            </a:extLst>
          </p:cNvPr>
          <p:cNvSpPr/>
          <p:nvPr/>
        </p:nvSpPr>
        <p:spPr>
          <a:xfrm>
            <a:off x="1490725" y="4539019"/>
            <a:ext cx="428625" cy="428625"/>
          </a:xfrm>
          <a:custGeom>
            <a:avLst/>
            <a:gdLst/>
            <a:ahLst/>
            <a:cxnLst/>
            <a:rect l="l" t="t" r="r" b="b"/>
            <a:pathLst>
              <a:path w="428625" h="428625">
                <a:moveTo>
                  <a:pt x="0" y="214249"/>
                </a:moveTo>
                <a:lnTo>
                  <a:pt x="5656" y="165111"/>
                </a:lnTo>
                <a:lnTo>
                  <a:pt x="21769" y="120011"/>
                </a:lnTo>
                <a:lnTo>
                  <a:pt x="47056" y="80231"/>
                </a:lnTo>
                <a:lnTo>
                  <a:pt x="80231" y="47056"/>
                </a:lnTo>
                <a:lnTo>
                  <a:pt x="120011" y="21769"/>
                </a:lnTo>
                <a:lnTo>
                  <a:pt x="165111" y="5656"/>
                </a:lnTo>
                <a:lnTo>
                  <a:pt x="214249" y="0"/>
                </a:lnTo>
                <a:lnTo>
                  <a:pt x="263393" y="5656"/>
                </a:lnTo>
                <a:lnTo>
                  <a:pt x="308511" y="21769"/>
                </a:lnTo>
                <a:lnTo>
                  <a:pt x="348316" y="47056"/>
                </a:lnTo>
                <a:lnTo>
                  <a:pt x="381518" y="80231"/>
                </a:lnTo>
                <a:lnTo>
                  <a:pt x="406829" y="120011"/>
                </a:lnTo>
                <a:lnTo>
                  <a:pt x="422961" y="165111"/>
                </a:lnTo>
                <a:lnTo>
                  <a:pt x="428625" y="214249"/>
                </a:lnTo>
                <a:lnTo>
                  <a:pt x="422961" y="263393"/>
                </a:lnTo>
                <a:lnTo>
                  <a:pt x="406829" y="308511"/>
                </a:lnTo>
                <a:lnTo>
                  <a:pt x="381518" y="348316"/>
                </a:lnTo>
                <a:lnTo>
                  <a:pt x="348316" y="381518"/>
                </a:lnTo>
                <a:lnTo>
                  <a:pt x="308511" y="406829"/>
                </a:lnTo>
                <a:lnTo>
                  <a:pt x="263393" y="422961"/>
                </a:lnTo>
                <a:lnTo>
                  <a:pt x="214249" y="428625"/>
                </a:lnTo>
                <a:lnTo>
                  <a:pt x="165111" y="422961"/>
                </a:lnTo>
                <a:lnTo>
                  <a:pt x="120011" y="406829"/>
                </a:lnTo>
                <a:lnTo>
                  <a:pt x="80231" y="381518"/>
                </a:lnTo>
                <a:lnTo>
                  <a:pt x="47056" y="348316"/>
                </a:lnTo>
                <a:lnTo>
                  <a:pt x="21769" y="308511"/>
                </a:lnTo>
                <a:lnTo>
                  <a:pt x="5656" y="263393"/>
                </a:lnTo>
                <a:lnTo>
                  <a:pt x="0" y="21424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6">
            <a:extLst>
              <a:ext uri="{FF2B5EF4-FFF2-40B4-BE49-F238E27FC236}">
                <a16:creationId xmlns:a16="http://schemas.microsoft.com/office/drawing/2014/main" id="{3EBAC764-91B7-4010-A823-566468878847}"/>
              </a:ext>
            </a:extLst>
          </p:cNvPr>
          <p:cNvSpPr txBox="1"/>
          <p:nvPr/>
        </p:nvSpPr>
        <p:spPr>
          <a:xfrm>
            <a:off x="2746120" y="5276825"/>
            <a:ext cx="1054100" cy="941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0200"/>
              </a:lnSpc>
              <a:spcBef>
                <a:spcPts val="95"/>
              </a:spcBef>
            </a:pPr>
            <a:r>
              <a:rPr sz="2000" spc="20" dirty="0">
                <a:latin typeface="微软雅黑"/>
                <a:cs typeface="微软雅黑"/>
              </a:rPr>
              <a:t>子宫颈的 吸入作用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19" name="object 7">
            <a:extLst>
              <a:ext uri="{FF2B5EF4-FFF2-40B4-BE49-F238E27FC236}">
                <a16:creationId xmlns:a16="http://schemas.microsoft.com/office/drawing/2014/main" id="{4E339944-DEB4-4933-BC88-7EEAB0E08B2D}"/>
              </a:ext>
            </a:extLst>
          </p:cNvPr>
          <p:cNvSpPr/>
          <p:nvPr/>
        </p:nvSpPr>
        <p:spPr>
          <a:xfrm>
            <a:off x="3062351" y="4539019"/>
            <a:ext cx="428625" cy="428625"/>
          </a:xfrm>
          <a:custGeom>
            <a:avLst/>
            <a:gdLst/>
            <a:ahLst/>
            <a:cxnLst/>
            <a:rect l="l" t="t" r="r" b="b"/>
            <a:pathLst>
              <a:path w="428625" h="428625">
                <a:moveTo>
                  <a:pt x="214249" y="0"/>
                </a:moveTo>
                <a:lnTo>
                  <a:pt x="165111" y="5656"/>
                </a:lnTo>
                <a:lnTo>
                  <a:pt x="120011" y="21769"/>
                </a:lnTo>
                <a:lnTo>
                  <a:pt x="80231" y="47056"/>
                </a:lnTo>
                <a:lnTo>
                  <a:pt x="47056" y="80231"/>
                </a:lnTo>
                <a:lnTo>
                  <a:pt x="21769" y="120011"/>
                </a:lnTo>
                <a:lnTo>
                  <a:pt x="5656" y="165111"/>
                </a:lnTo>
                <a:lnTo>
                  <a:pt x="0" y="214249"/>
                </a:lnTo>
                <a:lnTo>
                  <a:pt x="5656" y="263393"/>
                </a:lnTo>
                <a:lnTo>
                  <a:pt x="21769" y="308511"/>
                </a:lnTo>
                <a:lnTo>
                  <a:pt x="47056" y="348316"/>
                </a:lnTo>
                <a:lnTo>
                  <a:pt x="80231" y="381518"/>
                </a:lnTo>
                <a:lnTo>
                  <a:pt x="120011" y="406829"/>
                </a:lnTo>
                <a:lnTo>
                  <a:pt x="165111" y="422961"/>
                </a:lnTo>
                <a:lnTo>
                  <a:pt x="214249" y="428625"/>
                </a:lnTo>
                <a:lnTo>
                  <a:pt x="263393" y="422961"/>
                </a:lnTo>
                <a:lnTo>
                  <a:pt x="308511" y="406829"/>
                </a:lnTo>
                <a:lnTo>
                  <a:pt x="348316" y="381518"/>
                </a:lnTo>
                <a:lnTo>
                  <a:pt x="381518" y="348316"/>
                </a:lnTo>
                <a:lnTo>
                  <a:pt x="406829" y="308511"/>
                </a:lnTo>
                <a:lnTo>
                  <a:pt x="422961" y="263393"/>
                </a:lnTo>
                <a:lnTo>
                  <a:pt x="428625" y="214249"/>
                </a:lnTo>
                <a:lnTo>
                  <a:pt x="422961" y="165111"/>
                </a:lnTo>
                <a:lnTo>
                  <a:pt x="406829" y="120011"/>
                </a:lnTo>
                <a:lnTo>
                  <a:pt x="381518" y="80231"/>
                </a:lnTo>
                <a:lnTo>
                  <a:pt x="348316" y="47056"/>
                </a:lnTo>
                <a:lnTo>
                  <a:pt x="308511" y="21769"/>
                </a:lnTo>
                <a:lnTo>
                  <a:pt x="263393" y="5656"/>
                </a:lnTo>
                <a:lnTo>
                  <a:pt x="214249" y="0"/>
                </a:lnTo>
                <a:close/>
              </a:path>
            </a:pathLst>
          </a:custGeom>
          <a:solidFill>
            <a:srgbClr val="70A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8">
            <a:extLst>
              <a:ext uri="{FF2B5EF4-FFF2-40B4-BE49-F238E27FC236}">
                <a16:creationId xmlns:a16="http://schemas.microsoft.com/office/drawing/2014/main" id="{E783948B-3874-4AC3-ACB5-20E54A912516}"/>
              </a:ext>
            </a:extLst>
          </p:cNvPr>
          <p:cNvSpPr/>
          <p:nvPr/>
        </p:nvSpPr>
        <p:spPr>
          <a:xfrm>
            <a:off x="3062351" y="4539019"/>
            <a:ext cx="428625" cy="428625"/>
          </a:xfrm>
          <a:custGeom>
            <a:avLst/>
            <a:gdLst/>
            <a:ahLst/>
            <a:cxnLst/>
            <a:rect l="l" t="t" r="r" b="b"/>
            <a:pathLst>
              <a:path w="428625" h="428625">
                <a:moveTo>
                  <a:pt x="0" y="214249"/>
                </a:moveTo>
                <a:lnTo>
                  <a:pt x="5656" y="165111"/>
                </a:lnTo>
                <a:lnTo>
                  <a:pt x="21769" y="120011"/>
                </a:lnTo>
                <a:lnTo>
                  <a:pt x="47056" y="80231"/>
                </a:lnTo>
                <a:lnTo>
                  <a:pt x="80231" y="47056"/>
                </a:lnTo>
                <a:lnTo>
                  <a:pt x="120011" y="21769"/>
                </a:lnTo>
                <a:lnTo>
                  <a:pt x="165111" y="5656"/>
                </a:lnTo>
                <a:lnTo>
                  <a:pt x="214249" y="0"/>
                </a:lnTo>
                <a:lnTo>
                  <a:pt x="263393" y="5656"/>
                </a:lnTo>
                <a:lnTo>
                  <a:pt x="308511" y="21769"/>
                </a:lnTo>
                <a:lnTo>
                  <a:pt x="348316" y="47056"/>
                </a:lnTo>
                <a:lnTo>
                  <a:pt x="381518" y="80231"/>
                </a:lnTo>
                <a:lnTo>
                  <a:pt x="406829" y="120011"/>
                </a:lnTo>
                <a:lnTo>
                  <a:pt x="422961" y="165111"/>
                </a:lnTo>
                <a:lnTo>
                  <a:pt x="428625" y="214249"/>
                </a:lnTo>
                <a:lnTo>
                  <a:pt x="422961" y="263393"/>
                </a:lnTo>
                <a:lnTo>
                  <a:pt x="406829" y="308511"/>
                </a:lnTo>
                <a:lnTo>
                  <a:pt x="381518" y="348316"/>
                </a:lnTo>
                <a:lnTo>
                  <a:pt x="348316" y="381518"/>
                </a:lnTo>
                <a:lnTo>
                  <a:pt x="308511" y="406829"/>
                </a:lnTo>
                <a:lnTo>
                  <a:pt x="263393" y="422961"/>
                </a:lnTo>
                <a:lnTo>
                  <a:pt x="214249" y="428625"/>
                </a:lnTo>
                <a:lnTo>
                  <a:pt x="165111" y="422961"/>
                </a:lnTo>
                <a:lnTo>
                  <a:pt x="120011" y="406829"/>
                </a:lnTo>
                <a:lnTo>
                  <a:pt x="80231" y="381518"/>
                </a:lnTo>
                <a:lnTo>
                  <a:pt x="47056" y="348316"/>
                </a:lnTo>
                <a:lnTo>
                  <a:pt x="21769" y="308511"/>
                </a:lnTo>
                <a:lnTo>
                  <a:pt x="5656" y="263393"/>
                </a:lnTo>
                <a:lnTo>
                  <a:pt x="0" y="21424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9">
            <a:extLst>
              <a:ext uri="{FF2B5EF4-FFF2-40B4-BE49-F238E27FC236}">
                <a16:creationId xmlns:a16="http://schemas.microsoft.com/office/drawing/2014/main" id="{CC6B3ECE-23CF-4E97-ADEF-E4A9BAF96E1D}"/>
              </a:ext>
            </a:extLst>
          </p:cNvPr>
          <p:cNvSpPr txBox="1"/>
          <p:nvPr/>
        </p:nvSpPr>
        <p:spPr>
          <a:xfrm>
            <a:off x="4320159" y="2715108"/>
            <a:ext cx="1054100" cy="1399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0200"/>
              </a:lnSpc>
              <a:spcBef>
                <a:spcPts val="95"/>
              </a:spcBef>
            </a:pPr>
            <a:r>
              <a:rPr sz="2000" spc="15" dirty="0">
                <a:latin typeface="微软雅黑"/>
                <a:cs typeface="微软雅黑"/>
              </a:rPr>
              <a:t>母畜生殖 道肌肉的 </a:t>
            </a:r>
            <a:r>
              <a:rPr sz="2000" spc="20" dirty="0">
                <a:latin typeface="微软雅黑"/>
                <a:cs typeface="微软雅黑"/>
              </a:rPr>
              <a:t>收缩。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22" name="object 10">
            <a:extLst>
              <a:ext uri="{FF2B5EF4-FFF2-40B4-BE49-F238E27FC236}">
                <a16:creationId xmlns:a16="http://schemas.microsoft.com/office/drawing/2014/main" id="{547BB2C4-F026-4E3F-8A85-2615C2523431}"/>
              </a:ext>
            </a:extLst>
          </p:cNvPr>
          <p:cNvSpPr/>
          <p:nvPr/>
        </p:nvSpPr>
        <p:spPr>
          <a:xfrm>
            <a:off x="4633976" y="4539019"/>
            <a:ext cx="428625" cy="428625"/>
          </a:xfrm>
          <a:custGeom>
            <a:avLst/>
            <a:gdLst/>
            <a:ahLst/>
            <a:cxnLst/>
            <a:rect l="l" t="t" r="r" b="b"/>
            <a:pathLst>
              <a:path w="428625" h="428625">
                <a:moveTo>
                  <a:pt x="214249" y="0"/>
                </a:moveTo>
                <a:lnTo>
                  <a:pt x="165111" y="5656"/>
                </a:lnTo>
                <a:lnTo>
                  <a:pt x="120011" y="21769"/>
                </a:lnTo>
                <a:lnTo>
                  <a:pt x="80231" y="47056"/>
                </a:lnTo>
                <a:lnTo>
                  <a:pt x="47056" y="80231"/>
                </a:lnTo>
                <a:lnTo>
                  <a:pt x="21769" y="120011"/>
                </a:lnTo>
                <a:lnTo>
                  <a:pt x="5656" y="165111"/>
                </a:lnTo>
                <a:lnTo>
                  <a:pt x="0" y="214249"/>
                </a:lnTo>
                <a:lnTo>
                  <a:pt x="5656" y="263393"/>
                </a:lnTo>
                <a:lnTo>
                  <a:pt x="21769" y="308511"/>
                </a:lnTo>
                <a:lnTo>
                  <a:pt x="47056" y="348316"/>
                </a:lnTo>
                <a:lnTo>
                  <a:pt x="80231" y="381518"/>
                </a:lnTo>
                <a:lnTo>
                  <a:pt x="120011" y="406829"/>
                </a:lnTo>
                <a:lnTo>
                  <a:pt x="165111" y="422961"/>
                </a:lnTo>
                <a:lnTo>
                  <a:pt x="214249" y="428625"/>
                </a:lnTo>
                <a:lnTo>
                  <a:pt x="263393" y="422961"/>
                </a:lnTo>
                <a:lnTo>
                  <a:pt x="308511" y="406829"/>
                </a:lnTo>
                <a:lnTo>
                  <a:pt x="348316" y="381518"/>
                </a:lnTo>
                <a:lnTo>
                  <a:pt x="381518" y="348316"/>
                </a:lnTo>
                <a:lnTo>
                  <a:pt x="406829" y="308511"/>
                </a:lnTo>
                <a:lnTo>
                  <a:pt x="422961" y="263393"/>
                </a:lnTo>
                <a:lnTo>
                  <a:pt x="428625" y="214249"/>
                </a:lnTo>
                <a:lnTo>
                  <a:pt x="422961" y="165111"/>
                </a:lnTo>
                <a:lnTo>
                  <a:pt x="406829" y="120011"/>
                </a:lnTo>
                <a:lnTo>
                  <a:pt x="381518" y="80231"/>
                </a:lnTo>
                <a:lnTo>
                  <a:pt x="348316" y="47056"/>
                </a:lnTo>
                <a:lnTo>
                  <a:pt x="308511" y="21769"/>
                </a:lnTo>
                <a:lnTo>
                  <a:pt x="263393" y="5656"/>
                </a:lnTo>
                <a:lnTo>
                  <a:pt x="214249" y="0"/>
                </a:lnTo>
                <a:close/>
              </a:path>
            </a:pathLst>
          </a:custGeom>
          <a:solidFill>
            <a:srgbClr val="7EB5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1">
            <a:extLst>
              <a:ext uri="{FF2B5EF4-FFF2-40B4-BE49-F238E27FC236}">
                <a16:creationId xmlns:a16="http://schemas.microsoft.com/office/drawing/2014/main" id="{9673A154-92AB-4EEC-A589-ED1E251F7391}"/>
              </a:ext>
            </a:extLst>
          </p:cNvPr>
          <p:cNvSpPr/>
          <p:nvPr/>
        </p:nvSpPr>
        <p:spPr>
          <a:xfrm>
            <a:off x="4633976" y="4539019"/>
            <a:ext cx="428625" cy="428625"/>
          </a:xfrm>
          <a:custGeom>
            <a:avLst/>
            <a:gdLst/>
            <a:ahLst/>
            <a:cxnLst/>
            <a:rect l="l" t="t" r="r" b="b"/>
            <a:pathLst>
              <a:path w="428625" h="428625">
                <a:moveTo>
                  <a:pt x="0" y="214249"/>
                </a:moveTo>
                <a:lnTo>
                  <a:pt x="5656" y="165111"/>
                </a:lnTo>
                <a:lnTo>
                  <a:pt x="21769" y="120011"/>
                </a:lnTo>
                <a:lnTo>
                  <a:pt x="47056" y="80231"/>
                </a:lnTo>
                <a:lnTo>
                  <a:pt x="80231" y="47056"/>
                </a:lnTo>
                <a:lnTo>
                  <a:pt x="120011" y="21769"/>
                </a:lnTo>
                <a:lnTo>
                  <a:pt x="165111" y="5656"/>
                </a:lnTo>
                <a:lnTo>
                  <a:pt x="214249" y="0"/>
                </a:lnTo>
                <a:lnTo>
                  <a:pt x="263393" y="5656"/>
                </a:lnTo>
                <a:lnTo>
                  <a:pt x="308511" y="21769"/>
                </a:lnTo>
                <a:lnTo>
                  <a:pt x="348316" y="47056"/>
                </a:lnTo>
                <a:lnTo>
                  <a:pt x="381518" y="80231"/>
                </a:lnTo>
                <a:lnTo>
                  <a:pt x="406829" y="120011"/>
                </a:lnTo>
                <a:lnTo>
                  <a:pt x="422961" y="165111"/>
                </a:lnTo>
                <a:lnTo>
                  <a:pt x="428625" y="214249"/>
                </a:lnTo>
                <a:lnTo>
                  <a:pt x="422961" y="263393"/>
                </a:lnTo>
                <a:lnTo>
                  <a:pt x="406829" y="308511"/>
                </a:lnTo>
                <a:lnTo>
                  <a:pt x="381518" y="348316"/>
                </a:lnTo>
                <a:lnTo>
                  <a:pt x="348316" y="381518"/>
                </a:lnTo>
                <a:lnTo>
                  <a:pt x="308511" y="406829"/>
                </a:lnTo>
                <a:lnTo>
                  <a:pt x="263393" y="422961"/>
                </a:lnTo>
                <a:lnTo>
                  <a:pt x="214249" y="428625"/>
                </a:lnTo>
                <a:lnTo>
                  <a:pt x="165111" y="422961"/>
                </a:lnTo>
                <a:lnTo>
                  <a:pt x="120011" y="406829"/>
                </a:lnTo>
                <a:lnTo>
                  <a:pt x="80231" y="381518"/>
                </a:lnTo>
                <a:lnTo>
                  <a:pt x="47056" y="348316"/>
                </a:lnTo>
                <a:lnTo>
                  <a:pt x="21769" y="308511"/>
                </a:lnTo>
                <a:lnTo>
                  <a:pt x="5656" y="263393"/>
                </a:lnTo>
                <a:lnTo>
                  <a:pt x="0" y="21424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561F7EAC-BB7B-41B8-A2B5-7E49D5F95196}"/>
              </a:ext>
            </a:extLst>
          </p:cNvPr>
          <p:cNvSpPr txBox="1"/>
          <p:nvPr/>
        </p:nvSpPr>
        <p:spPr>
          <a:xfrm>
            <a:off x="5894070" y="5276825"/>
            <a:ext cx="1055370" cy="1399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0200"/>
              </a:lnSpc>
              <a:spcBef>
                <a:spcPts val="95"/>
              </a:spcBef>
            </a:pPr>
            <a:r>
              <a:rPr sz="2000" spc="20" dirty="0">
                <a:latin typeface="微软雅黑"/>
                <a:cs typeface="微软雅黑"/>
              </a:rPr>
              <a:t>母畜生殖 道管腔液 体的流动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EE201778-A276-4CFA-886A-ED3364073B04}"/>
              </a:ext>
            </a:extLst>
          </p:cNvPr>
          <p:cNvSpPr/>
          <p:nvPr/>
        </p:nvSpPr>
        <p:spPr>
          <a:xfrm>
            <a:off x="6215126" y="4539019"/>
            <a:ext cx="428625" cy="428625"/>
          </a:xfrm>
          <a:custGeom>
            <a:avLst/>
            <a:gdLst/>
            <a:ahLst/>
            <a:cxnLst/>
            <a:rect l="l" t="t" r="r" b="b"/>
            <a:pathLst>
              <a:path w="428625" h="428625">
                <a:moveTo>
                  <a:pt x="214249" y="0"/>
                </a:moveTo>
                <a:lnTo>
                  <a:pt x="165111" y="5656"/>
                </a:lnTo>
                <a:lnTo>
                  <a:pt x="120011" y="21769"/>
                </a:lnTo>
                <a:lnTo>
                  <a:pt x="80231" y="47056"/>
                </a:lnTo>
                <a:lnTo>
                  <a:pt x="47056" y="80231"/>
                </a:lnTo>
                <a:lnTo>
                  <a:pt x="21769" y="120011"/>
                </a:lnTo>
                <a:lnTo>
                  <a:pt x="5656" y="165111"/>
                </a:lnTo>
                <a:lnTo>
                  <a:pt x="0" y="214249"/>
                </a:lnTo>
                <a:lnTo>
                  <a:pt x="5656" y="263393"/>
                </a:lnTo>
                <a:lnTo>
                  <a:pt x="21769" y="308511"/>
                </a:lnTo>
                <a:lnTo>
                  <a:pt x="47056" y="348316"/>
                </a:lnTo>
                <a:lnTo>
                  <a:pt x="80231" y="381518"/>
                </a:lnTo>
                <a:lnTo>
                  <a:pt x="120011" y="406829"/>
                </a:lnTo>
                <a:lnTo>
                  <a:pt x="165111" y="422961"/>
                </a:lnTo>
                <a:lnTo>
                  <a:pt x="214249" y="428625"/>
                </a:lnTo>
                <a:lnTo>
                  <a:pt x="263393" y="422961"/>
                </a:lnTo>
                <a:lnTo>
                  <a:pt x="308511" y="406829"/>
                </a:lnTo>
                <a:lnTo>
                  <a:pt x="348316" y="381518"/>
                </a:lnTo>
                <a:lnTo>
                  <a:pt x="381518" y="348316"/>
                </a:lnTo>
                <a:lnTo>
                  <a:pt x="406829" y="308511"/>
                </a:lnTo>
                <a:lnTo>
                  <a:pt x="422961" y="263393"/>
                </a:lnTo>
                <a:lnTo>
                  <a:pt x="428625" y="214249"/>
                </a:lnTo>
                <a:lnTo>
                  <a:pt x="422961" y="165111"/>
                </a:lnTo>
                <a:lnTo>
                  <a:pt x="406829" y="120011"/>
                </a:lnTo>
                <a:lnTo>
                  <a:pt x="381518" y="80231"/>
                </a:lnTo>
                <a:lnTo>
                  <a:pt x="348316" y="47056"/>
                </a:lnTo>
                <a:lnTo>
                  <a:pt x="308511" y="21769"/>
                </a:lnTo>
                <a:lnTo>
                  <a:pt x="263393" y="5656"/>
                </a:lnTo>
                <a:lnTo>
                  <a:pt x="214249" y="0"/>
                </a:lnTo>
                <a:close/>
              </a:path>
            </a:pathLst>
          </a:custGeom>
          <a:solidFill>
            <a:srgbClr val="8DBB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4">
            <a:extLst>
              <a:ext uri="{FF2B5EF4-FFF2-40B4-BE49-F238E27FC236}">
                <a16:creationId xmlns:a16="http://schemas.microsoft.com/office/drawing/2014/main" id="{85AE8248-A361-4D80-B6ED-4B7756947D9B}"/>
              </a:ext>
            </a:extLst>
          </p:cNvPr>
          <p:cNvSpPr/>
          <p:nvPr/>
        </p:nvSpPr>
        <p:spPr>
          <a:xfrm>
            <a:off x="6215126" y="4539019"/>
            <a:ext cx="428625" cy="428625"/>
          </a:xfrm>
          <a:custGeom>
            <a:avLst/>
            <a:gdLst/>
            <a:ahLst/>
            <a:cxnLst/>
            <a:rect l="l" t="t" r="r" b="b"/>
            <a:pathLst>
              <a:path w="428625" h="428625">
                <a:moveTo>
                  <a:pt x="0" y="214249"/>
                </a:moveTo>
                <a:lnTo>
                  <a:pt x="5656" y="165111"/>
                </a:lnTo>
                <a:lnTo>
                  <a:pt x="21769" y="120011"/>
                </a:lnTo>
                <a:lnTo>
                  <a:pt x="47056" y="80231"/>
                </a:lnTo>
                <a:lnTo>
                  <a:pt x="80231" y="47056"/>
                </a:lnTo>
                <a:lnTo>
                  <a:pt x="120011" y="21769"/>
                </a:lnTo>
                <a:lnTo>
                  <a:pt x="165111" y="5656"/>
                </a:lnTo>
                <a:lnTo>
                  <a:pt x="214249" y="0"/>
                </a:lnTo>
                <a:lnTo>
                  <a:pt x="263393" y="5656"/>
                </a:lnTo>
                <a:lnTo>
                  <a:pt x="308511" y="21769"/>
                </a:lnTo>
                <a:lnTo>
                  <a:pt x="348316" y="47056"/>
                </a:lnTo>
                <a:lnTo>
                  <a:pt x="381518" y="80231"/>
                </a:lnTo>
                <a:lnTo>
                  <a:pt x="406829" y="120011"/>
                </a:lnTo>
                <a:lnTo>
                  <a:pt x="422961" y="165111"/>
                </a:lnTo>
                <a:lnTo>
                  <a:pt x="428625" y="214249"/>
                </a:lnTo>
                <a:lnTo>
                  <a:pt x="422961" y="263393"/>
                </a:lnTo>
                <a:lnTo>
                  <a:pt x="406829" y="308511"/>
                </a:lnTo>
                <a:lnTo>
                  <a:pt x="381518" y="348316"/>
                </a:lnTo>
                <a:lnTo>
                  <a:pt x="348316" y="381518"/>
                </a:lnTo>
                <a:lnTo>
                  <a:pt x="308511" y="406829"/>
                </a:lnTo>
                <a:lnTo>
                  <a:pt x="263393" y="422961"/>
                </a:lnTo>
                <a:lnTo>
                  <a:pt x="214249" y="428625"/>
                </a:lnTo>
                <a:lnTo>
                  <a:pt x="165111" y="422961"/>
                </a:lnTo>
                <a:lnTo>
                  <a:pt x="120011" y="406829"/>
                </a:lnTo>
                <a:lnTo>
                  <a:pt x="80231" y="381518"/>
                </a:lnTo>
                <a:lnTo>
                  <a:pt x="47056" y="348316"/>
                </a:lnTo>
                <a:lnTo>
                  <a:pt x="21769" y="308511"/>
                </a:lnTo>
                <a:lnTo>
                  <a:pt x="5656" y="263393"/>
                </a:lnTo>
                <a:lnTo>
                  <a:pt x="0" y="21424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15">
            <a:extLst>
              <a:ext uri="{FF2B5EF4-FFF2-40B4-BE49-F238E27FC236}">
                <a16:creationId xmlns:a16="http://schemas.microsoft.com/office/drawing/2014/main" id="{BB74DADF-0110-4310-8875-5B967B2AC66C}"/>
              </a:ext>
            </a:extLst>
          </p:cNvPr>
          <p:cNvSpPr txBox="1"/>
          <p:nvPr/>
        </p:nvSpPr>
        <p:spPr>
          <a:xfrm>
            <a:off x="7468234" y="3173324"/>
            <a:ext cx="1054100" cy="94106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50200"/>
              </a:lnSpc>
              <a:spcBef>
                <a:spcPts val="90"/>
              </a:spcBef>
            </a:pPr>
            <a:r>
              <a:rPr sz="2000" spc="20" dirty="0">
                <a:latin typeface="微软雅黑"/>
                <a:cs typeface="微软雅黑"/>
              </a:rPr>
              <a:t>精液内的 某些物质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28" name="object 16">
            <a:extLst>
              <a:ext uri="{FF2B5EF4-FFF2-40B4-BE49-F238E27FC236}">
                <a16:creationId xmlns:a16="http://schemas.microsoft.com/office/drawing/2014/main" id="{62F3E4D1-F92F-40AC-8F04-305E5816C16C}"/>
              </a:ext>
            </a:extLst>
          </p:cNvPr>
          <p:cNvSpPr/>
          <p:nvPr/>
        </p:nvSpPr>
        <p:spPr>
          <a:xfrm>
            <a:off x="7786751" y="4539019"/>
            <a:ext cx="428625" cy="428625"/>
          </a:xfrm>
          <a:custGeom>
            <a:avLst/>
            <a:gdLst/>
            <a:ahLst/>
            <a:cxnLst/>
            <a:rect l="l" t="t" r="r" b="b"/>
            <a:pathLst>
              <a:path w="428625" h="428625">
                <a:moveTo>
                  <a:pt x="214249" y="0"/>
                </a:moveTo>
                <a:lnTo>
                  <a:pt x="165111" y="5656"/>
                </a:lnTo>
                <a:lnTo>
                  <a:pt x="120011" y="21769"/>
                </a:lnTo>
                <a:lnTo>
                  <a:pt x="80231" y="47056"/>
                </a:lnTo>
                <a:lnTo>
                  <a:pt x="47056" y="80231"/>
                </a:lnTo>
                <a:lnTo>
                  <a:pt x="21769" y="120011"/>
                </a:lnTo>
                <a:lnTo>
                  <a:pt x="5656" y="165111"/>
                </a:lnTo>
                <a:lnTo>
                  <a:pt x="0" y="214249"/>
                </a:lnTo>
                <a:lnTo>
                  <a:pt x="5656" y="263393"/>
                </a:lnTo>
                <a:lnTo>
                  <a:pt x="21769" y="308511"/>
                </a:lnTo>
                <a:lnTo>
                  <a:pt x="47056" y="348316"/>
                </a:lnTo>
                <a:lnTo>
                  <a:pt x="80231" y="381518"/>
                </a:lnTo>
                <a:lnTo>
                  <a:pt x="120011" y="406829"/>
                </a:lnTo>
                <a:lnTo>
                  <a:pt x="165111" y="422961"/>
                </a:lnTo>
                <a:lnTo>
                  <a:pt x="214249" y="428625"/>
                </a:lnTo>
                <a:lnTo>
                  <a:pt x="263393" y="422961"/>
                </a:lnTo>
                <a:lnTo>
                  <a:pt x="308511" y="406829"/>
                </a:lnTo>
                <a:lnTo>
                  <a:pt x="348316" y="381518"/>
                </a:lnTo>
                <a:lnTo>
                  <a:pt x="381518" y="348316"/>
                </a:lnTo>
                <a:lnTo>
                  <a:pt x="406829" y="308511"/>
                </a:lnTo>
                <a:lnTo>
                  <a:pt x="422961" y="263393"/>
                </a:lnTo>
                <a:lnTo>
                  <a:pt x="428625" y="214249"/>
                </a:lnTo>
                <a:lnTo>
                  <a:pt x="422961" y="165111"/>
                </a:lnTo>
                <a:lnTo>
                  <a:pt x="406829" y="120011"/>
                </a:lnTo>
                <a:lnTo>
                  <a:pt x="381518" y="80231"/>
                </a:lnTo>
                <a:lnTo>
                  <a:pt x="348316" y="47056"/>
                </a:lnTo>
                <a:lnTo>
                  <a:pt x="308511" y="21769"/>
                </a:lnTo>
                <a:lnTo>
                  <a:pt x="263393" y="5656"/>
                </a:lnTo>
                <a:lnTo>
                  <a:pt x="214249" y="0"/>
                </a:lnTo>
                <a:close/>
              </a:path>
            </a:pathLst>
          </a:custGeom>
          <a:solidFill>
            <a:srgbClr val="9DC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7">
            <a:extLst>
              <a:ext uri="{FF2B5EF4-FFF2-40B4-BE49-F238E27FC236}">
                <a16:creationId xmlns:a16="http://schemas.microsoft.com/office/drawing/2014/main" id="{E4BE443B-DB2A-462D-9817-F273E409025D}"/>
              </a:ext>
            </a:extLst>
          </p:cNvPr>
          <p:cNvSpPr/>
          <p:nvPr/>
        </p:nvSpPr>
        <p:spPr>
          <a:xfrm>
            <a:off x="7786751" y="4539019"/>
            <a:ext cx="428625" cy="428625"/>
          </a:xfrm>
          <a:custGeom>
            <a:avLst/>
            <a:gdLst/>
            <a:ahLst/>
            <a:cxnLst/>
            <a:rect l="l" t="t" r="r" b="b"/>
            <a:pathLst>
              <a:path w="428625" h="428625">
                <a:moveTo>
                  <a:pt x="0" y="214249"/>
                </a:moveTo>
                <a:lnTo>
                  <a:pt x="5656" y="165111"/>
                </a:lnTo>
                <a:lnTo>
                  <a:pt x="21769" y="120011"/>
                </a:lnTo>
                <a:lnTo>
                  <a:pt x="47056" y="80231"/>
                </a:lnTo>
                <a:lnTo>
                  <a:pt x="80231" y="47056"/>
                </a:lnTo>
                <a:lnTo>
                  <a:pt x="120011" y="21769"/>
                </a:lnTo>
                <a:lnTo>
                  <a:pt x="165111" y="5656"/>
                </a:lnTo>
                <a:lnTo>
                  <a:pt x="214249" y="0"/>
                </a:lnTo>
                <a:lnTo>
                  <a:pt x="263393" y="5656"/>
                </a:lnTo>
                <a:lnTo>
                  <a:pt x="308511" y="21769"/>
                </a:lnTo>
                <a:lnTo>
                  <a:pt x="348316" y="47056"/>
                </a:lnTo>
                <a:lnTo>
                  <a:pt x="381518" y="80231"/>
                </a:lnTo>
                <a:lnTo>
                  <a:pt x="406829" y="120011"/>
                </a:lnTo>
                <a:lnTo>
                  <a:pt x="422961" y="165111"/>
                </a:lnTo>
                <a:lnTo>
                  <a:pt x="428625" y="214249"/>
                </a:lnTo>
                <a:lnTo>
                  <a:pt x="422961" y="263393"/>
                </a:lnTo>
                <a:lnTo>
                  <a:pt x="406829" y="308511"/>
                </a:lnTo>
                <a:lnTo>
                  <a:pt x="381518" y="348316"/>
                </a:lnTo>
                <a:lnTo>
                  <a:pt x="348316" y="381518"/>
                </a:lnTo>
                <a:lnTo>
                  <a:pt x="308511" y="406829"/>
                </a:lnTo>
                <a:lnTo>
                  <a:pt x="263393" y="422961"/>
                </a:lnTo>
                <a:lnTo>
                  <a:pt x="214249" y="428625"/>
                </a:lnTo>
                <a:lnTo>
                  <a:pt x="165111" y="422961"/>
                </a:lnTo>
                <a:lnTo>
                  <a:pt x="120011" y="406829"/>
                </a:lnTo>
                <a:lnTo>
                  <a:pt x="80231" y="381518"/>
                </a:lnTo>
                <a:lnTo>
                  <a:pt x="47056" y="348316"/>
                </a:lnTo>
                <a:lnTo>
                  <a:pt x="21769" y="308511"/>
                </a:lnTo>
                <a:lnTo>
                  <a:pt x="5656" y="263393"/>
                </a:lnTo>
                <a:lnTo>
                  <a:pt x="0" y="21424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8">
            <a:extLst>
              <a:ext uri="{FF2B5EF4-FFF2-40B4-BE49-F238E27FC236}">
                <a16:creationId xmlns:a16="http://schemas.microsoft.com/office/drawing/2014/main" id="{77B91FF5-0DD7-4210-B4A8-2DF54F908110}"/>
              </a:ext>
            </a:extLst>
          </p:cNvPr>
          <p:cNvSpPr txBox="1"/>
          <p:nvPr/>
        </p:nvSpPr>
        <p:spPr>
          <a:xfrm>
            <a:off x="9042400" y="5276825"/>
            <a:ext cx="1054100" cy="941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050" marR="5080" indent="-133350">
              <a:lnSpc>
                <a:spcPct val="150200"/>
              </a:lnSpc>
              <a:spcBef>
                <a:spcPts val="95"/>
              </a:spcBef>
            </a:pPr>
            <a:r>
              <a:rPr sz="2000" spc="20" dirty="0">
                <a:latin typeface="微软雅黑"/>
                <a:cs typeface="微软雅黑"/>
              </a:rPr>
              <a:t>精子自身 </a:t>
            </a:r>
            <a:r>
              <a:rPr sz="2000" spc="25" dirty="0">
                <a:latin typeface="微软雅黑"/>
                <a:cs typeface="微软雅黑"/>
              </a:rPr>
              <a:t>的运动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32" name="object 19">
            <a:extLst>
              <a:ext uri="{FF2B5EF4-FFF2-40B4-BE49-F238E27FC236}">
                <a16:creationId xmlns:a16="http://schemas.microsoft.com/office/drawing/2014/main" id="{AB17E080-7287-4044-8A1A-F3E4726ACC00}"/>
              </a:ext>
            </a:extLst>
          </p:cNvPr>
          <p:cNvSpPr/>
          <p:nvPr/>
        </p:nvSpPr>
        <p:spPr>
          <a:xfrm>
            <a:off x="9358376" y="4539019"/>
            <a:ext cx="428625" cy="428625"/>
          </a:xfrm>
          <a:custGeom>
            <a:avLst/>
            <a:gdLst/>
            <a:ahLst/>
            <a:cxnLst/>
            <a:rect l="l" t="t" r="r" b="b"/>
            <a:pathLst>
              <a:path w="428625" h="428625">
                <a:moveTo>
                  <a:pt x="214249" y="0"/>
                </a:moveTo>
                <a:lnTo>
                  <a:pt x="165111" y="5656"/>
                </a:lnTo>
                <a:lnTo>
                  <a:pt x="120011" y="21769"/>
                </a:lnTo>
                <a:lnTo>
                  <a:pt x="80231" y="47056"/>
                </a:lnTo>
                <a:lnTo>
                  <a:pt x="47056" y="80231"/>
                </a:lnTo>
                <a:lnTo>
                  <a:pt x="21769" y="120011"/>
                </a:lnTo>
                <a:lnTo>
                  <a:pt x="5656" y="165111"/>
                </a:lnTo>
                <a:lnTo>
                  <a:pt x="0" y="214249"/>
                </a:lnTo>
                <a:lnTo>
                  <a:pt x="5656" y="263393"/>
                </a:lnTo>
                <a:lnTo>
                  <a:pt x="21769" y="308511"/>
                </a:lnTo>
                <a:lnTo>
                  <a:pt x="47056" y="348316"/>
                </a:lnTo>
                <a:lnTo>
                  <a:pt x="80231" y="381518"/>
                </a:lnTo>
                <a:lnTo>
                  <a:pt x="120011" y="406829"/>
                </a:lnTo>
                <a:lnTo>
                  <a:pt x="165111" y="422961"/>
                </a:lnTo>
                <a:lnTo>
                  <a:pt x="214249" y="428625"/>
                </a:lnTo>
                <a:lnTo>
                  <a:pt x="263393" y="422961"/>
                </a:lnTo>
                <a:lnTo>
                  <a:pt x="308511" y="406829"/>
                </a:lnTo>
                <a:lnTo>
                  <a:pt x="348316" y="381518"/>
                </a:lnTo>
                <a:lnTo>
                  <a:pt x="381518" y="348316"/>
                </a:lnTo>
                <a:lnTo>
                  <a:pt x="406829" y="308511"/>
                </a:lnTo>
                <a:lnTo>
                  <a:pt x="422961" y="263393"/>
                </a:lnTo>
                <a:lnTo>
                  <a:pt x="428625" y="214249"/>
                </a:lnTo>
                <a:lnTo>
                  <a:pt x="422961" y="165111"/>
                </a:lnTo>
                <a:lnTo>
                  <a:pt x="406829" y="120011"/>
                </a:lnTo>
                <a:lnTo>
                  <a:pt x="381518" y="80231"/>
                </a:lnTo>
                <a:lnTo>
                  <a:pt x="348316" y="47056"/>
                </a:lnTo>
                <a:lnTo>
                  <a:pt x="308511" y="21769"/>
                </a:lnTo>
                <a:lnTo>
                  <a:pt x="263393" y="5656"/>
                </a:lnTo>
                <a:lnTo>
                  <a:pt x="214249" y="0"/>
                </a:lnTo>
                <a:close/>
              </a:path>
            </a:pathLst>
          </a:custGeom>
          <a:solidFill>
            <a:srgbClr val="ACC9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20">
            <a:extLst>
              <a:ext uri="{FF2B5EF4-FFF2-40B4-BE49-F238E27FC236}">
                <a16:creationId xmlns:a16="http://schemas.microsoft.com/office/drawing/2014/main" id="{240442A8-2756-4BDA-ABE5-20D409572757}"/>
              </a:ext>
            </a:extLst>
          </p:cNvPr>
          <p:cNvSpPr/>
          <p:nvPr/>
        </p:nvSpPr>
        <p:spPr>
          <a:xfrm>
            <a:off x="9358376" y="4539019"/>
            <a:ext cx="428625" cy="428625"/>
          </a:xfrm>
          <a:custGeom>
            <a:avLst/>
            <a:gdLst/>
            <a:ahLst/>
            <a:cxnLst/>
            <a:rect l="l" t="t" r="r" b="b"/>
            <a:pathLst>
              <a:path w="428625" h="428625">
                <a:moveTo>
                  <a:pt x="0" y="214249"/>
                </a:moveTo>
                <a:lnTo>
                  <a:pt x="5656" y="165111"/>
                </a:lnTo>
                <a:lnTo>
                  <a:pt x="21769" y="120011"/>
                </a:lnTo>
                <a:lnTo>
                  <a:pt x="47056" y="80231"/>
                </a:lnTo>
                <a:lnTo>
                  <a:pt x="80231" y="47056"/>
                </a:lnTo>
                <a:lnTo>
                  <a:pt x="120011" y="21769"/>
                </a:lnTo>
                <a:lnTo>
                  <a:pt x="165111" y="5656"/>
                </a:lnTo>
                <a:lnTo>
                  <a:pt x="214249" y="0"/>
                </a:lnTo>
                <a:lnTo>
                  <a:pt x="263393" y="5656"/>
                </a:lnTo>
                <a:lnTo>
                  <a:pt x="308511" y="21769"/>
                </a:lnTo>
                <a:lnTo>
                  <a:pt x="348316" y="47056"/>
                </a:lnTo>
                <a:lnTo>
                  <a:pt x="381518" y="80231"/>
                </a:lnTo>
                <a:lnTo>
                  <a:pt x="406829" y="120011"/>
                </a:lnTo>
                <a:lnTo>
                  <a:pt x="422961" y="165111"/>
                </a:lnTo>
                <a:lnTo>
                  <a:pt x="428625" y="214249"/>
                </a:lnTo>
                <a:lnTo>
                  <a:pt x="422961" y="263393"/>
                </a:lnTo>
                <a:lnTo>
                  <a:pt x="406829" y="308511"/>
                </a:lnTo>
                <a:lnTo>
                  <a:pt x="381518" y="348316"/>
                </a:lnTo>
                <a:lnTo>
                  <a:pt x="348316" y="381518"/>
                </a:lnTo>
                <a:lnTo>
                  <a:pt x="308511" y="406829"/>
                </a:lnTo>
                <a:lnTo>
                  <a:pt x="263393" y="422961"/>
                </a:lnTo>
                <a:lnTo>
                  <a:pt x="214249" y="428625"/>
                </a:lnTo>
                <a:lnTo>
                  <a:pt x="165111" y="422961"/>
                </a:lnTo>
                <a:lnTo>
                  <a:pt x="120011" y="406829"/>
                </a:lnTo>
                <a:lnTo>
                  <a:pt x="80231" y="381518"/>
                </a:lnTo>
                <a:lnTo>
                  <a:pt x="47056" y="348316"/>
                </a:lnTo>
                <a:lnTo>
                  <a:pt x="21769" y="308511"/>
                </a:lnTo>
                <a:lnTo>
                  <a:pt x="5656" y="263393"/>
                </a:lnTo>
                <a:lnTo>
                  <a:pt x="0" y="21424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22">
            <a:extLst>
              <a:ext uri="{FF2B5EF4-FFF2-40B4-BE49-F238E27FC236}">
                <a16:creationId xmlns:a16="http://schemas.microsoft.com/office/drawing/2014/main" id="{C75A5109-742D-4BA2-B111-E6BE50F60984}"/>
              </a:ext>
            </a:extLst>
          </p:cNvPr>
          <p:cNvSpPr txBox="1"/>
          <p:nvPr/>
        </p:nvSpPr>
        <p:spPr>
          <a:xfrm>
            <a:off x="4252595" y="2306580"/>
            <a:ext cx="368681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dirty="0">
                <a:solidFill>
                  <a:srgbClr val="6FAC46"/>
                </a:solidFill>
                <a:latin typeface="微软雅黑"/>
                <a:cs typeface="微软雅黑"/>
              </a:rPr>
              <a:t>精子在生殖道内运行的动力</a:t>
            </a:r>
            <a:endParaRPr sz="24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693755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精子在母畜生殖道内的运行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>
            <a:extLst>
              <a:ext uri="{FF2B5EF4-FFF2-40B4-BE49-F238E27FC236}">
                <a16:creationId xmlns:a16="http://schemas.microsoft.com/office/drawing/2014/main" id="{47330583-4135-4775-9FA9-4AA1189E6D69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一、配子的运行</a:t>
            </a:r>
          </a:p>
        </p:txBody>
      </p:sp>
      <p:sp>
        <p:nvSpPr>
          <p:cNvPr id="34" name="object 22">
            <a:extLst>
              <a:ext uri="{FF2B5EF4-FFF2-40B4-BE49-F238E27FC236}">
                <a16:creationId xmlns:a16="http://schemas.microsoft.com/office/drawing/2014/main" id="{C75A5109-742D-4BA2-B111-E6BE50F60984}"/>
              </a:ext>
            </a:extLst>
          </p:cNvPr>
          <p:cNvSpPr txBox="1"/>
          <p:nvPr/>
        </p:nvSpPr>
        <p:spPr>
          <a:xfrm>
            <a:off x="4252594" y="2306580"/>
            <a:ext cx="4565941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zh-CN" altLang="en-US" sz="2400" b="1" dirty="0">
                <a:solidFill>
                  <a:srgbClr val="6FAC46"/>
                </a:solidFill>
                <a:latin typeface="微软雅黑"/>
                <a:cs typeface="微软雅黑"/>
              </a:rPr>
              <a:t>精子在母畜生殖道内运行的特点</a:t>
            </a:r>
            <a:endParaRPr lang="zh-CN" altLang="en-US" sz="2400" dirty="0">
              <a:latin typeface="微软雅黑"/>
              <a:cs typeface="微软雅黑"/>
            </a:endParaRPr>
          </a:p>
        </p:txBody>
      </p:sp>
      <p:graphicFrame>
        <p:nvGraphicFramePr>
          <p:cNvPr id="29" name="object 4">
            <a:extLst>
              <a:ext uri="{FF2B5EF4-FFF2-40B4-BE49-F238E27FC236}">
                <a16:creationId xmlns:a16="http://schemas.microsoft.com/office/drawing/2014/main" id="{99DEEABC-0007-4EDF-B8DC-FCB4B80181ED}"/>
              </a:ext>
            </a:extLst>
          </p:cNvPr>
          <p:cNvGraphicFramePr>
            <a:graphicFrameLocks noGrp="1"/>
          </p:cNvGraphicFramePr>
          <p:nvPr/>
        </p:nvGraphicFramePr>
        <p:xfrm>
          <a:off x="0" y="2657475"/>
          <a:ext cx="12058650" cy="3905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96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435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5200" dirty="0">
                        <a:latin typeface="Times New Roman"/>
                        <a:cs typeface="Times New Roman"/>
                      </a:endParaRPr>
                    </a:p>
                    <a:p>
                      <a:pPr marL="408305">
                        <a:lnSpc>
                          <a:spcPct val="100000"/>
                        </a:lnSpc>
                      </a:pPr>
                      <a:r>
                        <a:rPr sz="2750" b="1" spc="25" dirty="0">
                          <a:solidFill>
                            <a:srgbClr val="FFFFFF"/>
                          </a:solidFill>
                          <a:latin typeface="微软雅黑"/>
                          <a:cs typeface="微软雅黑"/>
                        </a:rPr>
                        <a:t>运行速度快</a:t>
                      </a:r>
                      <a:endParaRPr sz="2750" dirty="0">
                        <a:latin typeface="微软雅黑"/>
                        <a:cs typeface="微软雅黑"/>
                      </a:endParaRPr>
                    </a:p>
                  </a:txBody>
                  <a:tcPr marL="0" marR="0" marT="0" marB="0"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60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  <a:p>
                      <a:pPr marL="795020" marR="294640" indent="-342900" algn="just">
                        <a:lnSpc>
                          <a:spcPct val="150200"/>
                        </a:lnSpc>
                        <a:buFont typeface="Arial"/>
                        <a:buChar char="•"/>
                        <a:tabLst>
                          <a:tab pos="795655" algn="l"/>
                        </a:tabLst>
                      </a:pPr>
                      <a:r>
                        <a:rPr sz="2000" spc="20" dirty="0">
                          <a:latin typeface="微软雅黑"/>
                          <a:cs typeface="微软雅黑"/>
                        </a:rPr>
                        <a:t>精子自射</a:t>
                      </a:r>
                      <a:r>
                        <a:rPr sz="2000" spc="25" dirty="0">
                          <a:latin typeface="微软雅黑"/>
                          <a:cs typeface="微软雅黑"/>
                        </a:rPr>
                        <a:t>精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000" spc="25" dirty="0">
                          <a:latin typeface="微软雅黑"/>
                          <a:cs typeface="微软雅黑"/>
                        </a:rPr>
                        <a:t>输</a:t>
                      </a:r>
                      <a:r>
                        <a:rPr sz="2000" spc="20" dirty="0">
                          <a:latin typeface="微软雅黑"/>
                          <a:cs typeface="微软雅黑"/>
                        </a:rPr>
                        <a:t>精</a:t>
                      </a:r>
                      <a:r>
                        <a:rPr sz="2000" spc="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2000" spc="25" dirty="0">
                          <a:latin typeface="微软雅黑"/>
                          <a:cs typeface="微软雅黑"/>
                        </a:rPr>
                        <a:t>运行</a:t>
                      </a:r>
                      <a:r>
                        <a:rPr sz="2000" spc="-60" dirty="0">
                          <a:latin typeface="微软雅黑"/>
                          <a:cs typeface="微软雅黑"/>
                        </a:rPr>
                        <a:t>到</a:t>
                      </a:r>
                      <a:r>
                        <a:rPr sz="2000" spc="25" dirty="0">
                          <a:latin typeface="微软雅黑"/>
                          <a:cs typeface="微软雅黑"/>
                        </a:rPr>
                        <a:t>受精</a:t>
                      </a:r>
                      <a:r>
                        <a:rPr sz="2000" spc="-60" dirty="0">
                          <a:latin typeface="微软雅黑"/>
                          <a:cs typeface="微软雅黑"/>
                        </a:rPr>
                        <a:t>部</a:t>
                      </a:r>
                      <a:r>
                        <a:rPr sz="2000" spc="30" dirty="0">
                          <a:latin typeface="微软雅黑"/>
                          <a:cs typeface="微软雅黑"/>
                        </a:rPr>
                        <a:t>位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000" spc="-50" dirty="0">
                          <a:latin typeface="微软雅黑"/>
                          <a:cs typeface="微软雅黑"/>
                        </a:rPr>
                        <a:t>输</a:t>
                      </a:r>
                      <a:r>
                        <a:rPr sz="2000" spc="25" dirty="0">
                          <a:latin typeface="微软雅黑"/>
                          <a:cs typeface="微软雅黑"/>
                        </a:rPr>
                        <a:t>卵管</a:t>
                      </a:r>
                      <a:r>
                        <a:rPr sz="2000" spc="-50" dirty="0">
                          <a:latin typeface="微软雅黑"/>
                          <a:cs typeface="微软雅黑"/>
                        </a:rPr>
                        <a:t>壶</a:t>
                      </a:r>
                      <a:r>
                        <a:rPr sz="2000" spc="15" dirty="0">
                          <a:latin typeface="微软雅黑"/>
                          <a:cs typeface="微软雅黑"/>
                        </a:rPr>
                        <a:t>腹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2000" spc="25" dirty="0">
                          <a:latin typeface="微软雅黑"/>
                          <a:cs typeface="微软雅黑"/>
                        </a:rPr>
                        <a:t>的</a:t>
                      </a:r>
                      <a:r>
                        <a:rPr sz="2000" spc="-50" dirty="0">
                          <a:latin typeface="微软雅黑"/>
                          <a:cs typeface="微软雅黑"/>
                        </a:rPr>
                        <a:t>时</a:t>
                      </a:r>
                      <a:r>
                        <a:rPr sz="2000" spc="25" dirty="0">
                          <a:latin typeface="微软雅黑"/>
                          <a:cs typeface="微软雅黑"/>
                        </a:rPr>
                        <a:t>间与</a:t>
                      </a:r>
                      <a:r>
                        <a:rPr sz="2000" spc="-50" dirty="0">
                          <a:latin typeface="微软雅黑"/>
                          <a:cs typeface="微软雅黑"/>
                        </a:rPr>
                        <a:t>母</a:t>
                      </a:r>
                      <a:r>
                        <a:rPr sz="2000" spc="25" dirty="0">
                          <a:latin typeface="微软雅黑"/>
                          <a:cs typeface="微软雅黑"/>
                        </a:rPr>
                        <a:t>畜的</a:t>
                      </a:r>
                      <a:r>
                        <a:rPr sz="2000" spc="-50" dirty="0">
                          <a:latin typeface="微软雅黑"/>
                          <a:cs typeface="微软雅黑"/>
                        </a:rPr>
                        <a:t>生</a:t>
                      </a:r>
                      <a:r>
                        <a:rPr sz="2000" spc="25" dirty="0">
                          <a:latin typeface="微软雅黑"/>
                          <a:cs typeface="微软雅黑"/>
                        </a:rPr>
                        <a:t>理状况 </a:t>
                      </a:r>
                      <a:r>
                        <a:rPr sz="2000" spc="20" dirty="0">
                          <a:latin typeface="微软雅黑"/>
                          <a:cs typeface="微软雅黑"/>
                        </a:rPr>
                        <a:t>有关，少者几分钟，多</a:t>
                      </a:r>
                      <a:r>
                        <a:rPr sz="2000" spc="-55" dirty="0">
                          <a:latin typeface="微软雅黑"/>
                          <a:cs typeface="微软雅黑"/>
                        </a:rPr>
                        <a:t>则</a:t>
                      </a:r>
                      <a:r>
                        <a:rPr sz="2000" spc="20" dirty="0">
                          <a:latin typeface="微软雅黑"/>
                          <a:cs typeface="微软雅黑"/>
                        </a:rPr>
                        <a:t>数小</a:t>
                      </a:r>
                      <a:r>
                        <a:rPr sz="2000" spc="-55" dirty="0">
                          <a:latin typeface="微软雅黑"/>
                          <a:cs typeface="微软雅黑"/>
                        </a:rPr>
                        <a:t>时</a:t>
                      </a:r>
                      <a:r>
                        <a:rPr sz="2000" spc="20" dirty="0">
                          <a:latin typeface="微软雅黑"/>
                          <a:cs typeface="微软雅黑"/>
                        </a:rPr>
                        <a:t>。一</a:t>
                      </a:r>
                      <a:r>
                        <a:rPr sz="2000" spc="-55" dirty="0">
                          <a:latin typeface="微软雅黑"/>
                          <a:cs typeface="微软雅黑"/>
                        </a:rPr>
                        <a:t>般</a:t>
                      </a:r>
                      <a:r>
                        <a:rPr sz="2000" spc="45" dirty="0">
                          <a:latin typeface="微软雅黑"/>
                          <a:cs typeface="微软雅黑"/>
                        </a:rPr>
                        <a:t>猪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2000" dirty="0"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30min</a:t>
                      </a:r>
                      <a:r>
                        <a:rPr sz="2000" dirty="0">
                          <a:latin typeface="微软雅黑"/>
                          <a:cs typeface="微软雅黑"/>
                        </a:rPr>
                        <a:t>，</a:t>
                      </a:r>
                      <a:r>
                        <a:rPr sz="2000" spc="-55" dirty="0">
                          <a:latin typeface="微软雅黑"/>
                          <a:cs typeface="微软雅黑"/>
                        </a:rPr>
                        <a:t>牛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2000" dirty="0"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13min</a:t>
                      </a:r>
                      <a:r>
                        <a:rPr sz="2000" dirty="0">
                          <a:latin typeface="微软雅黑"/>
                          <a:cs typeface="微软雅黑"/>
                        </a:rPr>
                        <a:t>，</a:t>
                      </a:r>
                      <a:r>
                        <a:rPr sz="2000" spc="25" dirty="0">
                          <a:latin typeface="微软雅黑"/>
                          <a:cs typeface="微软雅黑"/>
                        </a:rPr>
                        <a:t>绵 </a:t>
                      </a:r>
                      <a:r>
                        <a:rPr sz="2000" spc="20" dirty="0">
                          <a:latin typeface="微软雅黑"/>
                          <a:cs typeface="微软雅黑"/>
                        </a:rPr>
                        <a:t>羊</a:t>
                      </a:r>
                      <a:r>
                        <a:rPr sz="2000" spc="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2000" spc="10" dirty="0"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2000" spc="10" dirty="0">
                          <a:latin typeface="Arial"/>
                          <a:cs typeface="Arial"/>
                        </a:rPr>
                        <a:t>30min</a:t>
                      </a:r>
                      <a:r>
                        <a:rPr sz="2000" spc="10" dirty="0">
                          <a:latin typeface="微软雅黑"/>
                          <a:cs typeface="微软雅黑"/>
                        </a:rPr>
                        <a:t>，</a:t>
                      </a:r>
                      <a:r>
                        <a:rPr sz="2000" spc="25" dirty="0">
                          <a:latin typeface="微软雅黑"/>
                          <a:cs typeface="微软雅黑"/>
                        </a:rPr>
                        <a:t>马</a:t>
                      </a:r>
                      <a:r>
                        <a:rPr sz="2000" spc="20" dirty="0">
                          <a:latin typeface="微软雅黑"/>
                          <a:cs typeface="微软雅黑"/>
                        </a:rPr>
                        <a:t>约</a:t>
                      </a:r>
                      <a:r>
                        <a:rPr sz="20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2000" spc="5" dirty="0"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2000" spc="5" dirty="0">
                          <a:latin typeface="Arial"/>
                          <a:cs typeface="Arial"/>
                        </a:rPr>
                        <a:t>60min</a:t>
                      </a:r>
                      <a:r>
                        <a:rPr sz="2000" spc="25" dirty="0">
                          <a:latin typeface="微软雅黑"/>
                          <a:cs typeface="微软雅黑"/>
                        </a:rPr>
                        <a:t>。</a:t>
                      </a:r>
                      <a:endParaRPr sz="2000" dirty="0">
                        <a:latin typeface="微软雅黑"/>
                        <a:cs typeface="微软雅黑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284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精子在母畜生殖道内的运行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>
            <a:extLst>
              <a:ext uri="{FF2B5EF4-FFF2-40B4-BE49-F238E27FC236}">
                <a16:creationId xmlns:a16="http://schemas.microsoft.com/office/drawing/2014/main" id="{47330583-4135-4775-9FA9-4AA1189E6D69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一、配子的运行</a:t>
            </a:r>
          </a:p>
        </p:txBody>
      </p:sp>
      <p:sp>
        <p:nvSpPr>
          <p:cNvPr id="34" name="object 22">
            <a:extLst>
              <a:ext uri="{FF2B5EF4-FFF2-40B4-BE49-F238E27FC236}">
                <a16:creationId xmlns:a16="http://schemas.microsoft.com/office/drawing/2014/main" id="{C75A5109-742D-4BA2-B111-E6BE50F60984}"/>
              </a:ext>
            </a:extLst>
          </p:cNvPr>
          <p:cNvSpPr txBox="1"/>
          <p:nvPr/>
        </p:nvSpPr>
        <p:spPr>
          <a:xfrm>
            <a:off x="4252594" y="2306580"/>
            <a:ext cx="4565941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zh-CN" altLang="en-US" sz="2400" b="1" dirty="0">
                <a:solidFill>
                  <a:srgbClr val="6FAC46"/>
                </a:solidFill>
                <a:latin typeface="微软雅黑"/>
                <a:cs typeface="微软雅黑"/>
              </a:rPr>
              <a:t>精子释放缓慢</a:t>
            </a:r>
            <a:endParaRPr lang="zh-CN" altLang="en-US" sz="2400" dirty="0">
              <a:latin typeface="微软雅黑"/>
              <a:cs typeface="微软雅黑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CDC666DB-C292-4BC8-B7D9-DC115C9406A0}"/>
              </a:ext>
            </a:extLst>
          </p:cNvPr>
          <p:cNvSpPr/>
          <p:nvPr/>
        </p:nvSpPr>
        <p:spPr>
          <a:xfrm>
            <a:off x="2490944" y="2865126"/>
            <a:ext cx="5894070" cy="32406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F90C5642-1807-48DB-802E-7A830F839B11}"/>
              </a:ext>
            </a:extLst>
          </p:cNvPr>
          <p:cNvSpPr txBox="1"/>
          <p:nvPr/>
        </p:nvSpPr>
        <p:spPr>
          <a:xfrm>
            <a:off x="3276820" y="5629678"/>
            <a:ext cx="1371600" cy="581025"/>
          </a:xfrm>
          <a:prstGeom prst="rect">
            <a:avLst/>
          </a:prstGeom>
          <a:ln w="28575">
            <a:solidFill>
              <a:srgbClr val="6FAC46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L="185420">
              <a:lnSpc>
                <a:spcPct val="100000"/>
              </a:lnSpc>
              <a:spcBef>
                <a:spcPts val="400"/>
              </a:spcBef>
            </a:pPr>
            <a:r>
              <a:rPr sz="1550" b="1" spc="25" dirty="0">
                <a:solidFill>
                  <a:srgbClr val="6FAC46"/>
                </a:solidFill>
                <a:latin typeface="微软雅黑"/>
                <a:cs typeface="微软雅黑"/>
              </a:rPr>
              <a:t>子宫颈隐窝</a:t>
            </a:r>
            <a:endParaRPr sz="1550">
              <a:latin typeface="微软雅黑"/>
              <a:cs typeface="微软雅黑"/>
            </a:endParaRPr>
          </a:p>
          <a:p>
            <a:pPr marL="185420">
              <a:lnSpc>
                <a:spcPct val="100000"/>
              </a:lnSpc>
              <a:spcBef>
                <a:spcPts val="20"/>
              </a:spcBef>
            </a:pPr>
            <a:r>
              <a:rPr sz="1550" b="1" spc="25" dirty="0">
                <a:solidFill>
                  <a:srgbClr val="6FAC46"/>
                </a:solidFill>
                <a:latin typeface="微软雅黑"/>
                <a:cs typeface="微软雅黑"/>
              </a:rPr>
              <a:t>（库</a:t>
            </a:r>
            <a:r>
              <a:rPr sz="1550" b="1" spc="20" dirty="0">
                <a:solidFill>
                  <a:srgbClr val="6FAC46"/>
                </a:solidFill>
                <a:latin typeface="微软雅黑"/>
                <a:cs typeface="微软雅黑"/>
              </a:rPr>
              <a:t>存Ⅰ</a:t>
            </a:r>
            <a:r>
              <a:rPr sz="1550" b="1" spc="25" dirty="0">
                <a:solidFill>
                  <a:srgbClr val="6FAC46"/>
                </a:solidFill>
                <a:latin typeface="微软雅黑"/>
                <a:cs typeface="微软雅黑"/>
              </a:rPr>
              <a:t>）</a:t>
            </a:r>
            <a:endParaRPr sz="1550">
              <a:latin typeface="微软雅黑"/>
              <a:cs typeface="微软雅黑"/>
            </a:endParaRPr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0396B9DD-9506-4E20-B3BF-4D254B93F8FB}"/>
              </a:ext>
            </a:extLst>
          </p:cNvPr>
          <p:cNvSpPr txBox="1"/>
          <p:nvPr/>
        </p:nvSpPr>
        <p:spPr>
          <a:xfrm>
            <a:off x="2514820" y="3419942"/>
            <a:ext cx="1371600" cy="828675"/>
          </a:xfrm>
          <a:prstGeom prst="rect">
            <a:avLst/>
          </a:prstGeom>
          <a:ln w="28575">
            <a:solidFill>
              <a:srgbClr val="6FAC46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84785">
              <a:lnSpc>
                <a:spcPct val="100000"/>
              </a:lnSpc>
              <a:spcBef>
                <a:spcPts val="380"/>
              </a:spcBef>
            </a:pPr>
            <a:r>
              <a:rPr sz="1550" b="1" spc="25" dirty="0">
                <a:solidFill>
                  <a:srgbClr val="6FAC46"/>
                </a:solidFill>
                <a:latin typeface="微软雅黑"/>
                <a:cs typeface="微软雅黑"/>
              </a:rPr>
              <a:t>子宫颈黏液</a:t>
            </a:r>
            <a:endParaRPr sz="1550">
              <a:latin typeface="微软雅黑"/>
              <a:cs typeface="微软雅黑"/>
            </a:endParaRPr>
          </a:p>
          <a:p>
            <a:pPr marL="184785">
              <a:lnSpc>
                <a:spcPct val="100000"/>
              </a:lnSpc>
              <a:spcBef>
                <a:spcPts val="15"/>
              </a:spcBef>
            </a:pPr>
            <a:r>
              <a:rPr sz="1550" b="1" spc="25" dirty="0">
                <a:solidFill>
                  <a:srgbClr val="6FAC46"/>
                </a:solidFill>
                <a:latin typeface="微软雅黑"/>
                <a:cs typeface="微软雅黑"/>
              </a:rPr>
              <a:t>过滤、选择</a:t>
            </a:r>
            <a:endParaRPr sz="1550">
              <a:latin typeface="微软雅黑"/>
              <a:cs typeface="微软雅黑"/>
            </a:endParaRPr>
          </a:p>
          <a:p>
            <a:pPr marL="184785">
              <a:lnSpc>
                <a:spcPct val="100000"/>
              </a:lnSpc>
              <a:spcBef>
                <a:spcPts val="95"/>
              </a:spcBef>
            </a:pPr>
            <a:r>
              <a:rPr sz="1550" b="1" spc="25" dirty="0">
                <a:solidFill>
                  <a:srgbClr val="6FAC46"/>
                </a:solidFill>
                <a:latin typeface="微软雅黑"/>
                <a:cs typeface="微软雅黑"/>
              </a:rPr>
              <a:t>（屏</a:t>
            </a:r>
            <a:r>
              <a:rPr sz="1550" b="1" spc="20" dirty="0">
                <a:solidFill>
                  <a:srgbClr val="6FAC46"/>
                </a:solidFill>
                <a:latin typeface="微软雅黑"/>
                <a:cs typeface="微软雅黑"/>
              </a:rPr>
              <a:t>障Ⅰ</a:t>
            </a:r>
            <a:r>
              <a:rPr sz="1550" b="1" spc="25" dirty="0">
                <a:solidFill>
                  <a:srgbClr val="6FAC46"/>
                </a:solidFill>
                <a:latin typeface="微软雅黑"/>
                <a:cs typeface="微软雅黑"/>
              </a:rPr>
              <a:t>）</a:t>
            </a:r>
            <a:endParaRPr sz="1550">
              <a:latin typeface="微软雅黑"/>
              <a:cs typeface="微软雅黑"/>
            </a:endParaRPr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70603565-E3B8-4900-BAB5-767157ACBD3A}"/>
              </a:ext>
            </a:extLst>
          </p:cNvPr>
          <p:cNvSpPr txBox="1"/>
          <p:nvPr/>
        </p:nvSpPr>
        <p:spPr>
          <a:xfrm>
            <a:off x="4343620" y="2810342"/>
            <a:ext cx="1371600" cy="581025"/>
          </a:xfrm>
          <a:prstGeom prst="rect">
            <a:avLst/>
          </a:prstGeom>
          <a:ln w="28575">
            <a:solidFill>
              <a:srgbClr val="6FAC46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186055">
              <a:lnSpc>
                <a:spcPct val="100000"/>
              </a:lnSpc>
              <a:spcBef>
                <a:spcPts val="370"/>
              </a:spcBef>
            </a:pPr>
            <a:r>
              <a:rPr sz="1550" b="1" spc="20" dirty="0">
                <a:solidFill>
                  <a:srgbClr val="6FAC46"/>
                </a:solidFill>
                <a:latin typeface="微软雅黑"/>
                <a:cs typeface="微软雅黑"/>
              </a:rPr>
              <a:t>子宫内膜腺</a:t>
            </a:r>
            <a:endParaRPr sz="1550">
              <a:latin typeface="微软雅黑"/>
              <a:cs typeface="微软雅黑"/>
            </a:endParaRPr>
          </a:p>
          <a:p>
            <a:pPr marL="186055">
              <a:lnSpc>
                <a:spcPct val="100000"/>
              </a:lnSpc>
              <a:spcBef>
                <a:spcPts val="15"/>
              </a:spcBef>
            </a:pPr>
            <a:r>
              <a:rPr sz="1550" b="1" spc="20" dirty="0">
                <a:solidFill>
                  <a:srgbClr val="6FAC46"/>
                </a:solidFill>
                <a:latin typeface="微软雅黑"/>
                <a:cs typeface="微软雅黑"/>
              </a:rPr>
              <a:t>（库</a:t>
            </a:r>
            <a:r>
              <a:rPr sz="1550" b="1" spc="25" dirty="0">
                <a:solidFill>
                  <a:srgbClr val="6FAC46"/>
                </a:solidFill>
                <a:latin typeface="微软雅黑"/>
                <a:cs typeface="微软雅黑"/>
              </a:rPr>
              <a:t>存</a:t>
            </a:r>
            <a:r>
              <a:rPr sz="1550" b="1" spc="20" dirty="0">
                <a:solidFill>
                  <a:srgbClr val="6FAC46"/>
                </a:solidFill>
                <a:latin typeface="微软雅黑"/>
                <a:cs typeface="微软雅黑"/>
              </a:rPr>
              <a:t>Ⅱ</a:t>
            </a:r>
            <a:r>
              <a:rPr sz="1550" b="1" spc="25" dirty="0">
                <a:solidFill>
                  <a:srgbClr val="6FAC46"/>
                </a:solidFill>
                <a:latin typeface="微软雅黑"/>
                <a:cs typeface="微软雅黑"/>
              </a:rPr>
              <a:t>）</a:t>
            </a:r>
            <a:endParaRPr sz="1550">
              <a:latin typeface="微软雅黑"/>
              <a:cs typeface="微软雅黑"/>
            </a:endParaRPr>
          </a:p>
        </p:txBody>
      </p:sp>
      <p:sp>
        <p:nvSpPr>
          <p:cNvPr id="15" name="object 6">
            <a:extLst>
              <a:ext uri="{FF2B5EF4-FFF2-40B4-BE49-F238E27FC236}">
                <a16:creationId xmlns:a16="http://schemas.microsoft.com/office/drawing/2014/main" id="{C66144B1-4E13-4806-B376-74A3387FF0B4}"/>
              </a:ext>
            </a:extLst>
          </p:cNvPr>
          <p:cNvSpPr txBox="1"/>
          <p:nvPr/>
        </p:nvSpPr>
        <p:spPr>
          <a:xfrm>
            <a:off x="8229820" y="4562942"/>
            <a:ext cx="1143000" cy="581025"/>
          </a:xfrm>
          <a:prstGeom prst="rect">
            <a:avLst/>
          </a:prstGeom>
          <a:ln w="28575">
            <a:solidFill>
              <a:srgbClr val="6FAC46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274320" marR="163830" indent="-105410">
              <a:lnSpc>
                <a:spcPct val="101000"/>
              </a:lnSpc>
              <a:spcBef>
                <a:spcPts val="370"/>
              </a:spcBef>
            </a:pPr>
            <a:r>
              <a:rPr sz="1550" b="1" spc="20" dirty="0">
                <a:solidFill>
                  <a:srgbClr val="6FAC46"/>
                </a:solidFill>
                <a:latin typeface="微软雅黑"/>
                <a:cs typeface="微软雅黑"/>
              </a:rPr>
              <a:t>峡部（库 </a:t>
            </a:r>
            <a:r>
              <a:rPr sz="1550" b="1" spc="25" dirty="0">
                <a:solidFill>
                  <a:srgbClr val="6FAC46"/>
                </a:solidFill>
                <a:latin typeface="微软雅黑"/>
                <a:cs typeface="微软雅黑"/>
              </a:rPr>
              <a:t>存Ⅲ）</a:t>
            </a:r>
            <a:endParaRPr sz="1550">
              <a:latin typeface="微软雅黑"/>
              <a:cs typeface="微软雅黑"/>
            </a:endParaRPr>
          </a:p>
        </p:txBody>
      </p:sp>
      <p:sp>
        <p:nvSpPr>
          <p:cNvPr id="16" name="object 7">
            <a:extLst>
              <a:ext uri="{FF2B5EF4-FFF2-40B4-BE49-F238E27FC236}">
                <a16:creationId xmlns:a16="http://schemas.microsoft.com/office/drawing/2014/main" id="{5E3D5DEA-EAA0-4F21-BC25-EE3801286001}"/>
              </a:ext>
            </a:extLst>
          </p:cNvPr>
          <p:cNvSpPr/>
          <p:nvPr/>
        </p:nvSpPr>
        <p:spPr>
          <a:xfrm>
            <a:off x="7391492" y="4760426"/>
            <a:ext cx="838835" cy="113664"/>
          </a:xfrm>
          <a:custGeom>
            <a:avLst/>
            <a:gdLst/>
            <a:ahLst/>
            <a:cxnLst/>
            <a:rect l="l" t="t" r="r" b="b"/>
            <a:pathLst>
              <a:path w="838834" h="113664">
                <a:moveTo>
                  <a:pt x="76518" y="31629"/>
                </a:moveTo>
                <a:lnTo>
                  <a:pt x="75372" y="44327"/>
                </a:lnTo>
                <a:lnTo>
                  <a:pt x="837692" y="113537"/>
                </a:lnTo>
                <a:lnTo>
                  <a:pt x="838834" y="100964"/>
                </a:lnTo>
                <a:lnTo>
                  <a:pt x="76518" y="31629"/>
                </a:lnTo>
                <a:close/>
              </a:path>
              <a:path w="838834" h="113664">
                <a:moveTo>
                  <a:pt x="79375" y="0"/>
                </a:moveTo>
                <a:lnTo>
                  <a:pt x="0" y="30987"/>
                </a:lnTo>
                <a:lnTo>
                  <a:pt x="72517" y="75945"/>
                </a:lnTo>
                <a:lnTo>
                  <a:pt x="75372" y="44327"/>
                </a:lnTo>
                <a:lnTo>
                  <a:pt x="62737" y="43180"/>
                </a:lnTo>
                <a:lnTo>
                  <a:pt x="63880" y="30480"/>
                </a:lnTo>
                <a:lnTo>
                  <a:pt x="76622" y="30480"/>
                </a:lnTo>
                <a:lnTo>
                  <a:pt x="79375" y="0"/>
                </a:lnTo>
                <a:close/>
              </a:path>
              <a:path w="838834" h="113664">
                <a:moveTo>
                  <a:pt x="63880" y="30480"/>
                </a:moveTo>
                <a:lnTo>
                  <a:pt x="62737" y="43180"/>
                </a:lnTo>
                <a:lnTo>
                  <a:pt x="75372" y="44327"/>
                </a:lnTo>
                <a:lnTo>
                  <a:pt x="76518" y="31629"/>
                </a:lnTo>
                <a:lnTo>
                  <a:pt x="63880" y="30480"/>
                </a:lnTo>
                <a:close/>
              </a:path>
              <a:path w="838834" h="113664">
                <a:moveTo>
                  <a:pt x="76622" y="30480"/>
                </a:moveTo>
                <a:lnTo>
                  <a:pt x="63880" y="30480"/>
                </a:lnTo>
                <a:lnTo>
                  <a:pt x="76518" y="31629"/>
                </a:lnTo>
                <a:lnTo>
                  <a:pt x="76622" y="304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id="{6B87222B-D962-47EA-9771-06B7FA1E4047}"/>
              </a:ext>
            </a:extLst>
          </p:cNvPr>
          <p:cNvSpPr txBox="1"/>
          <p:nvPr/>
        </p:nvSpPr>
        <p:spPr>
          <a:xfrm>
            <a:off x="7239220" y="5553478"/>
            <a:ext cx="1295400" cy="361950"/>
          </a:xfrm>
          <a:prstGeom prst="rect">
            <a:avLst/>
          </a:prstGeom>
          <a:ln w="28575">
            <a:solidFill>
              <a:srgbClr val="6FAC46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300"/>
              </a:spcBef>
            </a:pPr>
            <a:r>
              <a:rPr sz="1800" b="1" spc="-5" dirty="0">
                <a:solidFill>
                  <a:srgbClr val="6FAC46"/>
                </a:solidFill>
                <a:latin typeface="微软雅黑"/>
                <a:cs typeface="微软雅黑"/>
              </a:rPr>
              <a:t>屏障</a:t>
            </a:r>
            <a:r>
              <a:rPr sz="1800" b="1" dirty="0">
                <a:solidFill>
                  <a:srgbClr val="6FAC46"/>
                </a:solidFill>
                <a:latin typeface="微软雅黑"/>
                <a:cs typeface="微软雅黑"/>
              </a:rPr>
              <a:t>（Ⅲ）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8" name="object 9">
            <a:extLst>
              <a:ext uri="{FF2B5EF4-FFF2-40B4-BE49-F238E27FC236}">
                <a16:creationId xmlns:a16="http://schemas.microsoft.com/office/drawing/2014/main" id="{686E70D9-A805-4341-B275-B2C02405FDC0}"/>
              </a:ext>
            </a:extLst>
          </p:cNvPr>
          <p:cNvSpPr/>
          <p:nvPr/>
        </p:nvSpPr>
        <p:spPr>
          <a:xfrm>
            <a:off x="3924392" y="5401142"/>
            <a:ext cx="76200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0">
            <a:extLst>
              <a:ext uri="{FF2B5EF4-FFF2-40B4-BE49-F238E27FC236}">
                <a16:creationId xmlns:a16="http://schemas.microsoft.com/office/drawing/2014/main" id="{19536190-18F6-4F7D-9BDA-39615FAF5127}"/>
              </a:ext>
            </a:extLst>
          </p:cNvPr>
          <p:cNvSpPr/>
          <p:nvPr/>
        </p:nvSpPr>
        <p:spPr>
          <a:xfrm>
            <a:off x="3423378" y="4331801"/>
            <a:ext cx="239395" cy="535940"/>
          </a:xfrm>
          <a:custGeom>
            <a:avLst/>
            <a:gdLst/>
            <a:ahLst/>
            <a:cxnLst/>
            <a:rect l="l" t="t" r="r" b="b"/>
            <a:pathLst>
              <a:path w="239395" h="535939">
                <a:moveTo>
                  <a:pt x="198547" y="468313"/>
                </a:moveTo>
                <a:lnTo>
                  <a:pt x="169290" y="480821"/>
                </a:lnTo>
                <a:lnTo>
                  <a:pt x="234314" y="535813"/>
                </a:lnTo>
                <a:lnTo>
                  <a:pt x="237648" y="480059"/>
                </a:lnTo>
                <a:lnTo>
                  <a:pt x="203580" y="480059"/>
                </a:lnTo>
                <a:lnTo>
                  <a:pt x="198547" y="468313"/>
                </a:lnTo>
                <a:close/>
              </a:path>
              <a:path w="239395" h="535939">
                <a:moveTo>
                  <a:pt x="210153" y="463351"/>
                </a:moveTo>
                <a:lnTo>
                  <a:pt x="198547" y="468313"/>
                </a:lnTo>
                <a:lnTo>
                  <a:pt x="203580" y="480059"/>
                </a:lnTo>
                <a:lnTo>
                  <a:pt x="215137" y="474980"/>
                </a:lnTo>
                <a:lnTo>
                  <a:pt x="210153" y="463351"/>
                </a:lnTo>
                <a:close/>
              </a:path>
              <a:path w="239395" h="535939">
                <a:moveTo>
                  <a:pt x="239394" y="450850"/>
                </a:moveTo>
                <a:lnTo>
                  <a:pt x="210153" y="463351"/>
                </a:lnTo>
                <a:lnTo>
                  <a:pt x="215137" y="474980"/>
                </a:lnTo>
                <a:lnTo>
                  <a:pt x="203580" y="480059"/>
                </a:lnTo>
                <a:lnTo>
                  <a:pt x="237648" y="480059"/>
                </a:lnTo>
                <a:lnTo>
                  <a:pt x="239394" y="450850"/>
                </a:lnTo>
                <a:close/>
              </a:path>
              <a:path w="239395" h="535939">
                <a:moveTo>
                  <a:pt x="11556" y="0"/>
                </a:moveTo>
                <a:lnTo>
                  <a:pt x="0" y="4952"/>
                </a:lnTo>
                <a:lnTo>
                  <a:pt x="198547" y="468313"/>
                </a:lnTo>
                <a:lnTo>
                  <a:pt x="210153" y="463351"/>
                </a:lnTo>
                <a:lnTo>
                  <a:pt x="115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1">
            <a:extLst>
              <a:ext uri="{FF2B5EF4-FFF2-40B4-BE49-F238E27FC236}">
                <a16:creationId xmlns:a16="http://schemas.microsoft.com/office/drawing/2014/main" id="{5B8260D1-890E-48BD-B3CD-C4C0563796FA}"/>
              </a:ext>
            </a:extLst>
          </p:cNvPr>
          <p:cNvSpPr/>
          <p:nvPr/>
        </p:nvSpPr>
        <p:spPr>
          <a:xfrm>
            <a:off x="5143720" y="3496014"/>
            <a:ext cx="762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2">
            <a:extLst>
              <a:ext uri="{FF2B5EF4-FFF2-40B4-BE49-F238E27FC236}">
                <a16:creationId xmlns:a16="http://schemas.microsoft.com/office/drawing/2014/main" id="{C933373A-E6A2-4D6A-B346-D0D4FBF7641A}"/>
              </a:ext>
            </a:extLst>
          </p:cNvPr>
          <p:cNvSpPr txBox="1"/>
          <p:nvPr/>
        </p:nvSpPr>
        <p:spPr>
          <a:xfrm>
            <a:off x="4252594" y="6303253"/>
            <a:ext cx="33051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404040"/>
                </a:solidFill>
                <a:latin typeface="微软雅黑"/>
                <a:cs typeface="微软雅黑"/>
              </a:rPr>
              <a:t>“</a:t>
            </a:r>
            <a:r>
              <a:rPr sz="2400" b="1" dirty="0">
                <a:solidFill>
                  <a:srgbClr val="404040"/>
                </a:solidFill>
                <a:latin typeface="微软雅黑"/>
                <a:cs typeface="微软雅黑"/>
              </a:rPr>
              <a:t>三贮库</a:t>
            </a:r>
            <a:r>
              <a:rPr sz="2400" b="1" spc="-5" dirty="0">
                <a:solidFill>
                  <a:srgbClr val="404040"/>
                </a:solidFill>
                <a:latin typeface="微软雅黑"/>
                <a:cs typeface="微软雅黑"/>
              </a:rPr>
              <a:t>”</a:t>
            </a:r>
            <a:r>
              <a:rPr sz="2400" b="1" spc="-30" dirty="0">
                <a:solidFill>
                  <a:srgbClr val="404040"/>
                </a:solidFill>
                <a:latin typeface="微软雅黑"/>
                <a:cs typeface="微软雅黑"/>
              </a:rPr>
              <a:t>+</a:t>
            </a:r>
            <a:r>
              <a:rPr sz="2400" b="1" dirty="0">
                <a:solidFill>
                  <a:srgbClr val="404040"/>
                </a:solidFill>
                <a:latin typeface="微软雅黑"/>
                <a:cs typeface="微软雅黑"/>
              </a:rPr>
              <a:t>“三屏障”</a:t>
            </a:r>
            <a:endParaRPr sz="24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954988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精子在母畜生殖道内的运行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>
            <a:extLst>
              <a:ext uri="{FF2B5EF4-FFF2-40B4-BE49-F238E27FC236}">
                <a16:creationId xmlns:a16="http://schemas.microsoft.com/office/drawing/2014/main" id="{47330583-4135-4775-9FA9-4AA1189E6D69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一、配子的运行</a:t>
            </a:r>
          </a:p>
        </p:txBody>
      </p:sp>
      <p:sp>
        <p:nvSpPr>
          <p:cNvPr id="22" name="object 2">
            <a:extLst>
              <a:ext uri="{FF2B5EF4-FFF2-40B4-BE49-F238E27FC236}">
                <a16:creationId xmlns:a16="http://schemas.microsoft.com/office/drawing/2014/main" id="{C593C29C-8E03-4118-8B60-71CF240C54F9}"/>
              </a:ext>
            </a:extLst>
          </p:cNvPr>
          <p:cNvSpPr txBox="1"/>
          <p:nvPr/>
        </p:nvSpPr>
        <p:spPr>
          <a:xfrm>
            <a:off x="1483613" y="2237295"/>
            <a:ext cx="9552940" cy="1399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502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2000" spc="25" dirty="0">
                <a:solidFill>
                  <a:srgbClr val="6FAC46"/>
                </a:solidFill>
                <a:latin typeface="微软雅黑"/>
                <a:cs typeface="微软雅黑"/>
              </a:rPr>
              <a:t>精子在母畜生殖道内存</a:t>
            </a:r>
            <a:r>
              <a:rPr sz="2000" spc="-50" dirty="0">
                <a:solidFill>
                  <a:srgbClr val="6FAC46"/>
                </a:solidFill>
                <a:latin typeface="微软雅黑"/>
                <a:cs typeface="微软雅黑"/>
              </a:rPr>
              <a:t>活</a:t>
            </a:r>
            <a:r>
              <a:rPr sz="2000" spc="25" dirty="0">
                <a:solidFill>
                  <a:srgbClr val="6FAC46"/>
                </a:solidFill>
                <a:latin typeface="微软雅黑"/>
                <a:cs typeface="微软雅黑"/>
              </a:rPr>
              <a:t>时间</a:t>
            </a:r>
            <a:r>
              <a:rPr sz="2000" spc="-50" dirty="0">
                <a:solidFill>
                  <a:srgbClr val="6FAC46"/>
                </a:solidFill>
                <a:latin typeface="微软雅黑"/>
                <a:cs typeface="微软雅黑"/>
              </a:rPr>
              <a:t>比</a:t>
            </a:r>
            <a:r>
              <a:rPr sz="2000" spc="25" dirty="0">
                <a:solidFill>
                  <a:srgbClr val="6FAC46"/>
                </a:solidFill>
                <a:latin typeface="微软雅黑"/>
                <a:cs typeface="微软雅黑"/>
              </a:rPr>
              <a:t>其维</a:t>
            </a:r>
            <a:r>
              <a:rPr sz="2000" spc="-50" dirty="0">
                <a:solidFill>
                  <a:srgbClr val="6FAC46"/>
                </a:solidFill>
                <a:latin typeface="微软雅黑"/>
                <a:cs typeface="微软雅黑"/>
              </a:rPr>
              <a:t>持</a:t>
            </a:r>
            <a:r>
              <a:rPr sz="2000" spc="25" dirty="0">
                <a:solidFill>
                  <a:srgbClr val="6FAC46"/>
                </a:solidFill>
                <a:latin typeface="微软雅黑"/>
                <a:cs typeface="微软雅黑"/>
              </a:rPr>
              <a:t>受精</a:t>
            </a:r>
            <a:r>
              <a:rPr sz="2000" spc="-50" dirty="0">
                <a:solidFill>
                  <a:srgbClr val="6FAC46"/>
                </a:solidFill>
                <a:latin typeface="微软雅黑"/>
                <a:cs typeface="微软雅黑"/>
              </a:rPr>
              <a:t>能</a:t>
            </a:r>
            <a:r>
              <a:rPr sz="2000" spc="25" dirty="0">
                <a:solidFill>
                  <a:srgbClr val="6FAC46"/>
                </a:solidFill>
                <a:latin typeface="微软雅黑"/>
                <a:cs typeface="微软雅黑"/>
              </a:rPr>
              <a:t>力的</a:t>
            </a:r>
            <a:r>
              <a:rPr sz="2000" spc="-50" dirty="0">
                <a:solidFill>
                  <a:srgbClr val="6FAC46"/>
                </a:solidFill>
                <a:latin typeface="微软雅黑"/>
                <a:cs typeface="微软雅黑"/>
              </a:rPr>
              <a:t>时</a:t>
            </a:r>
            <a:r>
              <a:rPr sz="2000" spc="25" dirty="0">
                <a:solidFill>
                  <a:srgbClr val="6FAC46"/>
                </a:solidFill>
                <a:latin typeface="微软雅黑"/>
                <a:cs typeface="微软雅黑"/>
              </a:rPr>
              <a:t>间稍</a:t>
            </a:r>
            <a:r>
              <a:rPr sz="2000" spc="-75" dirty="0">
                <a:solidFill>
                  <a:srgbClr val="6FAC46"/>
                </a:solidFill>
                <a:latin typeface="微软雅黑"/>
                <a:cs typeface="微软雅黑"/>
              </a:rPr>
              <a:t>长</a:t>
            </a:r>
            <a:r>
              <a:rPr sz="2000" b="1" spc="20" dirty="0">
                <a:solidFill>
                  <a:srgbClr val="6FAC46"/>
                </a:solidFill>
                <a:latin typeface="微软雅黑"/>
                <a:cs typeface="微软雅黑"/>
              </a:rPr>
              <a:t>。</a:t>
            </a:r>
            <a:r>
              <a:rPr sz="2000" spc="25" dirty="0">
                <a:latin typeface="微软雅黑"/>
                <a:cs typeface="微软雅黑"/>
              </a:rPr>
              <a:t>精</a:t>
            </a:r>
            <a:r>
              <a:rPr sz="2000" spc="-50" dirty="0">
                <a:latin typeface="微软雅黑"/>
                <a:cs typeface="微软雅黑"/>
              </a:rPr>
              <a:t>子</a:t>
            </a:r>
            <a:r>
              <a:rPr sz="2000" spc="25" dirty="0">
                <a:latin typeface="微软雅黑"/>
                <a:cs typeface="微软雅黑"/>
              </a:rPr>
              <a:t>在母</a:t>
            </a:r>
            <a:r>
              <a:rPr sz="2000" spc="-50" dirty="0">
                <a:latin typeface="微软雅黑"/>
                <a:cs typeface="微软雅黑"/>
              </a:rPr>
              <a:t>畜</a:t>
            </a:r>
            <a:r>
              <a:rPr sz="2000" spc="25" dirty="0">
                <a:latin typeface="微软雅黑"/>
                <a:cs typeface="微软雅黑"/>
              </a:rPr>
              <a:t>生殖</a:t>
            </a:r>
            <a:r>
              <a:rPr sz="2000" spc="-50" dirty="0">
                <a:latin typeface="微软雅黑"/>
                <a:cs typeface="微软雅黑"/>
              </a:rPr>
              <a:t>道</a:t>
            </a:r>
            <a:r>
              <a:rPr sz="2000" spc="25" dirty="0">
                <a:latin typeface="微软雅黑"/>
                <a:cs typeface="微软雅黑"/>
              </a:rPr>
              <a:t>内 存活和保持受精能力时</a:t>
            </a:r>
            <a:r>
              <a:rPr sz="2000" spc="-50" dirty="0">
                <a:latin typeface="微软雅黑"/>
                <a:cs typeface="微软雅黑"/>
              </a:rPr>
              <a:t>间</a:t>
            </a:r>
            <a:r>
              <a:rPr sz="2000" spc="25" dirty="0">
                <a:latin typeface="微软雅黑"/>
                <a:cs typeface="微软雅黑"/>
              </a:rPr>
              <a:t>的长</a:t>
            </a:r>
            <a:r>
              <a:rPr sz="2000" spc="-50" dirty="0">
                <a:latin typeface="微软雅黑"/>
                <a:cs typeface="微软雅黑"/>
              </a:rPr>
              <a:t>短</a:t>
            </a:r>
            <a:r>
              <a:rPr sz="2000" spc="25" dirty="0">
                <a:latin typeface="微软雅黑"/>
                <a:cs typeface="微软雅黑"/>
              </a:rPr>
              <a:t>，不</a:t>
            </a:r>
            <a:r>
              <a:rPr sz="2000" spc="-50" dirty="0">
                <a:latin typeface="微软雅黑"/>
                <a:cs typeface="微软雅黑"/>
              </a:rPr>
              <a:t>仅</a:t>
            </a:r>
            <a:r>
              <a:rPr sz="2000" spc="25" dirty="0">
                <a:latin typeface="微软雅黑"/>
                <a:cs typeface="微软雅黑"/>
              </a:rPr>
              <a:t>与精</a:t>
            </a:r>
            <a:r>
              <a:rPr sz="2000" spc="-50" dirty="0">
                <a:latin typeface="微软雅黑"/>
                <a:cs typeface="微软雅黑"/>
              </a:rPr>
              <a:t>子</a:t>
            </a:r>
            <a:r>
              <a:rPr sz="2000" spc="25" dirty="0">
                <a:latin typeface="微软雅黑"/>
                <a:cs typeface="微软雅黑"/>
              </a:rPr>
              <a:t>本身</a:t>
            </a:r>
            <a:r>
              <a:rPr sz="2000" spc="-50" dirty="0">
                <a:latin typeface="微软雅黑"/>
                <a:cs typeface="微软雅黑"/>
              </a:rPr>
              <a:t>的</a:t>
            </a:r>
            <a:r>
              <a:rPr sz="2000" spc="25" dirty="0">
                <a:latin typeface="微软雅黑"/>
                <a:cs typeface="微软雅黑"/>
              </a:rPr>
              <a:t>生存</a:t>
            </a:r>
            <a:r>
              <a:rPr sz="2000" spc="-50" dirty="0">
                <a:latin typeface="微软雅黑"/>
                <a:cs typeface="微软雅黑"/>
              </a:rPr>
              <a:t>能</a:t>
            </a:r>
            <a:r>
              <a:rPr sz="2000" spc="25" dirty="0">
                <a:latin typeface="微软雅黑"/>
                <a:cs typeface="微软雅黑"/>
              </a:rPr>
              <a:t>力，</a:t>
            </a:r>
            <a:r>
              <a:rPr sz="2000" spc="-50" dirty="0">
                <a:latin typeface="微软雅黑"/>
                <a:cs typeface="微软雅黑"/>
              </a:rPr>
              <a:t>也</a:t>
            </a:r>
            <a:r>
              <a:rPr sz="2000" spc="25" dirty="0">
                <a:latin typeface="微软雅黑"/>
                <a:cs typeface="微软雅黑"/>
              </a:rPr>
              <a:t>与母</a:t>
            </a:r>
            <a:r>
              <a:rPr sz="2000" spc="-50" dirty="0">
                <a:latin typeface="微软雅黑"/>
                <a:cs typeface="微软雅黑"/>
              </a:rPr>
              <a:t>畜</a:t>
            </a:r>
            <a:r>
              <a:rPr sz="2000" spc="25" dirty="0">
                <a:latin typeface="微软雅黑"/>
                <a:cs typeface="微软雅黑"/>
              </a:rPr>
              <a:t>生殖</a:t>
            </a:r>
            <a:r>
              <a:rPr sz="2000" spc="-50" dirty="0">
                <a:latin typeface="微软雅黑"/>
                <a:cs typeface="微软雅黑"/>
              </a:rPr>
              <a:t>道</a:t>
            </a:r>
            <a:r>
              <a:rPr sz="2000" spc="15" dirty="0">
                <a:latin typeface="微软雅黑"/>
                <a:cs typeface="微软雅黑"/>
              </a:rPr>
              <a:t>的 </a:t>
            </a:r>
            <a:r>
              <a:rPr sz="2000" spc="25" dirty="0">
                <a:latin typeface="微软雅黑"/>
                <a:cs typeface="微软雅黑"/>
              </a:rPr>
              <a:t>生理状况有关。在确定</a:t>
            </a:r>
            <a:r>
              <a:rPr sz="2000" spc="-50" dirty="0">
                <a:latin typeface="微软雅黑"/>
                <a:cs typeface="微软雅黑"/>
              </a:rPr>
              <a:t>配</a:t>
            </a:r>
            <a:r>
              <a:rPr sz="2000" spc="25" dirty="0">
                <a:latin typeface="微软雅黑"/>
                <a:cs typeface="微软雅黑"/>
              </a:rPr>
              <a:t>种时</a:t>
            </a:r>
            <a:r>
              <a:rPr sz="2000" spc="-50" dirty="0">
                <a:latin typeface="微软雅黑"/>
                <a:cs typeface="微软雅黑"/>
              </a:rPr>
              <a:t>间</a:t>
            </a:r>
            <a:r>
              <a:rPr sz="2000" spc="25" dirty="0">
                <a:latin typeface="微软雅黑"/>
                <a:cs typeface="微软雅黑"/>
              </a:rPr>
              <a:t>、配</a:t>
            </a:r>
            <a:r>
              <a:rPr sz="2000" spc="-50" dirty="0">
                <a:latin typeface="微软雅黑"/>
                <a:cs typeface="微软雅黑"/>
              </a:rPr>
              <a:t>种</a:t>
            </a:r>
            <a:r>
              <a:rPr sz="2000" spc="25" dirty="0">
                <a:latin typeface="微软雅黑"/>
                <a:cs typeface="微软雅黑"/>
              </a:rPr>
              <a:t>间隔</a:t>
            </a:r>
            <a:r>
              <a:rPr sz="2000" spc="-50" dirty="0">
                <a:latin typeface="微软雅黑"/>
                <a:cs typeface="微软雅黑"/>
              </a:rPr>
              <a:t>时</a:t>
            </a:r>
            <a:r>
              <a:rPr sz="2000" spc="25" dirty="0">
                <a:latin typeface="微软雅黑"/>
                <a:cs typeface="微软雅黑"/>
              </a:rPr>
              <a:t>都具</a:t>
            </a:r>
            <a:r>
              <a:rPr sz="2000" spc="-50" dirty="0">
                <a:latin typeface="微软雅黑"/>
                <a:cs typeface="微软雅黑"/>
              </a:rPr>
              <a:t>有</a:t>
            </a:r>
            <a:r>
              <a:rPr sz="2000" spc="25" dirty="0">
                <a:latin typeface="微软雅黑"/>
                <a:cs typeface="微软雅黑"/>
              </a:rPr>
              <a:t>重要</a:t>
            </a:r>
            <a:r>
              <a:rPr sz="2000" spc="-50" dirty="0">
                <a:latin typeface="微软雅黑"/>
                <a:cs typeface="微软雅黑"/>
              </a:rPr>
              <a:t>的</a:t>
            </a:r>
            <a:r>
              <a:rPr sz="2000" spc="25" dirty="0">
                <a:latin typeface="微软雅黑"/>
                <a:cs typeface="微软雅黑"/>
              </a:rPr>
              <a:t>参考</a:t>
            </a:r>
            <a:r>
              <a:rPr sz="2000" spc="-50" dirty="0">
                <a:latin typeface="微软雅黑"/>
                <a:cs typeface="微软雅黑"/>
              </a:rPr>
              <a:t>意</a:t>
            </a:r>
            <a:r>
              <a:rPr sz="2000" spc="25" dirty="0">
                <a:latin typeface="微软雅黑"/>
                <a:cs typeface="微软雅黑"/>
              </a:rPr>
              <a:t>义。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3A713444-CE12-43BA-B477-C0D58C3CDE29}"/>
              </a:ext>
            </a:extLst>
          </p:cNvPr>
          <p:cNvSpPr/>
          <p:nvPr/>
        </p:nvSpPr>
        <p:spPr>
          <a:xfrm>
            <a:off x="2305050" y="4686300"/>
            <a:ext cx="7581900" cy="838200"/>
          </a:xfrm>
          <a:custGeom>
            <a:avLst/>
            <a:gdLst/>
            <a:ahLst/>
            <a:cxnLst/>
            <a:rect l="l" t="t" r="r" b="b"/>
            <a:pathLst>
              <a:path w="7581900" h="838200">
                <a:moveTo>
                  <a:pt x="0" y="838200"/>
                </a:moveTo>
                <a:lnTo>
                  <a:pt x="7581900" y="838200"/>
                </a:lnTo>
                <a:lnTo>
                  <a:pt x="7581900" y="0"/>
                </a:lnTo>
                <a:lnTo>
                  <a:pt x="0" y="0"/>
                </a:lnTo>
                <a:lnTo>
                  <a:pt x="0" y="83820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3F50BE53-1172-40CC-A038-5CBB798E221F}"/>
              </a:ext>
            </a:extLst>
          </p:cNvPr>
          <p:cNvSpPr txBox="1"/>
          <p:nvPr/>
        </p:nvSpPr>
        <p:spPr>
          <a:xfrm>
            <a:off x="2397125" y="4653597"/>
            <a:ext cx="7391400" cy="8305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  <a:tabLst>
                <a:tab pos="1763395" algn="l"/>
                <a:tab pos="4375150" algn="l"/>
                <a:tab pos="5452110" algn="l"/>
              </a:tabLst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存活时间：	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牛</a:t>
            </a: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sz="2000" spc="15" dirty="0">
                <a:solidFill>
                  <a:srgbClr val="FFFFFF"/>
                </a:solidFill>
                <a:latin typeface="微软雅黑"/>
                <a:cs typeface="微软雅黑"/>
              </a:rPr>
              <a:t>～</a:t>
            </a: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56h</a:t>
            </a:r>
            <a:r>
              <a:rPr sz="2000" spc="15" dirty="0">
                <a:solidFill>
                  <a:srgbClr val="FFFFFF"/>
                </a:solidFill>
                <a:latin typeface="微软雅黑"/>
                <a:cs typeface="微软雅黑"/>
              </a:rPr>
              <a:t>，</a:t>
            </a:r>
            <a:r>
              <a:rPr sz="2000" spc="-220" dirty="0">
                <a:solidFill>
                  <a:srgbClr val="FFFFFF"/>
                </a:solidFill>
                <a:latin typeface="微软雅黑"/>
                <a:cs typeface="微软雅黑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羊</a:t>
            </a: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48h</a:t>
            </a:r>
            <a:r>
              <a:rPr sz="2000" spc="15" dirty="0">
                <a:solidFill>
                  <a:srgbClr val="FFFFFF"/>
                </a:solidFill>
                <a:latin typeface="微软雅黑"/>
                <a:cs typeface="微软雅黑"/>
              </a:rPr>
              <a:t>，	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猪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50h</a:t>
            </a:r>
            <a:r>
              <a:rPr sz="2000" spc="10" dirty="0">
                <a:solidFill>
                  <a:srgbClr val="FFFFFF"/>
                </a:solidFill>
                <a:latin typeface="微软雅黑"/>
                <a:cs typeface="微软雅黑"/>
              </a:rPr>
              <a:t>，	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马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6d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。</a:t>
            </a:r>
            <a:endParaRPr sz="200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  <a:spcBef>
                <a:spcPts val="1505"/>
              </a:spcBef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维持受精时间：</a:t>
            </a:r>
            <a:r>
              <a:rPr sz="2000" spc="15" dirty="0">
                <a:solidFill>
                  <a:srgbClr val="FFFFFF"/>
                </a:solidFill>
                <a:latin typeface="微软雅黑"/>
                <a:cs typeface="微软雅黑"/>
              </a:rPr>
              <a:t>牛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28h</a:t>
            </a:r>
            <a:r>
              <a:rPr sz="2000" spc="-5" dirty="0">
                <a:solidFill>
                  <a:srgbClr val="FFFFFF"/>
                </a:solidFill>
                <a:latin typeface="微软雅黑"/>
                <a:cs typeface="微软雅黑"/>
              </a:rPr>
              <a:t>，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绵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羊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30</a:t>
            </a:r>
            <a:r>
              <a:rPr sz="2000" spc="-10" dirty="0">
                <a:solidFill>
                  <a:srgbClr val="FFFFFF"/>
                </a:solidFill>
                <a:latin typeface="微软雅黑"/>
                <a:cs typeface="微软雅黑"/>
              </a:rPr>
              <a:t>～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36h</a:t>
            </a:r>
            <a:r>
              <a:rPr sz="2000" spc="-10" dirty="0">
                <a:solidFill>
                  <a:srgbClr val="FFFFFF"/>
                </a:solidFill>
                <a:latin typeface="微软雅黑"/>
                <a:cs typeface="微软雅黑"/>
              </a:rPr>
              <a:t>，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猪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24h</a:t>
            </a:r>
            <a:r>
              <a:rPr sz="2000" spc="-5" dirty="0">
                <a:solidFill>
                  <a:srgbClr val="FFFFFF"/>
                </a:solidFill>
                <a:latin typeface="微软雅黑"/>
                <a:cs typeface="微软雅黑"/>
              </a:rPr>
              <a:t>，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马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2000" dirty="0">
                <a:solidFill>
                  <a:srgbClr val="FFFFFF"/>
                </a:solidFill>
                <a:latin typeface="微软雅黑"/>
                <a:cs typeface="微软雅黑"/>
              </a:rPr>
              <a:t>～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6d</a:t>
            </a:r>
            <a:r>
              <a:rPr sz="2000" dirty="0">
                <a:solidFill>
                  <a:srgbClr val="FFFFFF"/>
                </a:solidFill>
                <a:latin typeface="微软雅黑"/>
                <a:cs typeface="微软雅黑"/>
              </a:rPr>
              <a:t>，</a:t>
            </a:r>
            <a:r>
              <a:rPr sz="2000" spc="-55" dirty="0">
                <a:solidFill>
                  <a:srgbClr val="FFFFFF"/>
                </a:solidFill>
                <a:latin typeface="微软雅黑"/>
                <a:cs typeface="微软雅黑"/>
              </a:rPr>
              <a:t>犬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2d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。</a:t>
            </a:r>
            <a:endParaRPr sz="200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4103263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卵子在输卵管中的运行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>
            <a:extLst>
              <a:ext uri="{FF2B5EF4-FFF2-40B4-BE49-F238E27FC236}">
                <a16:creationId xmlns:a16="http://schemas.microsoft.com/office/drawing/2014/main" id="{47330583-4135-4775-9FA9-4AA1189E6D69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一、配子的运行</a:t>
            </a: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09BECF10-94F7-42DC-9EE4-292028BB9266}"/>
              </a:ext>
            </a:extLst>
          </p:cNvPr>
          <p:cNvSpPr txBox="1"/>
          <p:nvPr/>
        </p:nvSpPr>
        <p:spPr>
          <a:xfrm>
            <a:off x="2433701" y="2538476"/>
            <a:ext cx="933450" cy="361950"/>
          </a:xfrm>
          <a:prstGeom prst="rect">
            <a:avLst/>
          </a:prstGeom>
          <a:ln w="9525">
            <a:solidFill>
              <a:srgbClr val="6FAC46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227329">
              <a:lnSpc>
                <a:spcPct val="100000"/>
              </a:lnSpc>
              <a:spcBef>
                <a:spcPts val="260"/>
              </a:spcBef>
            </a:pPr>
            <a:r>
              <a:rPr sz="1800" spc="-5" dirty="0">
                <a:latin typeface="微软雅黑"/>
                <a:cs typeface="微软雅黑"/>
              </a:rPr>
              <a:t>卵巢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C5C8E13B-D75B-4C44-9C84-E2A65CA08BC9}"/>
              </a:ext>
            </a:extLst>
          </p:cNvPr>
          <p:cNvSpPr txBox="1"/>
          <p:nvPr/>
        </p:nvSpPr>
        <p:spPr>
          <a:xfrm>
            <a:off x="4195826" y="2538476"/>
            <a:ext cx="1114425" cy="361950"/>
          </a:xfrm>
          <a:prstGeom prst="rect">
            <a:avLst/>
          </a:prstGeom>
          <a:ln w="9525">
            <a:solidFill>
              <a:srgbClr val="6FAC46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8425">
              <a:lnSpc>
                <a:spcPct val="100000"/>
              </a:lnSpc>
              <a:spcBef>
                <a:spcPts val="260"/>
              </a:spcBef>
            </a:pPr>
            <a:r>
              <a:rPr sz="1800" spc="-5" dirty="0">
                <a:latin typeface="微软雅黑"/>
                <a:cs typeface="微软雅黑"/>
              </a:rPr>
              <a:t>输卵管伞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id="{68C39DB5-F1B7-4BF2-961F-0257477990EA}"/>
              </a:ext>
            </a:extLst>
          </p:cNvPr>
          <p:cNvSpPr txBox="1"/>
          <p:nvPr/>
        </p:nvSpPr>
        <p:spPr>
          <a:xfrm>
            <a:off x="8872601" y="2557526"/>
            <a:ext cx="933450" cy="371475"/>
          </a:xfrm>
          <a:prstGeom prst="rect">
            <a:avLst/>
          </a:prstGeom>
          <a:ln w="9525">
            <a:solidFill>
              <a:srgbClr val="6FAC46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122555">
              <a:lnSpc>
                <a:spcPct val="100000"/>
              </a:lnSpc>
              <a:spcBef>
                <a:spcPts val="260"/>
              </a:spcBef>
            </a:pPr>
            <a:r>
              <a:rPr sz="1800" dirty="0">
                <a:latin typeface="微软雅黑"/>
                <a:cs typeface="微软雅黑"/>
              </a:rPr>
              <a:t>壶腹部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C117BC9C-EE2E-465A-8794-C2651D4AFD63}"/>
              </a:ext>
            </a:extLst>
          </p:cNvPr>
          <p:cNvSpPr txBox="1"/>
          <p:nvPr/>
        </p:nvSpPr>
        <p:spPr>
          <a:xfrm>
            <a:off x="6177026" y="2557526"/>
            <a:ext cx="1724025" cy="371475"/>
          </a:xfrm>
          <a:prstGeom prst="rect">
            <a:avLst/>
          </a:prstGeom>
          <a:ln w="9525">
            <a:solidFill>
              <a:srgbClr val="6FAC46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260"/>
              </a:spcBef>
            </a:pPr>
            <a:r>
              <a:rPr sz="1800" spc="-5" dirty="0">
                <a:latin typeface="微软雅黑"/>
                <a:cs typeface="微软雅黑"/>
              </a:rPr>
              <a:t>输卵管漏斗部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4AED1FD9-FD2B-4611-B958-8511C34169CB}"/>
              </a:ext>
            </a:extLst>
          </p:cNvPr>
          <p:cNvSpPr/>
          <p:nvPr/>
        </p:nvSpPr>
        <p:spPr>
          <a:xfrm>
            <a:off x="3576701" y="2643251"/>
            <a:ext cx="504825" cy="190500"/>
          </a:xfrm>
          <a:custGeom>
            <a:avLst/>
            <a:gdLst/>
            <a:ahLst/>
            <a:cxnLst/>
            <a:rect l="l" t="t" r="r" b="b"/>
            <a:pathLst>
              <a:path w="504825" h="190500">
                <a:moveTo>
                  <a:pt x="409575" y="0"/>
                </a:moveTo>
                <a:lnTo>
                  <a:pt x="409575" y="47625"/>
                </a:lnTo>
                <a:lnTo>
                  <a:pt x="0" y="47625"/>
                </a:lnTo>
                <a:lnTo>
                  <a:pt x="0" y="142875"/>
                </a:lnTo>
                <a:lnTo>
                  <a:pt x="409575" y="142875"/>
                </a:lnTo>
                <a:lnTo>
                  <a:pt x="409575" y="190500"/>
                </a:lnTo>
                <a:lnTo>
                  <a:pt x="504825" y="95250"/>
                </a:lnTo>
                <a:lnTo>
                  <a:pt x="409575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7">
            <a:extLst>
              <a:ext uri="{FF2B5EF4-FFF2-40B4-BE49-F238E27FC236}">
                <a16:creationId xmlns:a16="http://schemas.microsoft.com/office/drawing/2014/main" id="{FF3D0BE5-832C-4394-932D-6FE77990AF0C}"/>
              </a:ext>
            </a:extLst>
          </p:cNvPr>
          <p:cNvSpPr/>
          <p:nvPr/>
        </p:nvSpPr>
        <p:spPr>
          <a:xfrm>
            <a:off x="3576701" y="2643251"/>
            <a:ext cx="504825" cy="190500"/>
          </a:xfrm>
          <a:custGeom>
            <a:avLst/>
            <a:gdLst/>
            <a:ahLst/>
            <a:cxnLst/>
            <a:rect l="l" t="t" r="r" b="b"/>
            <a:pathLst>
              <a:path w="504825" h="190500">
                <a:moveTo>
                  <a:pt x="0" y="47625"/>
                </a:moveTo>
                <a:lnTo>
                  <a:pt x="409575" y="47625"/>
                </a:lnTo>
                <a:lnTo>
                  <a:pt x="409575" y="0"/>
                </a:lnTo>
                <a:lnTo>
                  <a:pt x="504825" y="95250"/>
                </a:lnTo>
                <a:lnTo>
                  <a:pt x="409575" y="190500"/>
                </a:lnTo>
                <a:lnTo>
                  <a:pt x="409575" y="142875"/>
                </a:lnTo>
                <a:lnTo>
                  <a:pt x="0" y="142875"/>
                </a:lnTo>
                <a:lnTo>
                  <a:pt x="0" y="47625"/>
                </a:lnTo>
                <a:close/>
              </a:path>
            </a:pathLst>
          </a:custGeom>
          <a:ln w="9525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8">
            <a:extLst>
              <a:ext uri="{FF2B5EF4-FFF2-40B4-BE49-F238E27FC236}">
                <a16:creationId xmlns:a16="http://schemas.microsoft.com/office/drawing/2014/main" id="{AE9ADB8A-7F13-4ED6-919C-3A6D28054F86}"/>
              </a:ext>
            </a:extLst>
          </p:cNvPr>
          <p:cNvSpPr/>
          <p:nvPr/>
        </p:nvSpPr>
        <p:spPr>
          <a:xfrm>
            <a:off x="5596001" y="2681351"/>
            <a:ext cx="504825" cy="180975"/>
          </a:xfrm>
          <a:custGeom>
            <a:avLst/>
            <a:gdLst/>
            <a:ahLst/>
            <a:cxnLst/>
            <a:rect l="l" t="t" r="r" b="b"/>
            <a:pathLst>
              <a:path w="504825" h="180975">
                <a:moveTo>
                  <a:pt x="414274" y="0"/>
                </a:moveTo>
                <a:lnTo>
                  <a:pt x="414274" y="45212"/>
                </a:lnTo>
                <a:lnTo>
                  <a:pt x="0" y="45212"/>
                </a:lnTo>
                <a:lnTo>
                  <a:pt x="0" y="135636"/>
                </a:lnTo>
                <a:lnTo>
                  <a:pt x="414274" y="135636"/>
                </a:lnTo>
                <a:lnTo>
                  <a:pt x="414274" y="180975"/>
                </a:lnTo>
                <a:lnTo>
                  <a:pt x="504825" y="90424"/>
                </a:lnTo>
                <a:lnTo>
                  <a:pt x="414274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D55C7743-97B3-48AA-B275-21D8422C1FE9}"/>
              </a:ext>
            </a:extLst>
          </p:cNvPr>
          <p:cNvSpPr/>
          <p:nvPr/>
        </p:nvSpPr>
        <p:spPr>
          <a:xfrm>
            <a:off x="5596001" y="2681351"/>
            <a:ext cx="504825" cy="180975"/>
          </a:xfrm>
          <a:custGeom>
            <a:avLst/>
            <a:gdLst/>
            <a:ahLst/>
            <a:cxnLst/>
            <a:rect l="l" t="t" r="r" b="b"/>
            <a:pathLst>
              <a:path w="504825" h="180975">
                <a:moveTo>
                  <a:pt x="0" y="45212"/>
                </a:moveTo>
                <a:lnTo>
                  <a:pt x="414274" y="45212"/>
                </a:lnTo>
                <a:lnTo>
                  <a:pt x="414274" y="0"/>
                </a:lnTo>
                <a:lnTo>
                  <a:pt x="504825" y="90424"/>
                </a:lnTo>
                <a:lnTo>
                  <a:pt x="414274" y="180975"/>
                </a:lnTo>
                <a:lnTo>
                  <a:pt x="414274" y="135636"/>
                </a:lnTo>
                <a:lnTo>
                  <a:pt x="0" y="135636"/>
                </a:lnTo>
                <a:lnTo>
                  <a:pt x="0" y="45212"/>
                </a:lnTo>
                <a:close/>
              </a:path>
            </a:pathLst>
          </a:custGeom>
          <a:ln w="9525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0">
            <a:extLst>
              <a:ext uri="{FF2B5EF4-FFF2-40B4-BE49-F238E27FC236}">
                <a16:creationId xmlns:a16="http://schemas.microsoft.com/office/drawing/2014/main" id="{E5620857-8D1D-4E64-AD9E-B2BCD11AC28F}"/>
              </a:ext>
            </a:extLst>
          </p:cNvPr>
          <p:cNvSpPr/>
          <p:nvPr/>
        </p:nvSpPr>
        <p:spPr>
          <a:xfrm>
            <a:off x="8120126" y="2643251"/>
            <a:ext cx="504825" cy="190500"/>
          </a:xfrm>
          <a:custGeom>
            <a:avLst/>
            <a:gdLst/>
            <a:ahLst/>
            <a:cxnLst/>
            <a:rect l="l" t="t" r="r" b="b"/>
            <a:pathLst>
              <a:path w="504825" h="190500">
                <a:moveTo>
                  <a:pt x="409575" y="0"/>
                </a:moveTo>
                <a:lnTo>
                  <a:pt x="409575" y="47625"/>
                </a:lnTo>
                <a:lnTo>
                  <a:pt x="0" y="47625"/>
                </a:lnTo>
                <a:lnTo>
                  <a:pt x="0" y="142875"/>
                </a:lnTo>
                <a:lnTo>
                  <a:pt x="409575" y="142875"/>
                </a:lnTo>
                <a:lnTo>
                  <a:pt x="409575" y="190500"/>
                </a:lnTo>
                <a:lnTo>
                  <a:pt x="504825" y="95250"/>
                </a:lnTo>
                <a:lnTo>
                  <a:pt x="409575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1">
            <a:extLst>
              <a:ext uri="{FF2B5EF4-FFF2-40B4-BE49-F238E27FC236}">
                <a16:creationId xmlns:a16="http://schemas.microsoft.com/office/drawing/2014/main" id="{630B06B8-C63B-4D39-AE1A-52723195F312}"/>
              </a:ext>
            </a:extLst>
          </p:cNvPr>
          <p:cNvSpPr/>
          <p:nvPr/>
        </p:nvSpPr>
        <p:spPr>
          <a:xfrm>
            <a:off x="8120126" y="2643251"/>
            <a:ext cx="504825" cy="190500"/>
          </a:xfrm>
          <a:custGeom>
            <a:avLst/>
            <a:gdLst/>
            <a:ahLst/>
            <a:cxnLst/>
            <a:rect l="l" t="t" r="r" b="b"/>
            <a:pathLst>
              <a:path w="504825" h="190500">
                <a:moveTo>
                  <a:pt x="0" y="47625"/>
                </a:moveTo>
                <a:lnTo>
                  <a:pt x="409575" y="47625"/>
                </a:lnTo>
                <a:lnTo>
                  <a:pt x="409575" y="0"/>
                </a:lnTo>
                <a:lnTo>
                  <a:pt x="504825" y="95250"/>
                </a:lnTo>
                <a:lnTo>
                  <a:pt x="409575" y="190500"/>
                </a:lnTo>
                <a:lnTo>
                  <a:pt x="409575" y="142875"/>
                </a:lnTo>
                <a:lnTo>
                  <a:pt x="0" y="142875"/>
                </a:lnTo>
                <a:lnTo>
                  <a:pt x="0" y="47625"/>
                </a:lnTo>
                <a:close/>
              </a:path>
            </a:pathLst>
          </a:custGeom>
          <a:ln w="9525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12">
            <a:extLst>
              <a:ext uri="{FF2B5EF4-FFF2-40B4-BE49-F238E27FC236}">
                <a16:creationId xmlns:a16="http://schemas.microsoft.com/office/drawing/2014/main" id="{34E46585-A5B9-4239-A4A1-2BAA5EB52BEA}"/>
              </a:ext>
            </a:extLst>
          </p:cNvPr>
          <p:cNvSpPr/>
          <p:nvPr/>
        </p:nvSpPr>
        <p:spPr>
          <a:xfrm>
            <a:off x="1104900" y="5295900"/>
            <a:ext cx="10134600" cy="895350"/>
          </a:xfrm>
          <a:custGeom>
            <a:avLst/>
            <a:gdLst/>
            <a:ahLst/>
            <a:cxnLst/>
            <a:rect l="l" t="t" r="r" b="b"/>
            <a:pathLst>
              <a:path w="10134600" h="895350">
                <a:moveTo>
                  <a:pt x="9686925" y="0"/>
                </a:moveTo>
                <a:lnTo>
                  <a:pt x="9686925" y="223900"/>
                </a:lnTo>
                <a:lnTo>
                  <a:pt x="0" y="223900"/>
                </a:lnTo>
                <a:lnTo>
                  <a:pt x="223900" y="447675"/>
                </a:lnTo>
                <a:lnTo>
                  <a:pt x="0" y="671512"/>
                </a:lnTo>
                <a:lnTo>
                  <a:pt x="9686925" y="671512"/>
                </a:lnTo>
                <a:lnTo>
                  <a:pt x="9686925" y="895350"/>
                </a:lnTo>
                <a:lnTo>
                  <a:pt x="10134600" y="447675"/>
                </a:lnTo>
                <a:lnTo>
                  <a:pt x="9686925" y="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3">
            <a:extLst>
              <a:ext uri="{FF2B5EF4-FFF2-40B4-BE49-F238E27FC236}">
                <a16:creationId xmlns:a16="http://schemas.microsoft.com/office/drawing/2014/main" id="{4E07CE54-E85B-4516-BD2F-D366082DA4B1}"/>
              </a:ext>
            </a:extLst>
          </p:cNvPr>
          <p:cNvSpPr txBox="1"/>
          <p:nvPr/>
        </p:nvSpPr>
        <p:spPr>
          <a:xfrm>
            <a:off x="1275461" y="5113337"/>
            <a:ext cx="18542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微软雅黑"/>
                <a:cs typeface="微软雅黑"/>
              </a:rPr>
              <a:t>输卵管肌肉的收缩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7" name="object 14">
            <a:extLst>
              <a:ext uri="{FF2B5EF4-FFF2-40B4-BE49-F238E27FC236}">
                <a16:creationId xmlns:a16="http://schemas.microsoft.com/office/drawing/2014/main" id="{E7F702DC-2D04-4D05-B26A-DEE551E9F465}"/>
              </a:ext>
            </a:extLst>
          </p:cNvPr>
          <p:cNvSpPr/>
          <p:nvPr/>
        </p:nvSpPr>
        <p:spPr>
          <a:xfrm>
            <a:off x="2081276" y="5634037"/>
            <a:ext cx="247650" cy="219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5">
            <a:extLst>
              <a:ext uri="{FF2B5EF4-FFF2-40B4-BE49-F238E27FC236}">
                <a16:creationId xmlns:a16="http://schemas.microsoft.com/office/drawing/2014/main" id="{C2CB50FA-631C-496F-A901-C3086A92D8BF}"/>
              </a:ext>
            </a:extLst>
          </p:cNvPr>
          <p:cNvSpPr/>
          <p:nvPr/>
        </p:nvSpPr>
        <p:spPr>
          <a:xfrm>
            <a:off x="2081276" y="5634037"/>
            <a:ext cx="247650" cy="219075"/>
          </a:xfrm>
          <a:custGeom>
            <a:avLst/>
            <a:gdLst/>
            <a:ahLst/>
            <a:cxnLst/>
            <a:rect l="l" t="t" r="r" b="b"/>
            <a:pathLst>
              <a:path w="247650" h="219075">
                <a:moveTo>
                  <a:pt x="0" y="109537"/>
                </a:moveTo>
                <a:lnTo>
                  <a:pt x="9721" y="66903"/>
                </a:lnTo>
                <a:lnTo>
                  <a:pt x="36242" y="32084"/>
                </a:lnTo>
                <a:lnTo>
                  <a:pt x="75598" y="8608"/>
                </a:lnTo>
                <a:lnTo>
                  <a:pt x="123825" y="0"/>
                </a:lnTo>
                <a:lnTo>
                  <a:pt x="171997" y="8608"/>
                </a:lnTo>
                <a:lnTo>
                  <a:pt x="211359" y="32084"/>
                </a:lnTo>
                <a:lnTo>
                  <a:pt x="237910" y="66903"/>
                </a:lnTo>
                <a:lnTo>
                  <a:pt x="247650" y="109537"/>
                </a:lnTo>
                <a:lnTo>
                  <a:pt x="237910" y="152171"/>
                </a:lnTo>
                <a:lnTo>
                  <a:pt x="211359" y="186990"/>
                </a:lnTo>
                <a:lnTo>
                  <a:pt x="171997" y="210466"/>
                </a:lnTo>
                <a:lnTo>
                  <a:pt x="123825" y="219075"/>
                </a:lnTo>
                <a:lnTo>
                  <a:pt x="75598" y="210466"/>
                </a:lnTo>
                <a:lnTo>
                  <a:pt x="36242" y="186990"/>
                </a:lnTo>
                <a:lnTo>
                  <a:pt x="9721" y="152171"/>
                </a:lnTo>
                <a:lnTo>
                  <a:pt x="0" y="109537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16">
            <a:extLst>
              <a:ext uri="{FF2B5EF4-FFF2-40B4-BE49-F238E27FC236}">
                <a16:creationId xmlns:a16="http://schemas.microsoft.com/office/drawing/2014/main" id="{AC96E9E3-1E3F-4340-B8FC-15B81B5BC539}"/>
              </a:ext>
            </a:extLst>
          </p:cNvPr>
          <p:cNvSpPr txBox="1"/>
          <p:nvPr/>
        </p:nvSpPr>
        <p:spPr>
          <a:xfrm>
            <a:off x="3927221" y="6035675"/>
            <a:ext cx="11703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液体的流动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30" name="object 17">
            <a:extLst>
              <a:ext uri="{FF2B5EF4-FFF2-40B4-BE49-F238E27FC236}">
                <a16:creationId xmlns:a16="http://schemas.microsoft.com/office/drawing/2014/main" id="{AEEC6506-2FBC-4BCF-B7AF-8DE238C15327}"/>
              </a:ext>
            </a:extLst>
          </p:cNvPr>
          <p:cNvSpPr/>
          <p:nvPr/>
        </p:nvSpPr>
        <p:spPr>
          <a:xfrm>
            <a:off x="4395851" y="5634037"/>
            <a:ext cx="247650" cy="219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8">
            <a:extLst>
              <a:ext uri="{FF2B5EF4-FFF2-40B4-BE49-F238E27FC236}">
                <a16:creationId xmlns:a16="http://schemas.microsoft.com/office/drawing/2014/main" id="{1B2A762A-570C-4FF9-897E-D8D6459E7830}"/>
              </a:ext>
            </a:extLst>
          </p:cNvPr>
          <p:cNvSpPr/>
          <p:nvPr/>
        </p:nvSpPr>
        <p:spPr>
          <a:xfrm>
            <a:off x="4395851" y="5634037"/>
            <a:ext cx="247650" cy="219075"/>
          </a:xfrm>
          <a:custGeom>
            <a:avLst/>
            <a:gdLst/>
            <a:ahLst/>
            <a:cxnLst/>
            <a:rect l="l" t="t" r="r" b="b"/>
            <a:pathLst>
              <a:path w="247650" h="219075">
                <a:moveTo>
                  <a:pt x="0" y="109537"/>
                </a:moveTo>
                <a:lnTo>
                  <a:pt x="9721" y="66903"/>
                </a:lnTo>
                <a:lnTo>
                  <a:pt x="36242" y="32084"/>
                </a:lnTo>
                <a:lnTo>
                  <a:pt x="75598" y="8608"/>
                </a:lnTo>
                <a:lnTo>
                  <a:pt x="123825" y="0"/>
                </a:lnTo>
                <a:lnTo>
                  <a:pt x="171997" y="8608"/>
                </a:lnTo>
                <a:lnTo>
                  <a:pt x="211359" y="32084"/>
                </a:lnTo>
                <a:lnTo>
                  <a:pt x="237910" y="66903"/>
                </a:lnTo>
                <a:lnTo>
                  <a:pt x="247650" y="109537"/>
                </a:lnTo>
                <a:lnTo>
                  <a:pt x="237910" y="152171"/>
                </a:lnTo>
                <a:lnTo>
                  <a:pt x="211359" y="186990"/>
                </a:lnTo>
                <a:lnTo>
                  <a:pt x="171997" y="210466"/>
                </a:lnTo>
                <a:lnTo>
                  <a:pt x="123825" y="219075"/>
                </a:lnTo>
                <a:lnTo>
                  <a:pt x="75598" y="210466"/>
                </a:lnTo>
                <a:lnTo>
                  <a:pt x="36242" y="186990"/>
                </a:lnTo>
                <a:lnTo>
                  <a:pt x="9721" y="152171"/>
                </a:lnTo>
                <a:lnTo>
                  <a:pt x="0" y="109537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19">
            <a:extLst>
              <a:ext uri="{FF2B5EF4-FFF2-40B4-BE49-F238E27FC236}">
                <a16:creationId xmlns:a16="http://schemas.microsoft.com/office/drawing/2014/main" id="{F91C478C-7EAA-4F0F-B44A-31F225FA1CCA}"/>
              </a:ext>
            </a:extLst>
          </p:cNvPr>
          <p:cNvSpPr txBox="1"/>
          <p:nvPr/>
        </p:nvSpPr>
        <p:spPr>
          <a:xfrm>
            <a:off x="5893053" y="4865941"/>
            <a:ext cx="1854200" cy="54864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698500" marR="5080" indent="-686435">
              <a:lnSpc>
                <a:spcPts val="1950"/>
              </a:lnSpc>
              <a:spcBef>
                <a:spcPts val="340"/>
              </a:spcBef>
            </a:pPr>
            <a:r>
              <a:rPr sz="1800" spc="-5" dirty="0">
                <a:latin typeface="微软雅黑"/>
                <a:cs typeface="微软雅黑"/>
              </a:rPr>
              <a:t>输卵管管壁纤毛的 </a:t>
            </a:r>
            <a:r>
              <a:rPr sz="1800" dirty="0">
                <a:latin typeface="微软雅黑"/>
                <a:cs typeface="微软雅黑"/>
              </a:rPr>
              <a:t>摆动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33" name="object 20">
            <a:extLst>
              <a:ext uri="{FF2B5EF4-FFF2-40B4-BE49-F238E27FC236}">
                <a16:creationId xmlns:a16="http://schemas.microsoft.com/office/drawing/2014/main" id="{870547DD-2439-4256-A96F-FA7BA6E99496}"/>
              </a:ext>
            </a:extLst>
          </p:cNvPr>
          <p:cNvSpPr/>
          <p:nvPr/>
        </p:nvSpPr>
        <p:spPr>
          <a:xfrm>
            <a:off x="6700901" y="5634037"/>
            <a:ext cx="247650" cy="2190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21">
            <a:extLst>
              <a:ext uri="{FF2B5EF4-FFF2-40B4-BE49-F238E27FC236}">
                <a16:creationId xmlns:a16="http://schemas.microsoft.com/office/drawing/2014/main" id="{34B04FD6-3E47-4C64-9A83-0C0CF67A6915}"/>
              </a:ext>
            </a:extLst>
          </p:cNvPr>
          <p:cNvSpPr/>
          <p:nvPr/>
        </p:nvSpPr>
        <p:spPr>
          <a:xfrm>
            <a:off x="6700901" y="5634037"/>
            <a:ext cx="247650" cy="219075"/>
          </a:xfrm>
          <a:custGeom>
            <a:avLst/>
            <a:gdLst/>
            <a:ahLst/>
            <a:cxnLst/>
            <a:rect l="l" t="t" r="r" b="b"/>
            <a:pathLst>
              <a:path w="247650" h="219075">
                <a:moveTo>
                  <a:pt x="0" y="109537"/>
                </a:moveTo>
                <a:lnTo>
                  <a:pt x="9721" y="66903"/>
                </a:lnTo>
                <a:lnTo>
                  <a:pt x="36242" y="32084"/>
                </a:lnTo>
                <a:lnTo>
                  <a:pt x="75598" y="8608"/>
                </a:lnTo>
                <a:lnTo>
                  <a:pt x="123825" y="0"/>
                </a:lnTo>
                <a:lnTo>
                  <a:pt x="171997" y="8608"/>
                </a:lnTo>
                <a:lnTo>
                  <a:pt x="211359" y="32084"/>
                </a:lnTo>
                <a:lnTo>
                  <a:pt x="237910" y="66903"/>
                </a:lnTo>
                <a:lnTo>
                  <a:pt x="247650" y="109537"/>
                </a:lnTo>
                <a:lnTo>
                  <a:pt x="237910" y="152171"/>
                </a:lnTo>
                <a:lnTo>
                  <a:pt x="211359" y="186990"/>
                </a:lnTo>
                <a:lnTo>
                  <a:pt x="171997" y="210466"/>
                </a:lnTo>
                <a:lnTo>
                  <a:pt x="123825" y="219075"/>
                </a:lnTo>
                <a:lnTo>
                  <a:pt x="75598" y="210466"/>
                </a:lnTo>
                <a:lnTo>
                  <a:pt x="36242" y="186990"/>
                </a:lnTo>
                <a:lnTo>
                  <a:pt x="9721" y="152171"/>
                </a:lnTo>
                <a:lnTo>
                  <a:pt x="0" y="109537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22">
            <a:extLst>
              <a:ext uri="{FF2B5EF4-FFF2-40B4-BE49-F238E27FC236}">
                <a16:creationId xmlns:a16="http://schemas.microsoft.com/office/drawing/2014/main" id="{A465967A-7D3D-4CB1-8DEF-AE36FAB54FDF}"/>
              </a:ext>
            </a:extLst>
          </p:cNvPr>
          <p:cNvSpPr txBox="1"/>
          <p:nvPr/>
        </p:nvSpPr>
        <p:spPr>
          <a:xfrm>
            <a:off x="8202041" y="6035675"/>
            <a:ext cx="1854200" cy="54864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698500" marR="5080" indent="-686435">
              <a:lnSpc>
                <a:spcPts val="1950"/>
              </a:lnSpc>
              <a:spcBef>
                <a:spcPts val="340"/>
              </a:spcBef>
            </a:pPr>
            <a:r>
              <a:rPr sz="1800" spc="-5" dirty="0">
                <a:latin typeface="微软雅黑"/>
                <a:cs typeface="微软雅黑"/>
              </a:rPr>
              <a:t>雌激素和孕激素的 </a:t>
            </a:r>
            <a:r>
              <a:rPr sz="1800" dirty="0">
                <a:latin typeface="微软雅黑"/>
                <a:cs typeface="微软雅黑"/>
              </a:rPr>
              <a:t>作用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36" name="object 23">
            <a:extLst>
              <a:ext uri="{FF2B5EF4-FFF2-40B4-BE49-F238E27FC236}">
                <a16:creationId xmlns:a16="http://schemas.microsoft.com/office/drawing/2014/main" id="{DF980295-D08F-41C1-A7A7-2D1767170779}"/>
              </a:ext>
            </a:extLst>
          </p:cNvPr>
          <p:cNvSpPr/>
          <p:nvPr/>
        </p:nvSpPr>
        <p:spPr>
          <a:xfrm>
            <a:off x="9005951" y="5634037"/>
            <a:ext cx="247650" cy="2190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24">
            <a:extLst>
              <a:ext uri="{FF2B5EF4-FFF2-40B4-BE49-F238E27FC236}">
                <a16:creationId xmlns:a16="http://schemas.microsoft.com/office/drawing/2014/main" id="{B15B56DE-CEA1-4FE5-B65B-387EC4932A9A}"/>
              </a:ext>
            </a:extLst>
          </p:cNvPr>
          <p:cNvSpPr/>
          <p:nvPr/>
        </p:nvSpPr>
        <p:spPr>
          <a:xfrm>
            <a:off x="9005951" y="5634037"/>
            <a:ext cx="247650" cy="219075"/>
          </a:xfrm>
          <a:custGeom>
            <a:avLst/>
            <a:gdLst/>
            <a:ahLst/>
            <a:cxnLst/>
            <a:rect l="l" t="t" r="r" b="b"/>
            <a:pathLst>
              <a:path w="247650" h="219075">
                <a:moveTo>
                  <a:pt x="0" y="109537"/>
                </a:moveTo>
                <a:lnTo>
                  <a:pt x="9721" y="66903"/>
                </a:lnTo>
                <a:lnTo>
                  <a:pt x="36242" y="32084"/>
                </a:lnTo>
                <a:lnTo>
                  <a:pt x="75598" y="8608"/>
                </a:lnTo>
                <a:lnTo>
                  <a:pt x="123825" y="0"/>
                </a:lnTo>
                <a:lnTo>
                  <a:pt x="171997" y="8608"/>
                </a:lnTo>
                <a:lnTo>
                  <a:pt x="211359" y="32084"/>
                </a:lnTo>
                <a:lnTo>
                  <a:pt x="237910" y="66903"/>
                </a:lnTo>
                <a:lnTo>
                  <a:pt x="247650" y="109537"/>
                </a:lnTo>
                <a:lnTo>
                  <a:pt x="237910" y="152171"/>
                </a:lnTo>
                <a:lnTo>
                  <a:pt x="211359" y="186990"/>
                </a:lnTo>
                <a:lnTo>
                  <a:pt x="171997" y="210466"/>
                </a:lnTo>
                <a:lnTo>
                  <a:pt x="123825" y="219075"/>
                </a:lnTo>
                <a:lnTo>
                  <a:pt x="75598" y="210466"/>
                </a:lnTo>
                <a:lnTo>
                  <a:pt x="36242" y="186990"/>
                </a:lnTo>
                <a:lnTo>
                  <a:pt x="9721" y="152171"/>
                </a:lnTo>
                <a:lnTo>
                  <a:pt x="0" y="109537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27">
            <a:extLst>
              <a:ext uri="{FF2B5EF4-FFF2-40B4-BE49-F238E27FC236}">
                <a16:creationId xmlns:a16="http://schemas.microsoft.com/office/drawing/2014/main" id="{744151C8-332C-408D-BC85-194E20ADA344}"/>
              </a:ext>
            </a:extLst>
          </p:cNvPr>
          <p:cNvSpPr txBox="1"/>
          <p:nvPr/>
        </p:nvSpPr>
        <p:spPr>
          <a:xfrm>
            <a:off x="4892928" y="4022407"/>
            <a:ext cx="25400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6FAC46"/>
                </a:solidFill>
                <a:latin typeface="微软雅黑"/>
                <a:cs typeface="微软雅黑"/>
              </a:rPr>
              <a:t>输卵管内的运行主要依靠</a:t>
            </a:r>
            <a:endParaRPr sz="180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996979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卵子在输卵管中的运行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（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1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）卵子的接纳</a:t>
            </a: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>
            <a:extLst>
              <a:ext uri="{FF2B5EF4-FFF2-40B4-BE49-F238E27FC236}">
                <a16:creationId xmlns:a16="http://schemas.microsoft.com/office/drawing/2014/main" id="{47330583-4135-4775-9FA9-4AA1189E6D69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一、配子的运行</a:t>
            </a:r>
          </a:p>
        </p:txBody>
      </p:sp>
      <p:sp>
        <p:nvSpPr>
          <p:cNvPr id="39" name="object 2">
            <a:extLst>
              <a:ext uri="{FF2B5EF4-FFF2-40B4-BE49-F238E27FC236}">
                <a16:creationId xmlns:a16="http://schemas.microsoft.com/office/drawing/2014/main" id="{2772957B-3208-4F00-A73E-2F52638C2B27}"/>
              </a:ext>
            </a:extLst>
          </p:cNvPr>
          <p:cNvSpPr txBox="1"/>
          <p:nvPr/>
        </p:nvSpPr>
        <p:spPr>
          <a:xfrm>
            <a:off x="4773040" y="3911663"/>
            <a:ext cx="6588759" cy="1398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57200">
              <a:lnSpc>
                <a:spcPct val="150200"/>
              </a:lnSpc>
              <a:spcBef>
                <a:spcPts val="95"/>
              </a:spcBef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猪、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马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和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狗等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家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畜的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伞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部发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达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，卵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子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易被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接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受，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但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牛、 羊因伞部不能完全包围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卵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巢，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借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助纤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毛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向输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卵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管摆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动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而形 成的液流将落入腹腔的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卵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子吸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入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输卵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管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40" name="object 3">
            <a:extLst>
              <a:ext uri="{FF2B5EF4-FFF2-40B4-BE49-F238E27FC236}">
                <a16:creationId xmlns:a16="http://schemas.microsoft.com/office/drawing/2014/main" id="{2E314E79-3A69-47C6-BD13-E42F617CC68F}"/>
              </a:ext>
            </a:extLst>
          </p:cNvPr>
          <p:cNvSpPr/>
          <p:nvPr/>
        </p:nvSpPr>
        <p:spPr>
          <a:xfrm>
            <a:off x="1417518" y="3014643"/>
            <a:ext cx="2652214" cy="3573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6270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卵子在输卵管中的运行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（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2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）向壶腹部的运行</a:t>
            </a: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>
            <a:extLst>
              <a:ext uri="{FF2B5EF4-FFF2-40B4-BE49-F238E27FC236}">
                <a16:creationId xmlns:a16="http://schemas.microsoft.com/office/drawing/2014/main" id="{47330583-4135-4775-9FA9-4AA1189E6D69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一、配子的运行</a:t>
            </a: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B49F936A-0E81-4051-8ECC-F4E685411E72}"/>
              </a:ext>
            </a:extLst>
          </p:cNvPr>
          <p:cNvSpPr txBox="1"/>
          <p:nvPr/>
        </p:nvSpPr>
        <p:spPr>
          <a:xfrm>
            <a:off x="1219200" y="4457700"/>
            <a:ext cx="9753600" cy="1200150"/>
          </a:xfrm>
          <a:prstGeom prst="rect">
            <a:avLst/>
          </a:prstGeom>
          <a:solidFill>
            <a:srgbClr val="6FAC46"/>
          </a:solidFill>
        </p:spPr>
        <p:txBody>
          <a:bodyPr vert="horz" wrap="square" lIns="0" tIns="29209" rIns="0" bIns="0" rtlCol="0">
            <a:spAutoFit/>
          </a:bodyPr>
          <a:lstStyle/>
          <a:p>
            <a:pPr marL="92075" marR="264160">
              <a:lnSpc>
                <a:spcPts val="4350"/>
              </a:lnSpc>
              <a:spcBef>
                <a:spcPts val="229"/>
              </a:spcBef>
            </a:pPr>
            <a:r>
              <a:rPr sz="2400" dirty="0">
                <a:solidFill>
                  <a:srgbClr val="FFFFFF"/>
                </a:solidFill>
                <a:latin typeface="微软雅黑"/>
                <a:cs typeface="微软雅黑"/>
              </a:rPr>
              <a:t>卵子在输卵管全程的运行时间因不同家畜而异，一般</a:t>
            </a:r>
            <a:r>
              <a:rPr sz="2400" spc="-15" dirty="0">
                <a:solidFill>
                  <a:srgbClr val="FFFFFF"/>
                </a:solidFill>
                <a:latin typeface="微软雅黑"/>
                <a:cs typeface="微软雅黑"/>
              </a:rPr>
              <a:t>为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400" spc="-10" dirty="0">
                <a:solidFill>
                  <a:srgbClr val="FFFFFF"/>
                </a:solidFill>
                <a:latin typeface="微软雅黑"/>
                <a:cs typeface="微软雅黑"/>
              </a:rPr>
              <a:t>～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6d</a:t>
            </a:r>
            <a:r>
              <a:rPr sz="2400" spc="-10" dirty="0">
                <a:solidFill>
                  <a:srgbClr val="FFFFFF"/>
                </a:solidFill>
                <a:latin typeface="微软雅黑"/>
                <a:cs typeface="微软雅黑"/>
              </a:rPr>
              <a:t>，</a:t>
            </a:r>
            <a:r>
              <a:rPr sz="2400" dirty="0">
                <a:solidFill>
                  <a:srgbClr val="FFFFFF"/>
                </a:solidFill>
                <a:latin typeface="微软雅黑"/>
                <a:cs typeface="微软雅黑"/>
              </a:rPr>
              <a:t>牛</a:t>
            </a:r>
            <a:r>
              <a:rPr sz="2400" spc="-5" dirty="0">
                <a:solidFill>
                  <a:srgbClr val="FFFFFF"/>
                </a:solidFill>
                <a:latin typeface="微软雅黑"/>
                <a:cs typeface="微软雅黑"/>
              </a:rPr>
              <a:t>约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90 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5" dirty="0">
                <a:solidFill>
                  <a:srgbClr val="FFFFFF"/>
                </a:solidFill>
                <a:latin typeface="微软雅黑"/>
                <a:cs typeface="微软雅黑"/>
              </a:rPr>
              <a:t>，</a:t>
            </a:r>
            <a:r>
              <a:rPr sz="2400" spc="-5" dirty="0">
                <a:solidFill>
                  <a:srgbClr val="FFFFFF"/>
                </a:solidFill>
                <a:latin typeface="微软雅黑"/>
                <a:cs typeface="微软雅黑"/>
              </a:rPr>
              <a:t>绵羊</a:t>
            </a:r>
            <a:r>
              <a:rPr sz="2400" spc="5" dirty="0">
                <a:solidFill>
                  <a:srgbClr val="FFFFFF"/>
                </a:solidFill>
                <a:latin typeface="微软雅黑"/>
                <a:cs typeface="微软雅黑"/>
              </a:rPr>
              <a:t>约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72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10" dirty="0">
                <a:solidFill>
                  <a:srgbClr val="FFFFFF"/>
                </a:solidFill>
                <a:latin typeface="微软雅黑"/>
                <a:cs typeface="微软雅黑"/>
              </a:rPr>
              <a:t>，</a:t>
            </a:r>
            <a:r>
              <a:rPr sz="2400" dirty="0">
                <a:solidFill>
                  <a:srgbClr val="FFFFFF"/>
                </a:solidFill>
                <a:latin typeface="微软雅黑"/>
                <a:cs typeface="微软雅黑"/>
              </a:rPr>
              <a:t>猪</a:t>
            </a:r>
            <a:r>
              <a:rPr sz="2400" spc="-5" dirty="0">
                <a:solidFill>
                  <a:srgbClr val="FFFFFF"/>
                </a:solidFill>
                <a:latin typeface="微软雅黑"/>
                <a:cs typeface="微软雅黑"/>
              </a:rPr>
              <a:t>约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50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FFFFFF"/>
                </a:solidFill>
                <a:latin typeface="微软雅黑"/>
                <a:cs typeface="微软雅黑"/>
              </a:rPr>
              <a:t>。</a:t>
            </a:r>
            <a:endParaRPr sz="2400">
              <a:latin typeface="微软雅黑"/>
              <a:cs typeface="微软雅黑"/>
            </a:endParaRPr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5062957C-6C3F-41B3-A45B-2BD0ACCCBA30}"/>
              </a:ext>
            </a:extLst>
          </p:cNvPr>
          <p:cNvSpPr txBox="1"/>
          <p:nvPr/>
        </p:nvSpPr>
        <p:spPr>
          <a:xfrm>
            <a:off x="1417002" y="2669381"/>
            <a:ext cx="9357995" cy="1327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400" b="1" dirty="0">
                <a:solidFill>
                  <a:srgbClr val="6FAC46"/>
                </a:solidFill>
                <a:latin typeface="微软雅黑"/>
                <a:cs typeface="微软雅黑"/>
              </a:rPr>
              <a:t>卵子运行的特点</a:t>
            </a:r>
            <a:endParaRPr sz="2400" dirty="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3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spc="25" dirty="0">
                <a:solidFill>
                  <a:srgbClr val="6FAC46"/>
                </a:solidFill>
                <a:latin typeface="微软雅黑"/>
                <a:cs typeface="微软雅黑"/>
              </a:rPr>
              <a:t>慢速运行</a:t>
            </a:r>
            <a:r>
              <a:rPr sz="2000" b="1" spc="20" dirty="0">
                <a:solidFill>
                  <a:srgbClr val="6FAC46"/>
                </a:solidFill>
                <a:latin typeface="微软雅黑"/>
                <a:cs typeface="微软雅黑"/>
              </a:rPr>
              <a:t>。</a:t>
            </a:r>
            <a:r>
              <a:rPr sz="2000" spc="25" dirty="0">
                <a:latin typeface="微软雅黑"/>
                <a:cs typeface="微软雅黑"/>
              </a:rPr>
              <a:t>卵子</a:t>
            </a:r>
            <a:r>
              <a:rPr sz="2000" spc="15" dirty="0">
                <a:latin typeface="微软雅黑"/>
                <a:cs typeface="微软雅黑"/>
              </a:rPr>
              <a:t>在</a:t>
            </a:r>
            <a:r>
              <a:rPr sz="2000" spc="25" dirty="0">
                <a:latin typeface="微软雅黑"/>
                <a:cs typeface="微软雅黑"/>
              </a:rPr>
              <a:t>输卵</a:t>
            </a:r>
            <a:r>
              <a:rPr sz="2000" spc="-60" dirty="0">
                <a:latin typeface="微软雅黑"/>
                <a:cs typeface="微软雅黑"/>
              </a:rPr>
              <a:t>管</a:t>
            </a:r>
            <a:r>
              <a:rPr sz="2000" spc="25" dirty="0">
                <a:latin typeface="微软雅黑"/>
                <a:cs typeface="微软雅黑"/>
              </a:rPr>
              <a:t>内主</a:t>
            </a:r>
            <a:r>
              <a:rPr sz="2000" spc="-60" dirty="0">
                <a:latin typeface="微软雅黑"/>
                <a:cs typeface="微软雅黑"/>
              </a:rPr>
              <a:t>要</a:t>
            </a:r>
            <a:r>
              <a:rPr sz="2000" spc="25" dirty="0">
                <a:latin typeface="微软雅黑"/>
                <a:cs typeface="微软雅黑"/>
              </a:rPr>
              <a:t>是间</a:t>
            </a:r>
            <a:r>
              <a:rPr sz="2000" spc="-60" dirty="0">
                <a:latin typeface="微软雅黑"/>
                <a:cs typeface="微软雅黑"/>
              </a:rPr>
              <a:t>歇</a:t>
            </a:r>
            <a:r>
              <a:rPr sz="2000" spc="25" dirty="0">
                <a:latin typeface="微软雅黑"/>
                <a:cs typeface="微软雅黑"/>
              </a:rPr>
              <a:t>向前</a:t>
            </a:r>
            <a:r>
              <a:rPr sz="2000" spc="-60" dirty="0">
                <a:latin typeface="微软雅黑"/>
                <a:cs typeface="微软雅黑"/>
              </a:rPr>
              <a:t>运</a:t>
            </a:r>
            <a:r>
              <a:rPr sz="2000" spc="25" dirty="0">
                <a:latin typeface="微软雅黑"/>
                <a:cs typeface="微软雅黑"/>
              </a:rPr>
              <a:t>动，</a:t>
            </a:r>
            <a:r>
              <a:rPr sz="2000" spc="-60" dirty="0">
                <a:latin typeface="微软雅黑"/>
                <a:cs typeface="微软雅黑"/>
              </a:rPr>
              <a:t>运</a:t>
            </a:r>
            <a:r>
              <a:rPr sz="2000" spc="25" dirty="0">
                <a:latin typeface="微软雅黑"/>
                <a:cs typeface="微软雅黑"/>
              </a:rPr>
              <a:t>行的</a:t>
            </a:r>
            <a:r>
              <a:rPr sz="2000" spc="-60" dirty="0">
                <a:latin typeface="微软雅黑"/>
                <a:cs typeface="微软雅黑"/>
              </a:rPr>
              <a:t>时</a:t>
            </a:r>
            <a:r>
              <a:rPr sz="2000" spc="25" dirty="0">
                <a:latin typeface="微软雅黑"/>
                <a:cs typeface="微软雅黑"/>
              </a:rPr>
              <a:t>间一</a:t>
            </a:r>
            <a:r>
              <a:rPr sz="2000" spc="-60" dirty="0">
                <a:latin typeface="微软雅黑"/>
                <a:cs typeface="微软雅黑"/>
              </a:rPr>
              <a:t>般</a:t>
            </a:r>
            <a:r>
              <a:rPr sz="2000" spc="25" dirty="0">
                <a:latin typeface="微软雅黑"/>
                <a:cs typeface="微软雅黑"/>
              </a:rPr>
              <a:t>不超</a:t>
            </a:r>
            <a:r>
              <a:rPr sz="2000" spc="-10" dirty="0">
                <a:latin typeface="微软雅黑"/>
                <a:cs typeface="微软雅黑"/>
              </a:rPr>
              <a:t>过</a:t>
            </a:r>
            <a:r>
              <a:rPr sz="2000" spc="10" dirty="0">
                <a:latin typeface="Arial"/>
                <a:cs typeface="Arial"/>
              </a:rPr>
              <a:t>100h</a:t>
            </a:r>
            <a:r>
              <a:rPr sz="2000" spc="25" dirty="0">
                <a:latin typeface="微软雅黑"/>
                <a:cs typeface="微软雅黑"/>
              </a:rPr>
              <a:t>。</a:t>
            </a:r>
            <a:endParaRPr sz="20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820284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卵子在输卵管中的运行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（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2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）向壶腹部的运行</a:t>
            </a: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>
            <a:extLst>
              <a:ext uri="{FF2B5EF4-FFF2-40B4-BE49-F238E27FC236}">
                <a16:creationId xmlns:a16="http://schemas.microsoft.com/office/drawing/2014/main" id="{47330583-4135-4775-9FA9-4AA1189E6D69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一、配子的运行</a:t>
            </a:r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5062957C-6C3F-41B3-A45B-2BD0ACCCBA30}"/>
              </a:ext>
            </a:extLst>
          </p:cNvPr>
          <p:cNvSpPr txBox="1"/>
          <p:nvPr/>
        </p:nvSpPr>
        <p:spPr>
          <a:xfrm>
            <a:off x="1417002" y="2669381"/>
            <a:ext cx="9357995" cy="10111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400" b="1" dirty="0" err="1">
                <a:solidFill>
                  <a:srgbClr val="6FAC46"/>
                </a:solidFill>
                <a:latin typeface="微软雅黑"/>
                <a:cs typeface="微软雅黑"/>
              </a:rPr>
              <a:t>卵子运行的特点</a:t>
            </a:r>
            <a:endParaRPr sz="43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zh-CN" altLang="en-US" sz="2000" b="1" spc="25" dirty="0">
                <a:solidFill>
                  <a:srgbClr val="6FAC46"/>
                </a:solidFill>
                <a:latin typeface="微软雅黑"/>
                <a:cs typeface="微软雅黑"/>
              </a:rPr>
              <a:t>存活时间</a:t>
            </a:r>
            <a:r>
              <a:rPr lang="zh-CN" altLang="en-US" sz="2000" b="1" spc="30" dirty="0">
                <a:solidFill>
                  <a:srgbClr val="6FAC46"/>
                </a:solidFill>
                <a:latin typeface="微软雅黑"/>
                <a:cs typeface="微软雅黑"/>
              </a:rPr>
              <a:t>短</a:t>
            </a:r>
            <a:r>
              <a:rPr lang="zh-CN" altLang="en-US" sz="2000" b="1" spc="25" dirty="0">
                <a:solidFill>
                  <a:srgbClr val="6FAC46"/>
                </a:solidFill>
                <a:latin typeface="微软雅黑"/>
                <a:cs typeface="微软雅黑"/>
              </a:rPr>
              <a:t>。</a:t>
            </a:r>
            <a:r>
              <a:rPr lang="zh-CN" altLang="en-US" sz="2000" spc="25" dirty="0">
                <a:latin typeface="微软雅黑"/>
                <a:cs typeface="微软雅黑"/>
              </a:rPr>
              <a:t>的</a:t>
            </a:r>
            <a:r>
              <a:rPr lang="zh-CN" altLang="en-US" sz="2000" spc="30" dirty="0">
                <a:latin typeface="微软雅黑"/>
                <a:cs typeface="微软雅黑"/>
              </a:rPr>
              <a:t>卵子</a:t>
            </a:r>
            <a:r>
              <a:rPr lang="zh-CN" altLang="en-US" sz="2000" spc="20" dirty="0">
                <a:latin typeface="微软雅黑"/>
                <a:cs typeface="微软雅黑"/>
              </a:rPr>
              <a:t>保</a:t>
            </a:r>
            <a:r>
              <a:rPr lang="zh-CN" altLang="en-US" sz="2000" spc="-50" dirty="0">
                <a:latin typeface="微软雅黑"/>
                <a:cs typeface="微软雅黑"/>
              </a:rPr>
              <a:t>持</a:t>
            </a:r>
            <a:r>
              <a:rPr lang="zh-CN" altLang="en-US" sz="2000" spc="30" dirty="0">
                <a:latin typeface="微软雅黑"/>
                <a:cs typeface="微软雅黑"/>
              </a:rPr>
              <a:t>受精</a:t>
            </a:r>
            <a:r>
              <a:rPr lang="zh-CN" altLang="en-US" sz="2000" spc="-55" dirty="0">
                <a:latin typeface="微软雅黑"/>
                <a:cs typeface="微软雅黑"/>
              </a:rPr>
              <a:t>能</a:t>
            </a:r>
            <a:r>
              <a:rPr lang="zh-CN" altLang="en-US" sz="2000" spc="30" dirty="0">
                <a:latin typeface="微软雅黑"/>
                <a:cs typeface="微软雅黑"/>
              </a:rPr>
              <a:t>力的</a:t>
            </a:r>
            <a:r>
              <a:rPr lang="zh-CN" altLang="en-US" sz="2000" spc="-55" dirty="0">
                <a:latin typeface="微软雅黑"/>
                <a:cs typeface="微软雅黑"/>
              </a:rPr>
              <a:t>时</a:t>
            </a:r>
            <a:r>
              <a:rPr lang="zh-CN" altLang="en-US" sz="2000" spc="30" dirty="0">
                <a:latin typeface="微软雅黑"/>
                <a:cs typeface="微软雅黑"/>
              </a:rPr>
              <a:t>间比</a:t>
            </a:r>
            <a:r>
              <a:rPr lang="zh-CN" altLang="en-US" sz="2000" spc="-55" dirty="0">
                <a:latin typeface="微软雅黑"/>
                <a:cs typeface="微软雅黑"/>
              </a:rPr>
              <a:t>精</a:t>
            </a:r>
            <a:r>
              <a:rPr lang="zh-CN" altLang="en-US" sz="2000" spc="30" dirty="0">
                <a:latin typeface="微软雅黑"/>
                <a:cs typeface="微软雅黑"/>
              </a:rPr>
              <a:t>子要</a:t>
            </a:r>
            <a:r>
              <a:rPr lang="zh-CN" altLang="en-US" sz="2000" spc="-55" dirty="0">
                <a:latin typeface="微软雅黑"/>
                <a:cs typeface="微软雅黑"/>
              </a:rPr>
              <a:t>短</a:t>
            </a:r>
            <a:r>
              <a:rPr lang="zh-CN" altLang="en-US" sz="2000" spc="30" dirty="0">
                <a:latin typeface="微软雅黑"/>
                <a:cs typeface="微软雅黑"/>
              </a:rPr>
              <a:t>，其</a:t>
            </a:r>
            <a:r>
              <a:rPr lang="zh-CN" altLang="en-US" sz="2000" spc="-55" dirty="0">
                <a:latin typeface="微软雅黑"/>
                <a:cs typeface="微软雅黑"/>
              </a:rPr>
              <a:t>受</a:t>
            </a:r>
            <a:r>
              <a:rPr lang="zh-CN" altLang="en-US" sz="2000" spc="30" dirty="0">
                <a:latin typeface="微软雅黑"/>
                <a:cs typeface="微软雅黑"/>
              </a:rPr>
              <a:t>精能</a:t>
            </a:r>
            <a:r>
              <a:rPr lang="zh-CN" altLang="en-US" sz="2000" spc="-55" dirty="0">
                <a:latin typeface="微软雅黑"/>
                <a:cs typeface="微软雅黑"/>
              </a:rPr>
              <a:t>力</a:t>
            </a:r>
            <a:r>
              <a:rPr lang="zh-CN" altLang="en-US" sz="2000" spc="30" dirty="0">
                <a:latin typeface="微软雅黑"/>
                <a:cs typeface="微软雅黑"/>
              </a:rPr>
              <a:t>的消</a:t>
            </a:r>
            <a:r>
              <a:rPr lang="zh-CN" altLang="en-US" sz="2000" spc="-55" dirty="0">
                <a:latin typeface="微软雅黑"/>
                <a:cs typeface="微软雅黑"/>
              </a:rPr>
              <a:t>失</a:t>
            </a:r>
            <a:r>
              <a:rPr lang="zh-CN" altLang="en-US" sz="2000" spc="30" dirty="0">
                <a:latin typeface="微软雅黑"/>
                <a:cs typeface="微软雅黑"/>
              </a:rPr>
              <a:t>有一</a:t>
            </a:r>
            <a:r>
              <a:rPr lang="zh-CN" altLang="en-US" sz="2000" spc="-55" dirty="0">
                <a:latin typeface="微软雅黑"/>
                <a:cs typeface="微软雅黑"/>
              </a:rPr>
              <a:t>个</a:t>
            </a:r>
            <a:r>
              <a:rPr lang="zh-CN" altLang="en-US" sz="2000" spc="30" dirty="0">
                <a:latin typeface="微软雅黑"/>
                <a:cs typeface="微软雅黑"/>
              </a:rPr>
              <a:t>过程。</a:t>
            </a:r>
            <a:endParaRPr lang="zh-CN" altLang="en-US" sz="2000" dirty="0">
              <a:latin typeface="微软雅黑"/>
              <a:cs typeface="微软雅黑"/>
            </a:endParaRPr>
          </a:p>
        </p:txBody>
      </p:sp>
      <p:graphicFrame>
        <p:nvGraphicFramePr>
          <p:cNvPr id="13" name="object 2">
            <a:extLst>
              <a:ext uri="{FF2B5EF4-FFF2-40B4-BE49-F238E27FC236}">
                <a16:creationId xmlns:a16="http://schemas.microsoft.com/office/drawing/2014/main" id="{D6B556DD-FC28-4D02-B949-1F8F63ED9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287457"/>
              </p:ext>
            </p:extLst>
          </p:nvPr>
        </p:nvGraphicFramePr>
        <p:xfrm>
          <a:off x="1299018" y="3688405"/>
          <a:ext cx="10271758" cy="2681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3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2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85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58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微软雅黑"/>
                          <a:cs typeface="微软雅黑"/>
                        </a:rPr>
                        <a:t>种别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T="317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  <a:p>
                      <a:pPr marL="34734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微软雅黑"/>
                          <a:cs typeface="微软雅黑"/>
                        </a:rPr>
                        <a:t>在输卵管内保持受精能力的时</a:t>
                      </a:r>
                      <a:r>
                        <a:rPr sz="1800" spc="-20" dirty="0">
                          <a:latin typeface="微软雅黑"/>
                          <a:cs typeface="微软雅黑"/>
                        </a:rPr>
                        <a:t>间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/h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36957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微软雅黑"/>
                          <a:cs typeface="微软雅黑"/>
                        </a:rPr>
                        <a:t>种别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T="317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微软雅黑"/>
                          <a:cs typeface="微软雅黑"/>
                        </a:rPr>
                        <a:t>在输卵管内保持受精能力的时</a:t>
                      </a:r>
                      <a:r>
                        <a:rPr sz="1800" spc="-15" dirty="0">
                          <a:latin typeface="微软雅黑"/>
                          <a:cs typeface="微软雅黑"/>
                        </a:rPr>
                        <a:t>间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/h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5775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sz="1800" dirty="0">
                          <a:latin typeface="微软雅黑"/>
                          <a:cs typeface="微软雅黑"/>
                        </a:rPr>
                        <a:t>牛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  <a:p>
                      <a:pPr marL="489584" marR="477520" indent="-635" algn="ctr">
                        <a:lnSpc>
                          <a:spcPct val="149500"/>
                        </a:lnSpc>
                        <a:spcBef>
                          <a:spcPts val="75"/>
                        </a:spcBef>
                      </a:pPr>
                      <a:r>
                        <a:rPr sz="1800" dirty="0">
                          <a:latin typeface="微软雅黑"/>
                          <a:cs typeface="微软雅黑"/>
                        </a:rPr>
                        <a:t>猪 绵羊 马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T="13779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sz="1800" spc="-25" dirty="0">
                          <a:latin typeface="Arial"/>
                          <a:cs typeface="Arial"/>
                        </a:rPr>
                        <a:t>18</a:t>
                      </a:r>
                      <a:r>
                        <a:rPr sz="1800" spc="-25" dirty="0"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6510" algn="ctr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sz="1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800" spc="-20" dirty="0"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12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800" spc="-2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800" spc="-25" dirty="0"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16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6510"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800" spc="-2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800" spc="-20" dirty="0"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3779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9570" marR="335280" indent="114300" algn="just">
                        <a:lnSpc>
                          <a:spcPct val="151200"/>
                        </a:lnSpc>
                        <a:spcBef>
                          <a:spcPts val="1600"/>
                        </a:spcBef>
                      </a:pPr>
                      <a:r>
                        <a:rPr sz="1800" dirty="0">
                          <a:latin typeface="微软雅黑"/>
                          <a:cs typeface="微软雅黑"/>
                        </a:rPr>
                        <a:t>兔 犬 豚鼠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T="20320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350" dirty="0">
                        <a:latin typeface="Times New Roman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00000"/>
                        </a:lnSpc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800" spc="-15" dirty="0"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8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24765" algn="ctr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sz="1800" spc="-30" dirty="0">
                          <a:latin typeface="Arial"/>
                          <a:cs typeface="Arial"/>
                        </a:rPr>
                        <a:t>108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15240"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800" spc="-30" dirty="0">
                          <a:latin typeface="Arial"/>
                          <a:cs typeface="Arial"/>
                        </a:rPr>
                        <a:t>20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682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卵子在输卵管中的运行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（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2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）向壶腹部的运行</a:t>
            </a: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>
            <a:extLst>
              <a:ext uri="{FF2B5EF4-FFF2-40B4-BE49-F238E27FC236}">
                <a16:creationId xmlns:a16="http://schemas.microsoft.com/office/drawing/2014/main" id="{47330583-4135-4775-9FA9-4AA1189E6D69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一、配子的运行</a:t>
            </a:r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5062957C-6C3F-41B3-A45B-2BD0ACCCBA30}"/>
              </a:ext>
            </a:extLst>
          </p:cNvPr>
          <p:cNvSpPr txBox="1"/>
          <p:nvPr/>
        </p:nvSpPr>
        <p:spPr>
          <a:xfrm>
            <a:off x="1417002" y="2669381"/>
            <a:ext cx="9357995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400" b="1" dirty="0" err="1">
                <a:solidFill>
                  <a:srgbClr val="6FAC46"/>
                </a:solidFill>
                <a:latin typeface="微软雅黑"/>
                <a:cs typeface="微软雅黑"/>
              </a:rPr>
              <a:t>卵子运行的特点</a:t>
            </a:r>
            <a:endParaRPr sz="4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zh-CN" altLang="en-US" sz="2000" b="1" dirty="0">
                <a:solidFill>
                  <a:srgbClr val="6FAC46"/>
                </a:solidFill>
                <a:latin typeface="微软雅黑"/>
                <a:cs typeface="微软雅黑"/>
              </a:rPr>
              <a:t>精子与卵子保持受精能力的时间对比</a:t>
            </a:r>
            <a:endParaRPr lang="zh-CN" altLang="en-US" sz="2000" dirty="0">
              <a:latin typeface="微软雅黑"/>
              <a:cs typeface="微软雅黑"/>
            </a:endParaRPr>
          </a:p>
        </p:txBody>
      </p:sp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7B545E47-9A9D-4F05-835B-BE0B981B1C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585506"/>
              </p:ext>
            </p:extLst>
          </p:nvPr>
        </p:nvGraphicFramePr>
        <p:xfrm>
          <a:off x="2272350" y="3485222"/>
          <a:ext cx="7212612" cy="2497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4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4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4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7186"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1995"/>
                        </a:spcBef>
                      </a:pPr>
                      <a:r>
                        <a:rPr sz="2000" spc="25" dirty="0">
                          <a:solidFill>
                            <a:srgbClr val="404040"/>
                          </a:solidFill>
                          <a:latin typeface="微软雅黑"/>
                          <a:cs typeface="微软雅黑"/>
                        </a:rPr>
                        <a:t>种类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T="25336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1995"/>
                        </a:spcBef>
                      </a:pPr>
                      <a:r>
                        <a:rPr sz="2000" spc="25" dirty="0">
                          <a:solidFill>
                            <a:srgbClr val="404040"/>
                          </a:solidFill>
                          <a:latin typeface="微软雅黑"/>
                          <a:cs typeface="微软雅黑"/>
                        </a:rPr>
                        <a:t>精子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T="25336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1995"/>
                        </a:spcBef>
                      </a:pPr>
                      <a:r>
                        <a:rPr sz="2000" spc="20" dirty="0">
                          <a:solidFill>
                            <a:srgbClr val="404040"/>
                          </a:solidFill>
                          <a:latin typeface="微软雅黑"/>
                          <a:cs typeface="微软雅黑"/>
                        </a:rPr>
                        <a:t>卵子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T="25336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424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000" dirty="0">
                          <a:solidFill>
                            <a:srgbClr val="404040"/>
                          </a:solidFill>
                          <a:latin typeface="微软雅黑"/>
                          <a:cs typeface="微软雅黑"/>
                        </a:rPr>
                        <a:t>牛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000" spc="1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sz="2000" spc="15" dirty="0">
                          <a:solidFill>
                            <a:srgbClr val="404040"/>
                          </a:solidFill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2000" spc="1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48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000" u="heavy" spc="10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Arial"/>
                          <a:cs typeface="Arial"/>
                        </a:rPr>
                        <a:t>8</a:t>
                      </a:r>
                      <a:r>
                        <a:rPr sz="2000" u="heavy" spc="10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2000" u="heavy" spc="10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Arial"/>
                          <a:cs typeface="Arial"/>
                        </a:rPr>
                        <a:t>12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422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2000" dirty="0">
                          <a:solidFill>
                            <a:srgbClr val="404040"/>
                          </a:solidFill>
                          <a:latin typeface="微软雅黑"/>
                          <a:cs typeface="微软雅黑"/>
                        </a:rPr>
                        <a:t>马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2000" spc="1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72</a:t>
                      </a:r>
                      <a:r>
                        <a:rPr sz="2000" spc="15" dirty="0">
                          <a:solidFill>
                            <a:srgbClr val="404040"/>
                          </a:solidFill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2000" spc="1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120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2000" u="heavy" spc="15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Arial"/>
                          <a:cs typeface="Arial"/>
                        </a:rPr>
                        <a:t>6</a:t>
                      </a:r>
                      <a:r>
                        <a:rPr sz="2000" u="heavy" spc="15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2000" u="heavy" spc="15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Arial"/>
                          <a:cs typeface="Arial"/>
                        </a:rPr>
                        <a:t>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246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dirty="0">
                          <a:solidFill>
                            <a:srgbClr val="404040"/>
                          </a:solidFill>
                          <a:latin typeface="微软雅黑"/>
                          <a:cs typeface="微软雅黑"/>
                        </a:rPr>
                        <a:t>兔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1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sz="2000" spc="15" dirty="0">
                          <a:solidFill>
                            <a:srgbClr val="404040"/>
                          </a:solidFill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2000" spc="1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36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u="heavy" spc="15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Arial"/>
                          <a:cs typeface="Arial"/>
                        </a:rPr>
                        <a:t>6</a:t>
                      </a:r>
                      <a:r>
                        <a:rPr sz="2000" u="heavy" spc="15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2000" u="heavy" spc="15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Arial"/>
                          <a:cs typeface="Arial"/>
                        </a:rPr>
                        <a:t>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776"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2000" spc="25" dirty="0">
                          <a:solidFill>
                            <a:srgbClr val="404040"/>
                          </a:solidFill>
                          <a:latin typeface="微软雅黑"/>
                          <a:cs typeface="微软雅黑"/>
                        </a:rPr>
                        <a:t>绵羊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2000" spc="1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sz="2000" spc="15" dirty="0">
                          <a:solidFill>
                            <a:srgbClr val="404040"/>
                          </a:solidFill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2000" spc="1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48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2000" u="heavy" spc="10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Arial"/>
                          <a:cs typeface="Arial"/>
                        </a:rPr>
                        <a:t>16</a:t>
                      </a:r>
                      <a:r>
                        <a:rPr sz="2000" u="heavy" spc="10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2000" u="heavy" spc="10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Arial"/>
                          <a:cs typeface="Arial"/>
                        </a:rPr>
                        <a:t>24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071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2000" dirty="0">
                          <a:solidFill>
                            <a:srgbClr val="404040"/>
                          </a:solidFill>
                          <a:latin typeface="微软雅黑"/>
                          <a:cs typeface="微软雅黑"/>
                        </a:rPr>
                        <a:t>猪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2000" spc="1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24</a:t>
                      </a:r>
                      <a:r>
                        <a:rPr sz="2000" spc="15" dirty="0">
                          <a:solidFill>
                            <a:srgbClr val="404040"/>
                          </a:solidFill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2000" spc="1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72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2000" u="heavy" spc="10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Arial"/>
                          <a:cs typeface="Arial"/>
                        </a:rPr>
                        <a:t>8</a:t>
                      </a:r>
                      <a:r>
                        <a:rPr sz="2000" u="heavy" spc="10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微软雅黑"/>
                          <a:cs typeface="微软雅黑"/>
                        </a:rPr>
                        <a:t>～</a:t>
                      </a:r>
                      <a:r>
                        <a:rPr sz="2000" u="heavy" spc="10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Arial"/>
                          <a:cs typeface="Arial"/>
                        </a:rPr>
                        <a:t>10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object 3">
            <a:extLst>
              <a:ext uri="{FF2B5EF4-FFF2-40B4-BE49-F238E27FC236}">
                <a16:creationId xmlns:a16="http://schemas.microsoft.com/office/drawing/2014/main" id="{9ED03480-E077-4778-9213-F8A9E10F8D79}"/>
              </a:ext>
            </a:extLst>
          </p:cNvPr>
          <p:cNvSpPr txBox="1"/>
          <p:nvPr/>
        </p:nvSpPr>
        <p:spPr>
          <a:xfrm>
            <a:off x="1935860" y="6096317"/>
            <a:ext cx="8338184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可知：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排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出的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卵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子保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持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受精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能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力的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时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间比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子</a:t>
            </a:r>
            <a:r>
              <a:rPr sz="2000" spc="-5" dirty="0">
                <a:solidFill>
                  <a:srgbClr val="404040"/>
                </a:solidFill>
                <a:latin typeface="微软雅黑"/>
                <a:cs typeface="微软雅黑"/>
              </a:rPr>
              <a:t>（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1-2d</a:t>
            </a:r>
            <a:r>
              <a:rPr sz="2000" spc="-5" dirty="0">
                <a:solidFill>
                  <a:srgbClr val="404040"/>
                </a:solidFill>
                <a:latin typeface="微软雅黑"/>
                <a:cs typeface="微软雅黑"/>
              </a:rPr>
              <a:t>）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短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，大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多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低于</a:t>
            </a:r>
            <a:r>
              <a:rPr sz="2000" spc="-15" dirty="0">
                <a:solidFill>
                  <a:srgbClr val="404040"/>
                </a:solidFill>
                <a:latin typeface="Arial"/>
                <a:cs typeface="Arial"/>
              </a:rPr>
              <a:t>24h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endParaRPr sz="200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38689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卵子在输卵管中的运行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（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2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）向壶腹部的运行</a:t>
            </a: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>
            <a:extLst>
              <a:ext uri="{FF2B5EF4-FFF2-40B4-BE49-F238E27FC236}">
                <a16:creationId xmlns:a16="http://schemas.microsoft.com/office/drawing/2014/main" id="{47330583-4135-4775-9FA9-4AA1189E6D69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一、配子的运行</a:t>
            </a:r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5062957C-6C3F-41B3-A45B-2BD0ACCCBA30}"/>
              </a:ext>
            </a:extLst>
          </p:cNvPr>
          <p:cNvSpPr txBox="1"/>
          <p:nvPr/>
        </p:nvSpPr>
        <p:spPr>
          <a:xfrm>
            <a:off x="1417002" y="2669381"/>
            <a:ext cx="9357995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400" b="1" dirty="0" err="1">
                <a:solidFill>
                  <a:srgbClr val="6FAC46"/>
                </a:solidFill>
                <a:latin typeface="微软雅黑"/>
                <a:cs typeface="微软雅黑"/>
              </a:rPr>
              <a:t>卵子运行的特点</a:t>
            </a:r>
            <a:endParaRPr sz="4300" dirty="0">
              <a:latin typeface="Times New Roman"/>
              <a:cs typeface="Times New Roman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BBCB983C-35BE-4E3D-9BF5-DEA53DCE5113}"/>
              </a:ext>
            </a:extLst>
          </p:cNvPr>
          <p:cNvSpPr txBox="1"/>
          <p:nvPr/>
        </p:nvSpPr>
        <p:spPr>
          <a:xfrm>
            <a:off x="1417002" y="3429000"/>
            <a:ext cx="5738495" cy="18567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50200"/>
              </a:lnSpc>
              <a:spcBef>
                <a:spcPts val="95"/>
              </a:spcBef>
              <a:buFont typeface="Wingdings"/>
              <a:buChar char=""/>
              <a:tabLst>
                <a:tab pos="356235" algn="l"/>
              </a:tabLst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易退化。卵子在壶腹部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才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有正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常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的受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能力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，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如 果卵子在受精部位未能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及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时与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子相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遇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并受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， 将很快老化，最后被白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细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胞吞</a:t>
            </a:r>
            <a:r>
              <a:rPr sz="2000" spc="-65" dirty="0">
                <a:solidFill>
                  <a:srgbClr val="404040"/>
                </a:solidFill>
                <a:latin typeface="微软雅黑"/>
                <a:cs typeface="微软雅黑"/>
              </a:rPr>
              <a:t>噬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。因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此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，</a:t>
            </a:r>
            <a:r>
              <a:rPr sz="2000" b="1" spc="25" dirty="0">
                <a:solidFill>
                  <a:srgbClr val="404040"/>
                </a:solidFill>
                <a:latin typeface="微软雅黑"/>
                <a:cs typeface="微软雅黑"/>
              </a:rPr>
              <a:t>配</a:t>
            </a:r>
            <a:r>
              <a:rPr sz="2000" b="1" spc="-55" dirty="0">
                <a:solidFill>
                  <a:srgbClr val="404040"/>
                </a:solidFill>
                <a:latin typeface="微软雅黑"/>
                <a:cs typeface="微软雅黑"/>
              </a:rPr>
              <a:t>种</a:t>
            </a:r>
            <a:r>
              <a:rPr sz="2000" b="1" spc="15" dirty="0">
                <a:solidFill>
                  <a:srgbClr val="404040"/>
                </a:solidFill>
                <a:latin typeface="微软雅黑"/>
                <a:cs typeface="微软雅黑"/>
              </a:rPr>
              <a:t>或 </a:t>
            </a:r>
            <a:r>
              <a:rPr sz="2000" b="1" spc="25" dirty="0">
                <a:solidFill>
                  <a:srgbClr val="404040"/>
                </a:solidFill>
                <a:latin typeface="微软雅黑"/>
                <a:cs typeface="微软雅黑"/>
              </a:rPr>
              <a:t>人工授精一定要在排卵</a:t>
            </a:r>
            <a:r>
              <a:rPr sz="2000" b="1" spc="-50" dirty="0">
                <a:solidFill>
                  <a:srgbClr val="404040"/>
                </a:solidFill>
                <a:latin typeface="微软雅黑"/>
                <a:cs typeface="微软雅黑"/>
              </a:rPr>
              <a:t>前</a:t>
            </a:r>
            <a:r>
              <a:rPr sz="2000" b="1" spc="25" dirty="0">
                <a:solidFill>
                  <a:srgbClr val="404040"/>
                </a:solidFill>
                <a:latin typeface="微软雅黑"/>
                <a:cs typeface="微软雅黑"/>
              </a:rPr>
              <a:t>的适</a:t>
            </a:r>
            <a:r>
              <a:rPr sz="2000" b="1" spc="-50" dirty="0">
                <a:solidFill>
                  <a:srgbClr val="404040"/>
                </a:solidFill>
                <a:latin typeface="微软雅黑"/>
                <a:cs typeface="微软雅黑"/>
              </a:rPr>
              <a:t>宜</a:t>
            </a:r>
            <a:r>
              <a:rPr sz="2000" b="1" spc="25" dirty="0">
                <a:solidFill>
                  <a:srgbClr val="404040"/>
                </a:solidFill>
                <a:latin typeface="微软雅黑"/>
                <a:cs typeface="微软雅黑"/>
              </a:rPr>
              <a:t>时间</a:t>
            </a:r>
            <a:r>
              <a:rPr sz="2000" b="1" spc="-50" dirty="0">
                <a:solidFill>
                  <a:srgbClr val="404040"/>
                </a:solidFill>
                <a:latin typeface="微软雅黑"/>
                <a:cs typeface="微软雅黑"/>
              </a:rPr>
              <a:t>进</a:t>
            </a:r>
            <a:r>
              <a:rPr sz="2000" b="1" spc="385" dirty="0">
                <a:solidFill>
                  <a:srgbClr val="404040"/>
                </a:solidFill>
                <a:latin typeface="微软雅黑"/>
                <a:cs typeface="微软雅黑"/>
              </a:rPr>
              <a:t>行</a:t>
            </a:r>
            <a:r>
              <a:rPr sz="2000" b="1" spc="25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endParaRPr sz="20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073759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>
            <a:extLst>
              <a:ext uri="{FF2B5EF4-FFF2-40B4-BE49-F238E27FC236}">
                <a16:creationId xmlns:a16="http://schemas.microsoft.com/office/drawing/2014/main" id="{47330583-4135-4775-9FA9-4AA1189E6D69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一、配子的运行</a:t>
            </a: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B78669E6-5646-4308-8C9A-9255FBC1CF10}"/>
              </a:ext>
            </a:extLst>
          </p:cNvPr>
          <p:cNvSpPr/>
          <p:nvPr/>
        </p:nvSpPr>
        <p:spPr>
          <a:xfrm>
            <a:off x="4031360" y="3251412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905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3">
            <a:extLst>
              <a:ext uri="{FF2B5EF4-FFF2-40B4-BE49-F238E27FC236}">
                <a16:creationId xmlns:a16="http://schemas.microsoft.com/office/drawing/2014/main" id="{74935294-E608-4CCE-B02C-FC3F47A877AB}"/>
              </a:ext>
            </a:extLst>
          </p:cNvPr>
          <p:cNvSpPr txBox="1"/>
          <p:nvPr/>
        </p:nvSpPr>
        <p:spPr>
          <a:xfrm>
            <a:off x="7796910" y="3567959"/>
            <a:ext cx="12458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404040"/>
                </a:solidFill>
                <a:latin typeface="微软雅黑"/>
                <a:cs typeface="微软雅黑"/>
              </a:rPr>
              <a:t>受精部位</a:t>
            </a:r>
            <a:endParaRPr sz="2400">
              <a:latin typeface="微软雅黑"/>
              <a:cs typeface="微软雅黑"/>
            </a:endParaRPr>
          </a:p>
        </p:txBody>
      </p:sp>
      <p:sp>
        <p:nvSpPr>
          <p:cNvPr id="48" name="object 4">
            <a:extLst>
              <a:ext uri="{FF2B5EF4-FFF2-40B4-BE49-F238E27FC236}">
                <a16:creationId xmlns:a16="http://schemas.microsoft.com/office/drawing/2014/main" id="{962DF059-8275-45CB-AAFA-DEDCD0A9D580}"/>
              </a:ext>
            </a:extLst>
          </p:cNvPr>
          <p:cNvSpPr txBox="1"/>
          <p:nvPr/>
        </p:nvSpPr>
        <p:spPr>
          <a:xfrm>
            <a:off x="2496820" y="3567959"/>
            <a:ext cx="4906645" cy="1050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404040"/>
                </a:solidFill>
                <a:latin typeface="微软雅黑"/>
                <a:cs typeface="微软雅黑"/>
              </a:rPr>
              <a:t>精子的运</a:t>
            </a:r>
            <a:r>
              <a:rPr sz="2400" b="1" dirty="0">
                <a:solidFill>
                  <a:srgbClr val="404040"/>
                </a:solidFill>
                <a:latin typeface="微软雅黑"/>
                <a:cs typeface="微软雅黑"/>
              </a:rPr>
              <a:t>行</a:t>
            </a:r>
            <a:r>
              <a:rPr sz="2400" dirty="0">
                <a:solidFill>
                  <a:srgbClr val="404040"/>
                </a:solidFill>
                <a:latin typeface="微软雅黑"/>
                <a:cs typeface="微软雅黑"/>
              </a:rPr>
              <a:t>：射精部位（输精部位）</a:t>
            </a:r>
            <a:endParaRPr sz="2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2305"/>
              </a:spcBef>
              <a:tabLst>
                <a:tab pos="3567429" algn="l"/>
              </a:tabLst>
            </a:pPr>
            <a:r>
              <a:rPr sz="2400" b="1" spc="-5" dirty="0">
                <a:solidFill>
                  <a:srgbClr val="404040"/>
                </a:solidFill>
                <a:latin typeface="微软雅黑"/>
                <a:cs typeface="微软雅黑"/>
              </a:rPr>
              <a:t>卵子的运</a:t>
            </a:r>
            <a:r>
              <a:rPr sz="2400" b="1" dirty="0">
                <a:solidFill>
                  <a:srgbClr val="404040"/>
                </a:solidFill>
                <a:latin typeface="微软雅黑"/>
                <a:cs typeface="微软雅黑"/>
              </a:rPr>
              <a:t>行</a:t>
            </a:r>
            <a:r>
              <a:rPr sz="2400" dirty="0">
                <a:solidFill>
                  <a:srgbClr val="404040"/>
                </a:solidFill>
                <a:latin typeface="微软雅黑"/>
                <a:cs typeface="微软雅黑"/>
              </a:rPr>
              <a:t>：排出部位	受精部位</a:t>
            </a:r>
            <a:endParaRPr sz="2400">
              <a:latin typeface="微软雅黑"/>
              <a:cs typeface="微软雅黑"/>
            </a:endParaRPr>
          </a:p>
        </p:txBody>
      </p:sp>
      <p:sp>
        <p:nvSpPr>
          <p:cNvPr id="49" name="object 5">
            <a:extLst>
              <a:ext uri="{FF2B5EF4-FFF2-40B4-BE49-F238E27FC236}">
                <a16:creationId xmlns:a16="http://schemas.microsoft.com/office/drawing/2014/main" id="{0BBC610B-DCE2-4606-ABD8-4FE2A97AF622}"/>
              </a:ext>
            </a:extLst>
          </p:cNvPr>
          <p:cNvSpPr txBox="1"/>
          <p:nvPr/>
        </p:nvSpPr>
        <p:spPr>
          <a:xfrm>
            <a:off x="2496820" y="4773189"/>
            <a:ext cx="7653020" cy="979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0400"/>
              </a:lnSpc>
              <a:spcBef>
                <a:spcPts val="95"/>
              </a:spcBef>
            </a:pPr>
            <a:r>
              <a:rPr sz="2400" b="1" dirty="0">
                <a:solidFill>
                  <a:srgbClr val="404040"/>
                </a:solidFill>
                <a:latin typeface="微软雅黑"/>
                <a:cs typeface="微软雅黑"/>
              </a:rPr>
              <a:t>配子的运</a:t>
            </a:r>
            <a:r>
              <a:rPr sz="2400" b="1" spc="5" dirty="0">
                <a:solidFill>
                  <a:srgbClr val="404040"/>
                </a:solidFill>
                <a:latin typeface="微软雅黑"/>
                <a:cs typeface="微软雅黑"/>
              </a:rPr>
              <a:t>行</a:t>
            </a:r>
            <a:r>
              <a:rPr sz="2400" spc="-5" dirty="0">
                <a:solidFill>
                  <a:srgbClr val="404040"/>
                </a:solidFill>
                <a:latin typeface="微软雅黑"/>
                <a:cs typeface="微软雅黑"/>
              </a:rPr>
              <a:t>：是指精子由射精部位（或输精部位）、卵子 </a:t>
            </a:r>
            <a:r>
              <a:rPr sz="2400" dirty="0">
                <a:solidFill>
                  <a:srgbClr val="404040"/>
                </a:solidFill>
                <a:latin typeface="微软雅黑"/>
                <a:cs typeface="微软雅黑"/>
              </a:rPr>
              <a:t>由排出部位到达受精部位即输卵管壶腹部的过程。</a:t>
            </a:r>
            <a:endParaRPr sz="2400">
              <a:latin typeface="微软雅黑"/>
              <a:cs typeface="微软雅黑"/>
            </a:endParaRPr>
          </a:p>
        </p:txBody>
      </p:sp>
      <p:sp>
        <p:nvSpPr>
          <p:cNvPr id="50" name="object 6">
            <a:extLst>
              <a:ext uri="{FF2B5EF4-FFF2-40B4-BE49-F238E27FC236}">
                <a16:creationId xmlns:a16="http://schemas.microsoft.com/office/drawing/2014/main" id="{7F1F8B70-9DAE-4254-A838-3A263C7C43DF}"/>
              </a:ext>
            </a:extLst>
          </p:cNvPr>
          <p:cNvSpPr/>
          <p:nvPr/>
        </p:nvSpPr>
        <p:spPr>
          <a:xfrm>
            <a:off x="7283450" y="3680672"/>
            <a:ext cx="457200" cy="152400"/>
          </a:xfrm>
          <a:custGeom>
            <a:avLst/>
            <a:gdLst/>
            <a:ahLst/>
            <a:cxnLst/>
            <a:rect l="l" t="t" r="r" b="b"/>
            <a:pathLst>
              <a:path w="457200" h="152400">
                <a:moveTo>
                  <a:pt x="342900" y="0"/>
                </a:moveTo>
                <a:lnTo>
                  <a:pt x="342900" y="38100"/>
                </a:lnTo>
                <a:lnTo>
                  <a:pt x="0" y="38100"/>
                </a:lnTo>
                <a:lnTo>
                  <a:pt x="0" y="114300"/>
                </a:lnTo>
                <a:lnTo>
                  <a:pt x="342900" y="114300"/>
                </a:lnTo>
                <a:lnTo>
                  <a:pt x="342900" y="152400"/>
                </a:lnTo>
                <a:lnTo>
                  <a:pt x="457200" y="76200"/>
                </a:lnTo>
                <a:lnTo>
                  <a:pt x="34290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7">
            <a:extLst>
              <a:ext uri="{FF2B5EF4-FFF2-40B4-BE49-F238E27FC236}">
                <a16:creationId xmlns:a16="http://schemas.microsoft.com/office/drawing/2014/main" id="{6826C967-1746-4CC4-A614-A60FAFB084C9}"/>
              </a:ext>
            </a:extLst>
          </p:cNvPr>
          <p:cNvSpPr/>
          <p:nvPr/>
        </p:nvSpPr>
        <p:spPr>
          <a:xfrm>
            <a:off x="5607050" y="4318847"/>
            <a:ext cx="457200" cy="152400"/>
          </a:xfrm>
          <a:custGeom>
            <a:avLst/>
            <a:gdLst/>
            <a:ahLst/>
            <a:cxnLst/>
            <a:rect l="l" t="t" r="r" b="b"/>
            <a:pathLst>
              <a:path w="457200" h="152400">
                <a:moveTo>
                  <a:pt x="342900" y="0"/>
                </a:moveTo>
                <a:lnTo>
                  <a:pt x="342900" y="38100"/>
                </a:lnTo>
                <a:lnTo>
                  <a:pt x="0" y="38100"/>
                </a:lnTo>
                <a:lnTo>
                  <a:pt x="0" y="114300"/>
                </a:lnTo>
                <a:lnTo>
                  <a:pt x="342900" y="114300"/>
                </a:lnTo>
                <a:lnTo>
                  <a:pt x="342900" y="152400"/>
                </a:lnTo>
                <a:lnTo>
                  <a:pt x="457200" y="76200"/>
                </a:lnTo>
                <a:lnTo>
                  <a:pt x="34290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8">
            <a:extLst>
              <a:ext uri="{FF2B5EF4-FFF2-40B4-BE49-F238E27FC236}">
                <a16:creationId xmlns:a16="http://schemas.microsoft.com/office/drawing/2014/main" id="{6F435C2A-F59E-4559-B126-0B7E551D54BE}"/>
              </a:ext>
            </a:extLst>
          </p:cNvPr>
          <p:cNvSpPr/>
          <p:nvPr/>
        </p:nvSpPr>
        <p:spPr>
          <a:xfrm>
            <a:off x="2301875" y="2128033"/>
            <a:ext cx="1347724" cy="7000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9">
            <a:extLst>
              <a:ext uri="{FF2B5EF4-FFF2-40B4-BE49-F238E27FC236}">
                <a16:creationId xmlns:a16="http://schemas.microsoft.com/office/drawing/2014/main" id="{66FBF854-D1FE-4065-9440-551893DE309A}"/>
              </a:ext>
            </a:extLst>
          </p:cNvPr>
          <p:cNvSpPr/>
          <p:nvPr/>
        </p:nvSpPr>
        <p:spPr>
          <a:xfrm>
            <a:off x="6264275" y="2128033"/>
            <a:ext cx="738187" cy="7000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10">
            <a:extLst>
              <a:ext uri="{FF2B5EF4-FFF2-40B4-BE49-F238E27FC236}">
                <a16:creationId xmlns:a16="http://schemas.microsoft.com/office/drawing/2014/main" id="{467D01B4-45B2-4A71-8557-E35676E047BD}"/>
              </a:ext>
            </a:extLst>
          </p:cNvPr>
          <p:cNvSpPr txBox="1"/>
          <p:nvPr/>
        </p:nvSpPr>
        <p:spPr>
          <a:xfrm>
            <a:off x="2496820" y="2220870"/>
            <a:ext cx="4296410" cy="1071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404040"/>
                </a:solidFill>
                <a:latin typeface="微软雅黑"/>
                <a:cs typeface="微软雅黑"/>
              </a:rPr>
              <a:t>配子</a:t>
            </a:r>
            <a:r>
              <a:rPr sz="2400" b="1" dirty="0">
                <a:solidFill>
                  <a:srgbClr val="404040"/>
                </a:solidFill>
                <a:latin typeface="微软雅黑"/>
                <a:cs typeface="微软雅黑"/>
              </a:rPr>
              <a:t>：</a:t>
            </a:r>
            <a:r>
              <a:rPr sz="2400" dirty="0">
                <a:solidFill>
                  <a:srgbClr val="404040"/>
                </a:solidFill>
                <a:latin typeface="微软雅黑"/>
                <a:cs typeface="微软雅黑"/>
              </a:rPr>
              <a:t>指受精前的精子和卵</a:t>
            </a:r>
            <a:r>
              <a:rPr sz="2400" spc="-10" dirty="0">
                <a:solidFill>
                  <a:srgbClr val="404040"/>
                </a:solidFill>
                <a:latin typeface="微软雅黑"/>
                <a:cs typeface="微软雅黑"/>
              </a:rPr>
              <a:t>子</a:t>
            </a:r>
            <a:r>
              <a:rPr sz="2400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endParaRPr sz="2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2470"/>
              </a:spcBef>
            </a:pPr>
            <a:r>
              <a:rPr sz="2400" b="1" spc="-5" dirty="0">
                <a:solidFill>
                  <a:srgbClr val="404040"/>
                </a:solidFill>
                <a:latin typeface="微软雅黑"/>
                <a:cs typeface="微软雅黑"/>
              </a:rPr>
              <a:t>受精部</a:t>
            </a:r>
            <a:r>
              <a:rPr sz="2400" b="1" spc="5" dirty="0">
                <a:solidFill>
                  <a:srgbClr val="404040"/>
                </a:solidFill>
                <a:latin typeface="微软雅黑"/>
                <a:cs typeface="微软雅黑"/>
              </a:rPr>
              <a:t>位</a:t>
            </a:r>
            <a:r>
              <a:rPr sz="2400" spc="-5" dirty="0">
                <a:solidFill>
                  <a:srgbClr val="404040"/>
                </a:solidFill>
                <a:latin typeface="微软雅黑"/>
                <a:cs typeface="微软雅黑"/>
              </a:rPr>
              <a:t>：</a:t>
            </a:r>
            <a:r>
              <a:rPr sz="2400" dirty="0">
                <a:solidFill>
                  <a:srgbClr val="404040"/>
                </a:solidFill>
                <a:latin typeface="微软雅黑"/>
                <a:cs typeface="微软雅黑"/>
              </a:rPr>
              <a:t>输卵管壶腹部</a:t>
            </a:r>
            <a:endParaRPr sz="240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4075794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卵子在输卵管中的运行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（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3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）卵子的滞留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>
            <a:extLst>
              <a:ext uri="{FF2B5EF4-FFF2-40B4-BE49-F238E27FC236}">
                <a16:creationId xmlns:a16="http://schemas.microsoft.com/office/drawing/2014/main" id="{47330583-4135-4775-9FA9-4AA1189E6D69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一、配子的运行</a:t>
            </a: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B49F936A-0E81-4051-8ECC-F4E685411E72}"/>
              </a:ext>
            </a:extLst>
          </p:cNvPr>
          <p:cNvSpPr txBox="1"/>
          <p:nvPr/>
        </p:nvSpPr>
        <p:spPr>
          <a:xfrm>
            <a:off x="1405179" y="2828925"/>
            <a:ext cx="9753600" cy="1097222"/>
          </a:xfrm>
          <a:prstGeom prst="rect">
            <a:avLst/>
          </a:prstGeom>
          <a:solidFill>
            <a:srgbClr val="6FAC46"/>
          </a:solidFill>
        </p:spPr>
        <p:txBody>
          <a:bodyPr vert="horz" wrap="square" lIns="0" tIns="29209" rIns="0" bIns="0" rtlCol="0">
            <a:spAutoFit/>
          </a:bodyPr>
          <a:lstStyle/>
          <a:p>
            <a:pPr marL="92075" marR="264160">
              <a:lnSpc>
                <a:spcPts val="4350"/>
              </a:lnSpc>
              <a:spcBef>
                <a:spcPts val="229"/>
              </a:spcBef>
            </a:pPr>
            <a:r>
              <a:rPr lang="zh-CN" altLang="en-US" sz="2400" dirty="0">
                <a:solidFill>
                  <a:srgbClr val="FFFFFF"/>
                </a:solidFill>
                <a:latin typeface="微软雅黑"/>
                <a:cs typeface="微软雅黑"/>
              </a:rPr>
              <a:t>主要指受精卵的滞留。卵子的滞留可达</a:t>
            </a:r>
            <a:r>
              <a:rPr lang="en-US" altLang="zh-CN" sz="2400" dirty="0">
                <a:solidFill>
                  <a:srgbClr val="FFFFFF"/>
                </a:solidFill>
                <a:latin typeface="微软雅黑"/>
                <a:cs typeface="微软雅黑"/>
              </a:rPr>
              <a:t>2d</a:t>
            </a:r>
            <a:r>
              <a:rPr lang="zh-CN" altLang="en-US" sz="2400" dirty="0">
                <a:solidFill>
                  <a:srgbClr val="FFFFFF"/>
                </a:solidFill>
                <a:latin typeface="微软雅黑"/>
                <a:cs typeface="微软雅黑"/>
              </a:rPr>
              <a:t>左右，是一种防止受精卵过早进入子宫的生理保护作用</a:t>
            </a:r>
            <a:r>
              <a:rPr sz="2400" dirty="0">
                <a:solidFill>
                  <a:srgbClr val="FFFFFF"/>
                </a:solidFill>
                <a:latin typeface="微软雅黑"/>
                <a:cs typeface="微软雅黑"/>
              </a:rPr>
              <a:t>。</a:t>
            </a:r>
            <a:endParaRPr sz="24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3541180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卵子在输卵管中的运行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（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4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）卵子运行时间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>
            <a:extLst>
              <a:ext uri="{FF2B5EF4-FFF2-40B4-BE49-F238E27FC236}">
                <a16:creationId xmlns:a16="http://schemas.microsoft.com/office/drawing/2014/main" id="{47330583-4135-4775-9FA9-4AA1189E6D69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一、配子的运行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9975D5A8-F870-4A4E-B33E-CD041BC776DA}"/>
              </a:ext>
            </a:extLst>
          </p:cNvPr>
          <p:cNvSpPr txBox="1"/>
          <p:nvPr/>
        </p:nvSpPr>
        <p:spPr>
          <a:xfrm>
            <a:off x="1269354" y="2808148"/>
            <a:ext cx="1008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卵子排出后运行至输卵管壶腹部的时间较快，只需</a:t>
            </a:r>
            <a:r>
              <a:rPr lang="en-US" altLang="zh-CN" sz="2400" dirty="0"/>
              <a:t>7-15min</a:t>
            </a:r>
            <a:r>
              <a:rPr lang="zh-CN" altLang="en-US" sz="2400" dirty="0"/>
              <a:t>。到达输卵管壶腹部的卵子停留时间约停留</a:t>
            </a:r>
            <a:r>
              <a:rPr lang="en-US" altLang="zh-CN" sz="2400" dirty="0"/>
              <a:t>8h</a:t>
            </a:r>
            <a:r>
              <a:rPr lang="zh-CN" altLang="en-US" sz="2400" dirty="0"/>
              <a:t>，然后下行</a:t>
            </a:r>
          </a:p>
        </p:txBody>
      </p:sp>
    </p:spTree>
    <p:extLst>
      <p:ext uri="{BB962C8B-B14F-4D97-AF65-F5344CB8AC3E}">
        <p14:creationId xmlns:p14="http://schemas.microsoft.com/office/powerpoint/2010/main" val="2159242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1.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精子获能的概念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>
            <a:extLst>
              <a:ext uri="{FF2B5EF4-FFF2-40B4-BE49-F238E27FC236}">
                <a16:creationId xmlns:a16="http://schemas.microsoft.com/office/drawing/2014/main" id="{47330583-4135-4775-9FA9-4AA1189E6D69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>
                <a:latin typeface="微软雅黑" panose="020B0503020204020204" charset="-122"/>
                <a:ea typeface="微软雅黑" panose="020B0503020204020204" charset="-122"/>
              </a:rPr>
              <a:t>二、精子获能</a:t>
            </a:r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5066FAB-EA1D-47E2-89F3-BA52E9748837}"/>
              </a:ext>
            </a:extLst>
          </p:cNvPr>
          <p:cNvSpPr/>
          <p:nvPr/>
        </p:nvSpPr>
        <p:spPr>
          <a:xfrm>
            <a:off x="1234698" y="2466103"/>
            <a:ext cx="981559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400" dirty="0"/>
          </a:p>
          <a:p>
            <a:r>
              <a:rPr lang="zh-CN" altLang="en-US" sz="2400" dirty="0"/>
              <a:t>新射入雌性生殖道内的精子不能立即和卵子受精，必须经历一定时期，进行某种生理上的准备，经过形态及某些生理生化变化之后，才能获得受精能力，此过程称之精子获能。</a:t>
            </a:r>
          </a:p>
          <a:p>
            <a:endParaRPr lang="zh-CN" altLang="en-US" sz="2400" dirty="0"/>
          </a:p>
          <a:p>
            <a:endParaRPr lang="zh-CN" altLang="en-US" sz="2400" dirty="0"/>
          </a:p>
          <a:p>
            <a:r>
              <a:rPr lang="zh-CN" altLang="en-US" sz="2400" dirty="0"/>
              <a:t>意义：做顶体反应的准备和精子超活化，促进精子穿过透明带。</a:t>
            </a:r>
          </a:p>
        </p:txBody>
      </p:sp>
    </p:spTree>
    <p:extLst>
      <p:ext uri="{BB962C8B-B14F-4D97-AF65-F5344CB8AC3E}">
        <p14:creationId xmlns:p14="http://schemas.microsoft.com/office/powerpoint/2010/main" val="2701833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>
            <a:extLst>
              <a:ext uri="{FF2B5EF4-FFF2-40B4-BE49-F238E27FC236}">
                <a16:creationId xmlns:a16="http://schemas.microsoft.com/office/drawing/2014/main" id="{EC879A5B-C506-4854-857F-EEA367521744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获能的部位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4F44D378-B51F-42BE-BA7C-CDE541DEC822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733B3479-B579-47C5-8146-54D05E28E5D1}"/>
              </a:ext>
            </a:extLst>
          </p:cNvPr>
          <p:cNvSpPr/>
          <p:nvPr/>
        </p:nvSpPr>
        <p:spPr>
          <a:xfrm>
            <a:off x="1128712" y="2948051"/>
            <a:ext cx="3001010" cy="2619375"/>
          </a:xfrm>
          <a:custGeom>
            <a:avLst/>
            <a:gdLst/>
            <a:ahLst/>
            <a:cxnLst/>
            <a:rect l="l" t="t" r="r" b="b"/>
            <a:pathLst>
              <a:path w="3001010" h="2619375">
                <a:moveTo>
                  <a:pt x="1690687" y="0"/>
                </a:moveTo>
                <a:lnTo>
                  <a:pt x="1690687" y="392811"/>
                </a:lnTo>
                <a:lnTo>
                  <a:pt x="0" y="392811"/>
                </a:lnTo>
                <a:lnTo>
                  <a:pt x="0" y="2226437"/>
                </a:lnTo>
                <a:lnTo>
                  <a:pt x="1690687" y="2226437"/>
                </a:lnTo>
                <a:lnTo>
                  <a:pt x="1690687" y="2619375"/>
                </a:lnTo>
                <a:lnTo>
                  <a:pt x="3000438" y="1309624"/>
                </a:lnTo>
                <a:lnTo>
                  <a:pt x="1690687" y="0"/>
                </a:lnTo>
                <a:close/>
              </a:path>
            </a:pathLst>
          </a:custGeom>
          <a:solidFill>
            <a:srgbClr val="D4E2C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4D56EA48-3915-403E-A205-2A0997C0BBA8}"/>
              </a:ext>
            </a:extLst>
          </p:cNvPr>
          <p:cNvSpPr/>
          <p:nvPr/>
        </p:nvSpPr>
        <p:spPr>
          <a:xfrm>
            <a:off x="1128712" y="2948051"/>
            <a:ext cx="3001010" cy="2619375"/>
          </a:xfrm>
          <a:custGeom>
            <a:avLst/>
            <a:gdLst/>
            <a:ahLst/>
            <a:cxnLst/>
            <a:rect l="l" t="t" r="r" b="b"/>
            <a:pathLst>
              <a:path w="3001010" h="2619375">
                <a:moveTo>
                  <a:pt x="0" y="392811"/>
                </a:moveTo>
                <a:lnTo>
                  <a:pt x="1690687" y="392811"/>
                </a:lnTo>
                <a:lnTo>
                  <a:pt x="1690687" y="0"/>
                </a:lnTo>
                <a:lnTo>
                  <a:pt x="3000438" y="1309624"/>
                </a:lnTo>
                <a:lnTo>
                  <a:pt x="1690687" y="2619375"/>
                </a:lnTo>
                <a:lnTo>
                  <a:pt x="1690687" y="2226437"/>
                </a:lnTo>
                <a:lnTo>
                  <a:pt x="0" y="2226437"/>
                </a:lnTo>
                <a:lnTo>
                  <a:pt x="0" y="392811"/>
                </a:lnTo>
                <a:close/>
              </a:path>
            </a:pathLst>
          </a:custGeom>
          <a:ln w="9524">
            <a:solidFill>
              <a:srgbClr val="D4E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042D99A9-FAF2-4CBA-8E62-DA9D51CA47D3}"/>
              </a:ext>
            </a:extLst>
          </p:cNvPr>
          <p:cNvSpPr/>
          <p:nvPr/>
        </p:nvSpPr>
        <p:spPr>
          <a:xfrm>
            <a:off x="385762" y="2909951"/>
            <a:ext cx="2486660" cy="2486025"/>
          </a:xfrm>
          <a:custGeom>
            <a:avLst/>
            <a:gdLst/>
            <a:ahLst/>
            <a:cxnLst/>
            <a:rect l="l" t="t" r="r" b="b"/>
            <a:pathLst>
              <a:path w="2486660" h="2486025">
                <a:moveTo>
                  <a:pt x="1243012" y="0"/>
                </a:moveTo>
                <a:lnTo>
                  <a:pt x="1195333" y="897"/>
                </a:lnTo>
                <a:lnTo>
                  <a:pt x="1148108" y="3568"/>
                </a:lnTo>
                <a:lnTo>
                  <a:pt x="1101369" y="7981"/>
                </a:lnTo>
                <a:lnTo>
                  <a:pt x="1055149" y="14103"/>
                </a:lnTo>
                <a:lnTo>
                  <a:pt x="1009479" y="21902"/>
                </a:lnTo>
                <a:lnTo>
                  <a:pt x="964392" y="31347"/>
                </a:lnTo>
                <a:lnTo>
                  <a:pt x="919919" y="42403"/>
                </a:lnTo>
                <a:lnTo>
                  <a:pt x="876094" y="55041"/>
                </a:lnTo>
                <a:lnTo>
                  <a:pt x="832949" y="69226"/>
                </a:lnTo>
                <a:lnTo>
                  <a:pt x="790514" y="84928"/>
                </a:lnTo>
                <a:lnTo>
                  <a:pt x="748824" y="102114"/>
                </a:lnTo>
                <a:lnTo>
                  <a:pt x="707909" y="120752"/>
                </a:lnTo>
                <a:lnTo>
                  <a:pt x="667802" y="140809"/>
                </a:lnTo>
                <a:lnTo>
                  <a:pt x="628536" y="162254"/>
                </a:lnTo>
                <a:lnTo>
                  <a:pt x="590142" y="185053"/>
                </a:lnTo>
                <a:lnTo>
                  <a:pt x="552652" y="209176"/>
                </a:lnTo>
                <a:lnTo>
                  <a:pt x="516100" y="234589"/>
                </a:lnTo>
                <a:lnTo>
                  <a:pt x="480516" y="261262"/>
                </a:lnTo>
                <a:lnTo>
                  <a:pt x="445933" y="289160"/>
                </a:lnTo>
                <a:lnTo>
                  <a:pt x="412384" y="318253"/>
                </a:lnTo>
                <a:lnTo>
                  <a:pt x="379901" y="348508"/>
                </a:lnTo>
                <a:lnTo>
                  <a:pt x="348515" y="379892"/>
                </a:lnTo>
                <a:lnTo>
                  <a:pt x="318259" y="412375"/>
                </a:lnTo>
                <a:lnTo>
                  <a:pt x="289166" y="445922"/>
                </a:lnTo>
                <a:lnTo>
                  <a:pt x="261266" y="480503"/>
                </a:lnTo>
                <a:lnTo>
                  <a:pt x="234593" y="516085"/>
                </a:lnTo>
                <a:lnTo>
                  <a:pt x="209179" y="552636"/>
                </a:lnTo>
                <a:lnTo>
                  <a:pt x="185056" y="590124"/>
                </a:lnTo>
                <a:lnTo>
                  <a:pt x="162256" y="628516"/>
                </a:lnTo>
                <a:lnTo>
                  <a:pt x="140811" y="667781"/>
                </a:lnTo>
                <a:lnTo>
                  <a:pt x="120753" y="707885"/>
                </a:lnTo>
                <a:lnTo>
                  <a:pt x="102115" y="748797"/>
                </a:lnTo>
                <a:lnTo>
                  <a:pt x="84929" y="790486"/>
                </a:lnTo>
                <a:lnTo>
                  <a:pt x="69227" y="832917"/>
                </a:lnTo>
                <a:lnTo>
                  <a:pt x="55041" y="876060"/>
                </a:lnTo>
                <a:lnTo>
                  <a:pt x="42404" y="919882"/>
                </a:lnTo>
                <a:lnTo>
                  <a:pt x="31347" y="964351"/>
                </a:lnTo>
                <a:lnTo>
                  <a:pt x="21902" y="1009435"/>
                </a:lnTo>
                <a:lnTo>
                  <a:pt x="14103" y="1055101"/>
                </a:lnTo>
                <a:lnTo>
                  <a:pt x="7981" y="1101318"/>
                </a:lnTo>
                <a:lnTo>
                  <a:pt x="3568" y="1148053"/>
                </a:lnTo>
                <a:lnTo>
                  <a:pt x="897" y="1195274"/>
                </a:lnTo>
                <a:lnTo>
                  <a:pt x="0" y="1242949"/>
                </a:lnTo>
                <a:lnTo>
                  <a:pt x="897" y="1290623"/>
                </a:lnTo>
                <a:lnTo>
                  <a:pt x="3568" y="1337845"/>
                </a:lnTo>
                <a:lnTo>
                  <a:pt x="7981" y="1384581"/>
                </a:lnTo>
                <a:lnTo>
                  <a:pt x="14103" y="1430799"/>
                </a:lnTo>
                <a:lnTo>
                  <a:pt x="21902" y="1476467"/>
                </a:lnTo>
                <a:lnTo>
                  <a:pt x="31347" y="1521552"/>
                </a:lnTo>
                <a:lnTo>
                  <a:pt x="42404" y="1566024"/>
                </a:lnTo>
                <a:lnTo>
                  <a:pt x="55041" y="1609848"/>
                </a:lnTo>
                <a:lnTo>
                  <a:pt x="69227" y="1652994"/>
                </a:lnTo>
                <a:lnTo>
                  <a:pt x="84929" y="1695429"/>
                </a:lnTo>
                <a:lnTo>
                  <a:pt x="102115" y="1737120"/>
                </a:lnTo>
                <a:lnTo>
                  <a:pt x="120753" y="1778036"/>
                </a:lnTo>
                <a:lnTo>
                  <a:pt x="140811" y="1818144"/>
                </a:lnTo>
                <a:lnTo>
                  <a:pt x="162256" y="1857413"/>
                </a:lnTo>
                <a:lnTo>
                  <a:pt x="185056" y="1895809"/>
                </a:lnTo>
                <a:lnTo>
                  <a:pt x="209179" y="1933300"/>
                </a:lnTo>
                <a:lnTo>
                  <a:pt x="234593" y="1969855"/>
                </a:lnTo>
                <a:lnTo>
                  <a:pt x="261266" y="2005442"/>
                </a:lnTo>
                <a:lnTo>
                  <a:pt x="289166" y="2040027"/>
                </a:lnTo>
                <a:lnTo>
                  <a:pt x="318259" y="2073579"/>
                </a:lnTo>
                <a:lnTo>
                  <a:pt x="348515" y="2106066"/>
                </a:lnTo>
                <a:lnTo>
                  <a:pt x="379901" y="2137455"/>
                </a:lnTo>
                <a:lnTo>
                  <a:pt x="412384" y="2167714"/>
                </a:lnTo>
                <a:lnTo>
                  <a:pt x="445933" y="2196811"/>
                </a:lnTo>
                <a:lnTo>
                  <a:pt x="480516" y="2224714"/>
                </a:lnTo>
                <a:lnTo>
                  <a:pt x="516100" y="2251391"/>
                </a:lnTo>
                <a:lnTo>
                  <a:pt x="552652" y="2276808"/>
                </a:lnTo>
                <a:lnTo>
                  <a:pt x="590142" y="2300935"/>
                </a:lnTo>
                <a:lnTo>
                  <a:pt x="628536" y="2323739"/>
                </a:lnTo>
                <a:lnTo>
                  <a:pt x="667802" y="2345187"/>
                </a:lnTo>
                <a:lnTo>
                  <a:pt x="707909" y="2365248"/>
                </a:lnTo>
                <a:lnTo>
                  <a:pt x="748824" y="2383889"/>
                </a:lnTo>
                <a:lnTo>
                  <a:pt x="790514" y="2401078"/>
                </a:lnTo>
                <a:lnTo>
                  <a:pt x="832949" y="2416783"/>
                </a:lnTo>
                <a:lnTo>
                  <a:pt x="876094" y="2430972"/>
                </a:lnTo>
                <a:lnTo>
                  <a:pt x="919919" y="2443612"/>
                </a:lnTo>
                <a:lnTo>
                  <a:pt x="964392" y="2454671"/>
                </a:lnTo>
                <a:lnTo>
                  <a:pt x="1009479" y="2464117"/>
                </a:lnTo>
                <a:lnTo>
                  <a:pt x="1055149" y="2471918"/>
                </a:lnTo>
                <a:lnTo>
                  <a:pt x="1101369" y="2478041"/>
                </a:lnTo>
                <a:lnTo>
                  <a:pt x="1148108" y="2482455"/>
                </a:lnTo>
                <a:lnTo>
                  <a:pt x="1195333" y="2485127"/>
                </a:lnTo>
                <a:lnTo>
                  <a:pt x="1243012" y="2486025"/>
                </a:lnTo>
                <a:lnTo>
                  <a:pt x="1290687" y="2485127"/>
                </a:lnTo>
                <a:lnTo>
                  <a:pt x="1337908" y="2482455"/>
                </a:lnTo>
                <a:lnTo>
                  <a:pt x="1384644" y="2478041"/>
                </a:lnTo>
                <a:lnTo>
                  <a:pt x="1430862" y="2471918"/>
                </a:lnTo>
                <a:lnTo>
                  <a:pt x="1476530" y="2464117"/>
                </a:lnTo>
                <a:lnTo>
                  <a:pt x="1521616" y="2454671"/>
                </a:lnTo>
                <a:lnTo>
                  <a:pt x="1566087" y="2443612"/>
                </a:lnTo>
                <a:lnTo>
                  <a:pt x="1609912" y="2430972"/>
                </a:lnTo>
                <a:lnTo>
                  <a:pt x="1653058" y="2416783"/>
                </a:lnTo>
                <a:lnTo>
                  <a:pt x="1695492" y="2401078"/>
                </a:lnTo>
                <a:lnTo>
                  <a:pt x="1737184" y="2383889"/>
                </a:lnTo>
                <a:lnTo>
                  <a:pt x="1778100" y="2365248"/>
                </a:lnTo>
                <a:lnTo>
                  <a:pt x="1818208" y="2345187"/>
                </a:lnTo>
                <a:lnTo>
                  <a:pt x="1857476" y="2323739"/>
                </a:lnTo>
                <a:lnTo>
                  <a:pt x="1895872" y="2300935"/>
                </a:lnTo>
                <a:lnTo>
                  <a:pt x="1933364" y="2276808"/>
                </a:lnTo>
                <a:lnTo>
                  <a:pt x="1969919" y="2251391"/>
                </a:lnTo>
                <a:lnTo>
                  <a:pt x="2005505" y="2224714"/>
                </a:lnTo>
                <a:lnTo>
                  <a:pt x="2040091" y="2196811"/>
                </a:lnTo>
                <a:lnTo>
                  <a:pt x="2073643" y="2167714"/>
                </a:lnTo>
                <a:lnTo>
                  <a:pt x="2106129" y="2137455"/>
                </a:lnTo>
                <a:lnTo>
                  <a:pt x="2137518" y="2106066"/>
                </a:lnTo>
                <a:lnTo>
                  <a:pt x="2167778" y="2073579"/>
                </a:lnTo>
                <a:lnTo>
                  <a:pt x="2196875" y="2040027"/>
                </a:lnTo>
                <a:lnTo>
                  <a:pt x="2224778" y="2005442"/>
                </a:lnTo>
                <a:lnTo>
                  <a:pt x="2251454" y="1969855"/>
                </a:lnTo>
                <a:lnTo>
                  <a:pt x="2276872" y="1933300"/>
                </a:lnTo>
                <a:lnTo>
                  <a:pt x="2300999" y="1895809"/>
                </a:lnTo>
                <a:lnTo>
                  <a:pt x="2323802" y="1857413"/>
                </a:lnTo>
                <a:lnTo>
                  <a:pt x="2345251" y="1818144"/>
                </a:lnTo>
                <a:lnTo>
                  <a:pt x="2365312" y="1778036"/>
                </a:lnTo>
                <a:lnTo>
                  <a:pt x="2383953" y="1737120"/>
                </a:lnTo>
                <a:lnTo>
                  <a:pt x="2401142" y="1695429"/>
                </a:lnTo>
                <a:lnTo>
                  <a:pt x="2416847" y="1652994"/>
                </a:lnTo>
                <a:lnTo>
                  <a:pt x="2431035" y="1609848"/>
                </a:lnTo>
                <a:lnTo>
                  <a:pt x="2443675" y="1566024"/>
                </a:lnTo>
                <a:lnTo>
                  <a:pt x="2454734" y="1521552"/>
                </a:lnTo>
                <a:lnTo>
                  <a:pt x="2464180" y="1476467"/>
                </a:lnTo>
                <a:lnTo>
                  <a:pt x="2471981" y="1430799"/>
                </a:lnTo>
                <a:lnTo>
                  <a:pt x="2478105" y="1384581"/>
                </a:lnTo>
                <a:lnTo>
                  <a:pt x="2482518" y="1337845"/>
                </a:lnTo>
                <a:lnTo>
                  <a:pt x="2485190" y="1290623"/>
                </a:lnTo>
                <a:lnTo>
                  <a:pt x="2486088" y="1242949"/>
                </a:lnTo>
                <a:lnTo>
                  <a:pt x="2485190" y="1195274"/>
                </a:lnTo>
                <a:lnTo>
                  <a:pt x="2482518" y="1148053"/>
                </a:lnTo>
                <a:lnTo>
                  <a:pt x="2478105" y="1101318"/>
                </a:lnTo>
                <a:lnTo>
                  <a:pt x="2471981" y="1055101"/>
                </a:lnTo>
                <a:lnTo>
                  <a:pt x="2464180" y="1009435"/>
                </a:lnTo>
                <a:lnTo>
                  <a:pt x="2454734" y="964351"/>
                </a:lnTo>
                <a:lnTo>
                  <a:pt x="2443675" y="919882"/>
                </a:lnTo>
                <a:lnTo>
                  <a:pt x="2431035" y="876060"/>
                </a:lnTo>
                <a:lnTo>
                  <a:pt x="2416847" y="832917"/>
                </a:lnTo>
                <a:lnTo>
                  <a:pt x="2401142" y="790486"/>
                </a:lnTo>
                <a:lnTo>
                  <a:pt x="2383953" y="748797"/>
                </a:lnTo>
                <a:lnTo>
                  <a:pt x="2365312" y="707885"/>
                </a:lnTo>
                <a:lnTo>
                  <a:pt x="2345251" y="667781"/>
                </a:lnTo>
                <a:lnTo>
                  <a:pt x="2323802" y="628516"/>
                </a:lnTo>
                <a:lnTo>
                  <a:pt x="2300999" y="590124"/>
                </a:lnTo>
                <a:lnTo>
                  <a:pt x="2276872" y="552636"/>
                </a:lnTo>
                <a:lnTo>
                  <a:pt x="2251454" y="516085"/>
                </a:lnTo>
                <a:lnTo>
                  <a:pt x="2224778" y="480503"/>
                </a:lnTo>
                <a:lnTo>
                  <a:pt x="2196875" y="445922"/>
                </a:lnTo>
                <a:lnTo>
                  <a:pt x="2167778" y="412375"/>
                </a:lnTo>
                <a:lnTo>
                  <a:pt x="2137518" y="379892"/>
                </a:lnTo>
                <a:lnTo>
                  <a:pt x="2106129" y="348508"/>
                </a:lnTo>
                <a:lnTo>
                  <a:pt x="2073643" y="318253"/>
                </a:lnTo>
                <a:lnTo>
                  <a:pt x="2040091" y="289160"/>
                </a:lnTo>
                <a:lnTo>
                  <a:pt x="2005505" y="261262"/>
                </a:lnTo>
                <a:lnTo>
                  <a:pt x="1969919" y="234589"/>
                </a:lnTo>
                <a:lnTo>
                  <a:pt x="1933364" y="209176"/>
                </a:lnTo>
                <a:lnTo>
                  <a:pt x="1895872" y="185053"/>
                </a:lnTo>
                <a:lnTo>
                  <a:pt x="1857476" y="162254"/>
                </a:lnTo>
                <a:lnTo>
                  <a:pt x="1818208" y="140809"/>
                </a:lnTo>
                <a:lnTo>
                  <a:pt x="1778100" y="120752"/>
                </a:lnTo>
                <a:lnTo>
                  <a:pt x="1737184" y="102114"/>
                </a:lnTo>
                <a:lnTo>
                  <a:pt x="1695492" y="84928"/>
                </a:lnTo>
                <a:lnTo>
                  <a:pt x="1653058" y="69226"/>
                </a:lnTo>
                <a:lnTo>
                  <a:pt x="1609912" y="55041"/>
                </a:lnTo>
                <a:lnTo>
                  <a:pt x="1566087" y="42403"/>
                </a:lnTo>
                <a:lnTo>
                  <a:pt x="1521616" y="31347"/>
                </a:lnTo>
                <a:lnTo>
                  <a:pt x="1476530" y="21902"/>
                </a:lnTo>
                <a:lnTo>
                  <a:pt x="1430862" y="14103"/>
                </a:lnTo>
                <a:lnTo>
                  <a:pt x="1384644" y="7981"/>
                </a:lnTo>
                <a:lnTo>
                  <a:pt x="1337908" y="3568"/>
                </a:lnTo>
                <a:lnTo>
                  <a:pt x="1290687" y="897"/>
                </a:lnTo>
                <a:lnTo>
                  <a:pt x="1243012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B7C376DF-E4B0-41C6-AA64-DB1D425C2177}"/>
              </a:ext>
            </a:extLst>
          </p:cNvPr>
          <p:cNvSpPr/>
          <p:nvPr/>
        </p:nvSpPr>
        <p:spPr>
          <a:xfrm>
            <a:off x="385762" y="2909951"/>
            <a:ext cx="2486660" cy="2486025"/>
          </a:xfrm>
          <a:custGeom>
            <a:avLst/>
            <a:gdLst/>
            <a:ahLst/>
            <a:cxnLst/>
            <a:rect l="l" t="t" r="r" b="b"/>
            <a:pathLst>
              <a:path w="2486660" h="2486025">
                <a:moveTo>
                  <a:pt x="0" y="1242949"/>
                </a:moveTo>
                <a:lnTo>
                  <a:pt x="897" y="1195274"/>
                </a:lnTo>
                <a:lnTo>
                  <a:pt x="3568" y="1148053"/>
                </a:lnTo>
                <a:lnTo>
                  <a:pt x="7981" y="1101318"/>
                </a:lnTo>
                <a:lnTo>
                  <a:pt x="14103" y="1055101"/>
                </a:lnTo>
                <a:lnTo>
                  <a:pt x="21902" y="1009435"/>
                </a:lnTo>
                <a:lnTo>
                  <a:pt x="31347" y="964351"/>
                </a:lnTo>
                <a:lnTo>
                  <a:pt x="42404" y="919882"/>
                </a:lnTo>
                <a:lnTo>
                  <a:pt x="55041" y="876060"/>
                </a:lnTo>
                <a:lnTo>
                  <a:pt x="69227" y="832917"/>
                </a:lnTo>
                <a:lnTo>
                  <a:pt x="84929" y="790486"/>
                </a:lnTo>
                <a:lnTo>
                  <a:pt x="102115" y="748797"/>
                </a:lnTo>
                <a:lnTo>
                  <a:pt x="120753" y="707885"/>
                </a:lnTo>
                <a:lnTo>
                  <a:pt x="140811" y="667781"/>
                </a:lnTo>
                <a:lnTo>
                  <a:pt x="162256" y="628516"/>
                </a:lnTo>
                <a:lnTo>
                  <a:pt x="185056" y="590124"/>
                </a:lnTo>
                <a:lnTo>
                  <a:pt x="209179" y="552636"/>
                </a:lnTo>
                <a:lnTo>
                  <a:pt x="234593" y="516085"/>
                </a:lnTo>
                <a:lnTo>
                  <a:pt x="261266" y="480503"/>
                </a:lnTo>
                <a:lnTo>
                  <a:pt x="289166" y="445922"/>
                </a:lnTo>
                <a:lnTo>
                  <a:pt x="318259" y="412375"/>
                </a:lnTo>
                <a:lnTo>
                  <a:pt x="348515" y="379892"/>
                </a:lnTo>
                <a:lnTo>
                  <a:pt x="379901" y="348508"/>
                </a:lnTo>
                <a:lnTo>
                  <a:pt x="412384" y="318253"/>
                </a:lnTo>
                <a:lnTo>
                  <a:pt x="445933" y="289160"/>
                </a:lnTo>
                <a:lnTo>
                  <a:pt x="480516" y="261262"/>
                </a:lnTo>
                <a:lnTo>
                  <a:pt x="516100" y="234589"/>
                </a:lnTo>
                <a:lnTo>
                  <a:pt x="552652" y="209176"/>
                </a:lnTo>
                <a:lnTo>
                  <a:pt x="590142" y="185053"/>
                </a:lnTo>
                <a:lnTo>
                  <a:pt x="628536" y="162254"/>
                </a:lnTo>
                <a:lnTo>
                  <a:pt x="667802" y="140809"/>
                </a:lnTo>
                <a:lnTo>
                  <a:pt x="707909" y="120752"/>
                </a:lnTo>
                <a:lnTo>
                  <a:pt x="748824" y="102114"/>
                </a:lnTo>
                <a:lnTo>
                  <a:pt x="790514" y="84928"/>
                </a:lnTo>
                <a:lnTo>
                  <a:pt x="832949" y="69226"/>
                </a:lnTo>
                <a:lnTo>
                  <a:pt x="876094" y="55041"/>
                </a:lnTo>
                <a:lnTo>
                  <a:pt x="919919" y="42403"/>
                </a:lnTo>
                <a:lnTo>
                  <a:pt x="964392" y="31347"/>
                </a:lnTo>
                <a:lnTo>
                  <a:pt x="1009479" y="21902"/>
                </a:lnTo>
                <a:lnTo>
                  <a:pt x="1055149" y="14103"/>
                </a:lnTo>
                <a:lnTo>
                  <a:pt x="1101369" y="7981"/>
                </a:lnTo>
                <a:lnTo>
                  <a:pt x="1148108" y="3568"/>
                </a:lnTo>
                <a:lnTo>
                  <a:pt x="1195333" y="897"/>
                </a:lnTo>
                <a:lnTo>
                  <a:pt x="1243012" y="0"/>
                </a:lnTo>
                <a:lnTo>
                  <a:pt x="1290687" y="897"/>
                </a:lnTo>
                <a:lnTo>
                  <a:pt x="1337908" y="3568"/>
                </a:lnTo>
                <a:lnTo>
                  <a:pt x="1384644" y="7981"/>
                </a:lnTo>
                <a:lnTo>
                  <a:pt x="1430862" y="14103"/>
                </a:lnTo>
                <a:lnTo>
                  <a:pt x="1476530" y="21902"/>
                </a:lnTo>
                <a:lnTo>
                  <a:pt x="1521616" y="31347"/>
                </a:lnTo>
                <a:lnTo>
                  <a:pt x="1566087" y="42403"/>
                </a:lnTo>
                <a:lnTo>
                  <a:pt x="1609912" y="55041"/>
                </a:lnTo>
                <a:lnTo>
                  <a:pt x="1653058" y="69226"/>
                </a:lnTo>
                <a:lnTo>
                  <a:pt x="1695492" y="84928"/>
                </a:lnTo>
                <a:lnTo>
                  <a:pt x="1737184" y="102114"/>
                </a:lnTo>
                <a:lnTo>
                  <a:pt x="1778100" y="120752"/>
                </a:lnTo>
                <a:lnTo>
                  <a:pt x="1818208" y="140809"/>
                </a:lnTo>
                <a:lnTo>
                  <a:pt x="1857476" y="162254"/>
                </a:lnTo>
                <a:lnTo>
                  <a:pt x="1895872" y="185053"/>
                </a:lnTo>
                <a:lnTo>
                  <a:pt x="1933364" y="209176"/>
                </a:lnTo>
                <a:lnTo>
                  <a:pt x="1969919" y="234589"/>
                </a:lnTo>
                <a:lnTo>
                  <a:pt x="2005505" y="261262"/>
                </a:lnTo>
                <a:lnTo>
                  <a:pt x="2040091" y="289160"/>
                </a:lnTo>
                <a:lnTo>
                  <a:pt x="2073643" y="318253"/>
                </a:lnTo>
                <a:lnTo>
                  <a:pt x="2106129" y="348508"/>
                </a:lnTo>
                <a:lnTo>
                  <a:pt x="2137518" y="379892"/>
                </a:lnTo>
                <a:lnTo>
                  <a:pt x="2167778" y="412375"/>
                </a:lnTo>
                <a:lnTo>
                  <a:pt x="2196875" y="445922"/>
                </a:lnTo>
                <a:lnTo>
                  <a:pt x="2224778" y="480503"/>
                </a:lnTo>
                <a:lnTo>
                  <a:pt x="2251454" y="516085"/>
                </a:lnTo>
                <a:lnTo>
                  <a:pt x="2276872" y="552636"/>
                </a:lnTo>
                <a:lnTo>
                  <a:pt x="2300999" y="590124"/>
                </a:lnTo>
                <a:lnTo>
                  <a:pt x="2323802" y="628516"/>
                </a:lnTo>
                <a:lnTo>
                  <a:pt x="2345251" y="667781"/>
                </a:lnTo>
                <a:lnTo>
                  <a:pt x="2365312" y="707885"/>
                </a:lnTo>
                <a:lnTo>
                  <a:pt x="2383953" y="748797"/>
                </a:lnTo>
                <a:lnTo>
                  <a:pt x="2401142" y="790486"/>
                </a:lnTo>
                <a:lnTo>
                  <a:pt x="2416847" y="832917"/>
                </a:lnTo>
                <a:lnTo>
                  <a:pt x="2431035" y="876060"/>
                </a:lnTo>
                <a:lnTo>
                  <a:pt x="2443675" y="919882"/>
                </a:lnTo>
                <a:lnTo>
                  <a:pt x="2454734" y="964351"/>
                </a:lnTo>
                <a:lnTo>
                  <a:pt x="2464180" y="1009435"/>
                </a:lnTo>
                <a:lnTo>
                  <a:pt x="2471981" y="1055101"/>
                </a:lnTo>
                <a:lnTo>
                  <a:pt x="2478105" y="1101318"/>
                </a:lnTo>
                <a:lnTo>
                  <a:pt x="2482518" y="1148053"/>
                </a:lnTo>
                <a:lnTo>
                  <a:pt x="2485190" y="1195274"/>
                </a:lnTo>
                <a:lnTo>
                  <a:pt x="2486088" y="1242949"/>
                </a:lnTo>
                <a:lnTo>
                  <a:pt x="2485190" y="1290623"/>
                </a:lnTo>
                <a:lnTo>
                  <a:pt x="2482518" y="1337845"/>
                </a:lnTo>
                <a:lnTo>
                  <a:pt x="2478105" y="1384581"/>
                </a:lnTo>
                <a:lnTo>
                  <a:pt x="2471981" y="1430799"/>
                </a:lnTo>
                <a:lnTo>
                  <a:pt x="2464180" y="1476467"/>
                </a:lnTo>
                <a:lnTo>
                  <a:pt x="2454734" y="1521552"/>
                </a:lnTo>
                <a:lnTo>
                  <a:pt x="2443675" y="1566024"/>
                </a:lnTo>
                <a:lnTo>
                  <a:pt x="2431035" y="1609848"/>
                </a:lnTo>
                <a:lnTo>
                  <a:pt x="2416847" y="1652994"/>
                </a:lnTo>
                <a:lnTo>
                  <a:pt x="2401142" y="1695429"/>
                </a:lnTo>
                <a:lnTo>
                  <a:pt x="2383953" y="1737120"/>
                </a:lnTo>
                <a:lnTo>
                  <a:pt x="2365312" y="1778036"/>
                </a:lnTo>
                <a:lnTo>
                  <a:pt x="2345251" y="1818144"/>
                </a:lnTo>
                <a:lnTo>
                  <a:pt x="2323802" y="1857413"/>
                </a:lnTo>
                <a:lnTo>
                  <a:pt x="2300999" y="1895809"/>
                </a:lnTo>
                <a:lnTo>
                  <a:pt x="2276872" y="1933300"/>
                </a:lnTo>
                <a:lnTo>
                  <a:pt x="2251454" y="1969855"/>
                </a:lnTo>
                <a:lnTo>
                  <a:pt x="2224778" y="2005442"/>
                </a:lnTo>
                <a:lnTo>
                  <a:pt x="2196875" y="2040027"/>
                </a:lnTo>
                <a:lnTo>
                  <a:pt x="2167778" y="2073579"/>
                </a:lnTo>
                <a:lnTo>
                  <a:pt x="2137518" y="2106066"/>
                </a:lnTo>
                <a:lnTo>
                  <a:pt x="2106129" y="2137455"/>
                </a:lnTo>
                <a:lnTo>
                  <a:pt x="2073643" y="2167714"/>
                </a:lnTo>
                <a:lnTo>
                  <a:pt x="2040091" y="2196811"/>
                </a:lnTo>
                <a:lnTo>
                  <a:pt x="2005505" y="2224714"/>
                </a:lnTo>
                <a:lnTo>
                  <a:pt x="1969919" y="2251391"/>
                </a:lnTo>
                <a:lnTo>
                  <a:pt x="1933364" y="2276808"/>
                </a:lnTo>
                <a:lnTo>
                  <a:pt x="1895872" y="2300935"/>
                </a:lnTo>
                <a:lnTo>
                  <a:pt x="1857476" y="2323739"/>
                </a:lnTo>
                <a:lnTo>
                  <a:pt x="1818208" y="2345187"/>
                </a:lnTo>
                <a:lnTo>
                  <a:pt x="1778100" y="2365248"/>
                </a:lnTo>
                <a:lnTo>
                  <a:pt x="1737184" y="2383889"/>
                </a:lnTo>
                <a:lnTo>
                  <a:pt x="1695492" y="2401078"/>
                </a:lnTo>
                <a:lnTo>
                  <a:pt x="1653058" y="2416783"/>
                </a:lnTo>
                <a:lnTo>
                  <a:pt x="1609912" y="2430972"/>
                </a:lnTo>
                <a:lnTo>
                  <a:pt x="1566087" y="2443612"/>
                </a:lnTo>
                <a:lnTo>
                  <a:pt x="1521616" y="2454671"/>
                </a:lnTo>
                <a:lnTo>
                  <a:pt x="1476530" y="2464117"/>
                </a:lnTo>
                <a:lnTo>
                  <a:pt x="1430862" y="2471918"/>
                </a:lnTo>
                <a:lnTo>
                  <a:pt x="1384644" y="2478041"/>
                </a:lnTo>
                <a:lnTo>
                  <a:pt x="1337908" y="2482455"/>
                </a:lnTo>
                <a:lnTo>
                  <a:pt x="1290687" y="2485127"/>
                </a:lnTo>
                <a:lnTo>
                  <a:pt x="1243012" y="2486025"/>
                </a:lnTo>
                <a:lnTo>
                  <a:pt x="1195333" y="2485127"/>
                </a:lnTo>
                <a:lnTo>
                  <a:pt x="1148108" y="2482455"/>
                </a:lnTo>
                <a:lnTo>
                  <a:pt x="1101369" y="2478041"/>
                </a:lnTo>
                <a:lnTo>
                  <a:pt x="1055149" y="2471918"/>
                </a:lnTo>
                <a:lnTo>
                  <a:pt x="1009479" y="2464117"/>
                </a:lnTo>
                <a:lnTo>
                  <a:pt x="964392" y="2454671"/>
                </a:lnTo>
                <a:lnTo>
                  <a:pt x="919919" y="2443612"/>
                </a:lnTo>
                <a:lnTo>
                  <a:pt x="876094" y="2430972"/>
                </a:lnTo>
                <a:lnTo>
                  <a:pt x="832949" y="2416783"/>
                </a:lnTo>
                <a:lnTo>
                  <a:pt x="790514" y="2401078"/>
                </a:lnTo>
                <a:lnTo>
                  <a:pt x="748824" y="2383889"/>
                </a:lnTo>
                <a:lnTo>
                  <a:pt x="707909" y="2365248"/>
                </a:lnTo>
                <a:lnTo>
                  <a:pt x="667802" y="2345187"/>
                </a:lnTo>
                <a:lnTo>
                  <a:pt x="628536" y="2323739"/>
                </a:lnTo>
                <a:lnTo>
                  <a:pt x="590142" y="2300935"/>
                </a:lnTo>
                <a:lnTo>
                  <a:pt x="552652" y="2276808"/>
                </a:lnTo>
                <a:lnTo>
                  <a:pt x="516100" y="2251391"/>
                </a:lnTo>
                <a:lnTo>
                  <a:pt x="480516" y="2224714"/>
                </a:lnTo>
                <a:lnTo>
                  <a:pt x="445933" y="2196811"/>
                </a:lnTo>
                <a:lnTo>
                  <a:pt x="412384" y="2167714"/>
                </a:lnTo>
                <a:lnTo>
                  <a:pt x="379901" y="2137455"/>
                </a:lnTo>
                <a:lnTo>
                  <a:pt x="348515" y="2106066"/>
                </a:lnTo>
                <a:lnTo>
                  <a:pt x="318259" y="2073579"/>
                </a:lnTo>
                <a:lnTo>
                  <a:pt x="289166" y="2040027"/>
                </a:lnTo>
                <a:lnTo>
                  <a:pt x="261266" y="2005442"/>
                </a:lnTo>
                <a:lnTo>
                  <a:pt x="234593" y="1969855"/>
                </a:lnTo>
                <a:lnTo>
                  <a:pt x="209179" y="1933300"/>
                </a:lnTo>
                <a:lnTo>
                  <a:pt x="185056" y="1895809"/>
                </a:lnTo>
                <a:lnTo>
                  <a:pt x="162256" y="1857413"/>
                </a:lnTo>
                <a:lnTo>
                  <a:pt x="140811" y="1818144"/>
                </a:lnTo>
                <a:lnTo>
                  <a:pt x="120753" y="1778036"/>
                </a:lnTo>
                <a:lnTo>
                  <a:pt x="102115" y="1737120"/>
                </a:lnTo>
                <a:lnTo>
                  <a:pt x="84929" y="1695429"/>
                </a:lnTo>
                <a:lnTo>
                  <a:pt x="69227" y="1652994"/>
                </a:lnTo>
                <a:lnTo>
                  <a:pt x="55041" y="1609848"/>
                </a:lnTo>
                <a:lnTo>
                  <a:pt x="42404" y="1566024"/>
                </a:lnTo>
                <a:lnTo>
                  <a:pt x="31347" y="1521552"/>
                </a:lnTo>
                <a:lnTo>
                  <a:pt x="21902" y="1476467"/>
                </a:lnTo>
                <a:lnTo>
                  <a:pt x="14103" y="1430799"/>
                </a:lnTo>
                <a:lnTo>
                  <a:pt x="7981" y="1384581"/>
                </a:lnTo>
                <a:lnTo>
                  <a:pt x="3568" y="1337845"/>
                </a:lnTo>
                <a:lnTo>
                  <a:pt x="897" y="1290623"/>
                </a:lnTo>
                <a:lnTo>
                  <a:pt x="0" y="124294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6">
            <a:extLst>
              <a:ext uri="{FF2B5EF4-FFF2-40B4-BE49-F238E27FC236}">
                <a16:creationId xmlns:a16="http://schemas.microsoft.com/office/drawing/2014/main" id="{1DBA6D2B-7831-4AD2-992C-32AB56B1643A}"/>
              </a:ext>
            </a:extLst>
          </p:cNvPr>
          <p:cNvSpPr txBox="1"/>
          <p:nvPr/>
        </p:nvSpPr>
        <p:spPr>
          <a:xfrm>
            <a:off x="592772" y="3623881"/>
            <a:ext cx="2075180" cy="941069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95"/>
              </a:spcBef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获能部位主要</a:t>
            </a:r>
            <a:r>
              <a:rPr sz="2000" spc="-55" dirty="0">
                <a:solidFill>
                  <a:srgbClr val="FFFFFF"/>
                </a:solidFill>
                <a:latin typeface="微软雅黑"/>
                <a:cs typeface="微软雅黑"/>
              </a:rPr>
              <a:t>是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：</a:t>
            </a:r>
            <a:endParaRPr sz="2000">
              <a:latin typeface="微软雅黑"/>
              <a:cs typeface="微软雅黑"/>
            </a:endParaRPr>
          </a:p>
          <a:p>
            <a:pPr marR="11430" algn="ctr">
              <a:lnSpc>
                <a:spcPct val="100000"/>
              </a:lnSpc>
              <a:spcBef>
                <a:spcPts val="1205"/>
              </a:spcBef>
            </a:pPr>
            <a:r>
              <a:rPr sz="2000" b="1" u="heavy" spc="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微软雅黑"/>
                <a:cs typeface="微软雅黑"/>
              </a:rPr>
              <a:t>子</a:t>
            </a:r>
            <a:r>
              <a:rPr sz="2000" b="1" u="heavy" spc="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微软雅黑"/>
                <a:cs typeface="微软雅黑"/>
              </a:rPr>
              <a:t>宫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和</a:t>
            </a:r>
            <a:r>
              <a:rPr sz="2000" b="1" u="heavy" spc="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微软雅黑"/>
                <a:cs typeface="微软雅黑"/>
              </a:rPr>
              <a:t>输卵管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；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16" name="object 7">
            <a:extLst>
              <a:ext uri="{FF2B5EF4-FFF2-40B4-BE49-F238E27FC236}">
                <a16:creationId xmlns:a16="http://schemas.microsoft.com/office/drawing/2014/main" id="{F90ECD73-E2FE-4F5F-B1EC-D0A6709F413A}"/>
              </a:ext>
            </a:extLst>
          </p:cNvPr>
          <p:cNvSpPr/>
          <p:nvPr/>
        </p:nvSpPr>
        <p:spPr>
          <a:xfrm>
            <a:off x="5062601" y="2948051"/>
            <a:ext cx="2990850" cy="2619375"/>
          </a:xfrm>
          <a:custGeom>
            <a:avLst/>
            <a:gdLst/>
            <a:ahLst/>
            <a:cxnLst/>
            <a:rect l="l" t="t" r="r" b="b"/>
            <a:pathLst>
              <a:path w="2990850" h="2619375">
                <a:moveTo>
                  <a:pt x="1681099" y="0"/>
                </a:moveTo>
                <a:lnTo>
                  <a:pt x="1681099" y="392811"/>
                </a:lnTo>
                <a:lnTo>
                  <a:pt x="0" y="392811"/>
                </a:lnTo>
                <a:lnTo>
                  <a:pt x="0" y="2226437"/>
                </a:lnTo>
                <a:lnTo>
                  <a:pt x="1681099" y="2226437"/>
                </a:lnTo>
                <a:lnTo>
                  <a:pt x="1681099" y="2619375"/>
                </a:lnTo>
                <a:lnTo>
                  <a:pt x="2990850" y="1309624"/>
                </a:lnTo>
                <a:lnTo>
                  <a:pt x="1681099" y="0"/>
                </a:lnTo>
                <a:close/>
              </a:path>
            </a:pathLst>
          </a:custGeom>
          <a:solidFill>
            <a:srgbClr val="D4E2C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id="{9A69117F-3393-4F8C-9CBE-26B5FCD669DD}"/>
              </a:ext>
            </a:extLst>
          </p:cNvPr>
          <p:cNvSpPr/>
          <p:nvPr/>
        </p:nvSpPr>
        <p:spPr>
          <a:xfrm>
            <a:off x="5062601" y="2948051"/>
            <a:ext cx="2990850" cy="2619375"/>
          </a:xfrm>
          <a:custGeom>
            <a:avLst/>
            <a:gdLst/>
            <a:ahLst/>
            <a:cxnLst/>
            <a:rect l="l" t="t" r="r" b="b"/>
            <a:pathLst>
              <a:path w="2990850" h="2619375">
                <a:moveTo>
                  <a:pt x="0" y="392811"/>
                </a:moveTo>
                <a:lnTo>
                  <a:pt x="1681099" y="392811"/>
                </a:lnTo>
                <a:lnTo>
                  <a:pt x="1681099" y="0"/>
                </a:lnTo>
                <a:lnTo>
                  <a:pt x="2990850" y="1309624"/>
                </a:lnTo>
                <a:lnTo>
                  <a:pt x="1681099" y="2619375"/>
                </a:lnTo>
                <a:lnTo>
                  <a:pt x="1681099" y="2226437"/>
                </a:lnTo>
                <a:lnTo>
                  <a:pt x="0" y="2226437"/>
                </a:lnTo>
                <a:lnTo>
                  <a:pt x="0" y="392811"/>
                </a:lnTo>
                <a:close/>
              </a:path>
            </a:pathLst>
          </a:custGeom>
          <a:ln w="9525">
            <a:solidFill>
              <a:srgbClr val="D4E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9">
            <a:extLst>
              <a:ext uri="{FF2B5EF4-FFF2-40B4-BE49-F238E27FC236}">
                <a16:creationId xmlns:a16="http://schemas.microsoft.com/office/drawing/2014/main" id="{A40E5056-2CF0-4BB6-87CD-45FACD42DCDD}"/>
              </a:ext>
            </a:extLst>
          </p:cNvPr>
          <p:cNvSpPr/>
          <p:nvPr/>
        </p:nvSpPr>
        <p:spPr>
          <a:xfrm>
            <a:off x="4310126" y="2909951"/>
            <a:ext cx="2495550" cy="2486025"/>
          </a:xfrm>
          <a:custGeom>
            <a:avLst/>
            <a:gdLst/>
            <a:ahLst/>
            <a:cxnLst/>
            <a:rect l="l" t="t" r="r" b="b"/>
            <a:pathLst>
              <a:path w="2495550" h="2486025">
                <a:moveTo>
                  <a:pt x="1247775" y="0"/>
                </a:moveTo>
                <a:lnTo>
                  <a:pt x="1199906" y="897"/>
                </a:lnTo>
                <a:lnTo>
                  <a:pt x="1152494" y="3568"/>
                </a:lnTo>
                <a:lnTo>
                  <a:pt x="1105571" y="7981"/>
                </a:lnTo>
                <a:lnTo>
                  <a:pt x="1059168" y="14103"/>
                </a:lnTo>
                <a:lnTo>
                  <a:pt x="1013319" y="21902"/>
                </a:lnTo>
                <a:lnTo>
                  <a:pt x="968056" y="31347"/>
                </a:lnTo>
                <a:lnTo>
                  <a:pt x="923410" y="42403"/>
                </a:lnTo>
                <a:lnTo>
                  <a:pt x="879414" y="55041"/>
                </a:lnTo>
                <a:lnTo>
                  <a:pt x="836101" y="69226"/>
                </a:lnTo>
                <a:lnTo>
                  <a:pt x="793502" y="84928"/>
                </a:lnTo>
                <a:lnTo>
                  <a:pt x="751650" y="102114"/>
                </a:lnTo>
                <a:lnTo>
                  <a:pt x="710577" y="120752"/>
                </a:lnTo>
                <a:lnTo>
                  <a:pt x="670316" y="140809"/>
                </a:lnTo>
                <a:lnTo>
                  <a:pt x="630899" y="162254"/>
                </a:lnTo>
                <a:lnTo>
                  <a:pt x="592358" y="185053"/>
                </a:lnTo>
                <a:lnTo>
                  <a:pt x="554725" y="209176"/>
                </a:lnTo>
                <a:lnTo>
                  <a:pt x="518033" y="234589"/>
                </a:lnTo>
                <a:lnTo>
                  <a:pt x="482314" y="261262"/>
                </a:lnTo>
                <a:lnTo>
                  <a:pt x="447601" y="289160"/>
                </a:lnTo>
                <a:lnTo>
                  <a:pt x="413924" y="318253"/>
                </a:lnTo>
                <a:lnTo>
                  <a:pt x="381318" y="348508"/>
                </a:lnTo>
                <a:lnTo>
                  <a:pt x="349814" y="379892"/>
                </a:lnTo>
                <a:lnTo>
                  <a:pt x="319444" y="412375"/>
                </a:lnTo>
                <a:lnTo>
                  <a:pt x="290241" y="445922"/>
                </a:lnTo>
                <a:lnTo>
                  <a:pt x="262237" y="480503"/>
                </a:lnTo>
                <a:lnTo>
                  <a:pt x="235464" y="516085"/>
                </a:lnTo>
                <a:lnTo>
                  <a:pt x="209955" y="552636"/>
                </a:lnTo>
                <a:lnTo>
                  <a:pt x="185741" y="590124"/>
                </a:lnTo>
                <a:lnTo>
                  <a:pt x="162856" y="628516"/>
                </a:lnTo>
                <a:lnTo>
                  <a:pt x="141331" y="667781"/>
                </a:lnTo>
                <a:lnTo>
                  <a:pt x="121199" y="707885"/>
                </a:lnTo>
                <a:lnTo>
                  <a:pt x="102492" y="748797"/>
                </a:lnTo>
                <a:lnTo>
                  <a:pt x="85242" y="790486"/>
                </a:lnTo>
                <a:lnTo>
                  <a:pt x="69482" y="832917"/>
                </a:lnTo>
                <a:lnTo>
                  <a:pt x="55244" y="876060"/>
                </a:lnTo>
                <a:lnTo>
                  <a:pt x="42559" y="919882"/>
                </a:lnTo>
                <a:lnTo>
                  <a:pt x="31462" y="964351"/>
                </a:lnTo>
                <a:lnTo>
                  <a:pt x="21983" y="1009435"/>
                </a:lnTo>
                <a:lnTo>
                  <a:pt x="14155" y="1055101"/>
                </a:lnTo>
                <a:lnTo>
                  <a:pt x="8010" y="1101318"/>
                </a:lnTo>
                <a:lnTo>
                  <a:pt x="3581" y="1148053"/>
                </a:lnTo>
                <a:lnTo>
                  <a:pt x="900" y="1195274"/>
                </a:lnTo>
                <a:lnTo>
                  <a:pt x="0" y="1242949"/>
                </a:lnTo>
                <a:lnTo>
                  <a:pt x="900" y="1290623"/>
                </a:lnTo>
                <a:lnTo>
                  <a:pt x="3581" y="1337845"/>
                </a:lnTo>
                <a:lnTo>
                  <a:pt x="8010" y="1384581"/>
                </a:lnTo>
                <a:lnTo>
                  <a:pt x="14155" y="1430799"/>
                </a:lnTo>
                <a:lnTo>
                  <a:pt x="21983" y="1476467"/>
                </a:lnTo>
                <a:lnTo>
                  <a:pt x="31462" y="1521552"/>
                </a:lnTo>
                <a:lnTo>
                  <a:pt x="42559" y="1566024"/>
                </a:lnTo>
                <a:lnTo>
                  <a:pt x="55244" y="1609848"/>
                </a:lnTo>
                <a:lnTo>
                  <a:pt x="69482" y="1652994"/>
                </a:lnTo>
                <a:lnTo>
                  <a:pt x="85242" y="1695429"/>
                </a:lnTo>
                <a:lnTo>
                  <a:pt x="102492" y="1737120"/>
                </a:lnTo>
                <a:lnTo>
                  <a:pt x="121199" y="1778036"/>
                </a:lnTo>
                <a:lnTo>
                  <a:pt x="141331" y="1818144"/>
                </a:lnTo>
                <a:lnTo>
                  <a:pt x="162856" y="1857413"/>
                </a:lnTo>
                <a:lnTo>
                  <a:pt x="185741" y="1895809"/>
                </a:lnTo>
                <a:lnTo>
                  <a:pt x="209955" y="1933300"/>
                </a:lnTo>
                <a:lnTo>
                  <a:pt x="235464" y="1969855"/>
                </a:lnTo>
                <a:lnTo>
                  <a:pt x="262237" y="2005442"/>
                </a:lnTo>
                <a:lnTo>
                  <a:pt x="290241" y="2040027"/>
                </a:lnTo>
                <a:lnTo>
                  <a:pt x="319444" y="2073579"/>
                </a:lnTo>
                <a:lnTo>
                  <a:pt x="349814" y="2106066"/>
                </a:lnTo>
                <a:lnTo>
                  <a:pt x="381318" y="2137455"/>
                </a:lnTo>
                <a:lnTo>
                  <a:pt x="413924" y="2167714"/>
                </a:lnTo>
                <a:lnTo>
                  <a:pt x="447601" y="2196811"/>
                </a:lnTo>
                <a:lnTo>
                  <a:pt x="482314" y="2224714"/>
                </a:lnTo>
                <a:lnTo>
                  <a:pt x="518033" y="2251391"/>
                </a:lnTo>
                <a:lnTo>
                  <a:pt x="554725" y="2276808"/>
                </a:lnTo>
                <a:lnTo>
                  <a:pt x="592358" y="2300935"/>
                </a:lnTo>
                <a:lnTo>
                  <a:pt x="630899" y="2323739"/>
                </a:lnTo>
                <a:lnTo>
                  <a:pt x="670316" y="2345187"/>
                </a:lnTo>
                <a:lnTo>
                  <a:pt x="710577" y="2365248"/>
                </a:lnTo>
                <a:lnTo>
                  <a:pt x="751650" y="2383889"/>
                </a:lnTo>
                <a:lnTo>
                  <a:pt x="793502" y="2401078"/>
                </a:lnTo>
                <a:lnTo>
                  <a:pt x="836101" y="2416783"/>
                </a:lnTo>
                <a:lnTo>
                  <a:pt x="879414" y="2430972"/>
                </a:lnTo>
                <a:lnTo>
                  <a:pt x="923410" y="2443612"/>
                </a:lnTo>
                <a:lnTo>
                  <a:pt x="968056" y="2454671"/>
                </a:lnTo>
                <a:lnTo>
                  <a:pt x="1013319" y="2464117"/>
                </a:lnTo>
                <a:lnTo>
                  <a:pt x="1059168" y="2471918"/>
                </a:lnTo>
                <a:lnTo>
                  <a:pt x="1105571" y="2478041"/>
                </a:lnTo>
                <a:lnTo>
                  <a:pt x="1152494" y="2482455"/>
                </a:lnTo>
                <a:lnTo>
                  <a:pt x="1199906" y="2485127"/>
                </a:lnTo>
                <a:lnTo>
                  <a:pt x="1247775" y="2486025"/>
                </a:lnTo>
                <a:lnTo>
                  <a:pt x="1295634" y="2485127"/>
                </a:lnTo>
                <a:lnTo>
                  <a:pt x="1343039" y="2482455"/>
                </a:lnTo>
                <a:lnTo>
                  <a:pt x="1389955" y="2478041"/>
                </a:lnTo>
                <a:lnTo>
                  <a:pt x="1436351" y="2471918"/>
                </a:lnTo>
                <a:lnTo>
                  <a:pt x="1482195" y="2464117"/>
                </a:lnTo>
                <a:lnTo>
                  <a:pt x="1527454" y="2454671"/>
                </a:lnTo>
                <a:lnTo>
                  <a:pt x="1572096" y="2443612"/>
                </a:lnTo>
                <a:lnTo>
                  <a:pt x="1616088" y="2430972"/>
                </a:lnTo>
                <a:lnTo>
                  <a:pt x="1659399" y="2416783"/>
                </a:lnTo>
                <a:lnTo>
                  <a:pt x="1701995" y="2401078"/>
                </a:lnTo>
                <a:lnTo>
                  <a:pt x="1743845" y="2383889"/>
                </a:lnTo>
                <a:lnTo>
                  <a:pt x="1784916" y="2365248"/>
                </a:lnTo>
                <a:lnTo>
                  <a:pt x="1825176" y="2345187"/>
                </a:lnTo>
                <a:lnTo>
                  <a:pt x="1864593" y="2323739"/>
                </a:lnTo>
                <a:lnTo>
                  <a:pt x="1903134" y="2300935"/>
                </a:lnTo>
                <a:lnTo>
                  <a:pt x="1940768" y="2276808"/>
                </a:lnTo>
                <a:lnTo>
                  <a:pt x="1977460" y="2251391"/>
                </a:lnTo>
                <a:lnTo>
                  <a:pt x="2013181" y="2224714"/>
                </a:lnTo>
                <a:lnTo>
                  <a:pt x="2047896" y="2196811"/>
                </a:lnTo>
                <a:lnTo>
                  <a:pt x="2081574" y="2167714"/>
                </a:lnTo>
                <a:lnTo>
                  <a:pt x="2114182" y="2137455"/>
                </a:lnTo>
                <a:lnTo>
                  <a:pt x="2145689" y="2106066"/>
                </a:lnTo>
                <a:lnTo>
                  <a:pt x="2176061" y="2073579"/>
                </a:lnTo>
                <a:lnTo>
                  <a:pt x="2205267" y="2040027"/>
                </a:lnTo>
                <a:lnTo>
                  <a:pt x="2233274" y="2005442"/>
                </a:lnTo>
                <a:lnTo>
                  <a:pt x="2260049" y="1969855"/>
                </a:lnTo>
                <a:lnTo>
                  <a:pt x="2285561" y="1933300"/>
                </a:lnTo>
                <a:lnTo>
                  <a:pt x="2309778" y="1895809"/>
                </a:lnTo>
                <a:lnTo>
                  <a:pt x="2332666" y="1857413"/>
                </a:lnTo>
                <a:lnTo>
                  <a:pt x="2354194" y="1818144"/>
                </a:lnTo>
                <a:lnTo>
                  <a:pt x="2374329" y="1778036"/>
                </a:lnTo>
                <a:lnTo>
                  <a:pt x="2393039" y="1737120"/>
                </a:lnTo>
                <a:lnTo>
                  <a:pt x="2410291" y="1695429"/>
                </a:lnTo>
                <a:lnTo>
                  <a:pt x="2426054" y="1652994"/>
                </a:lnTo>
                <a:lnTo>
                  <a:pt x="2440295" y="1609848"/>
                </a:lnTo>
                <a:lnTo>
                  <a:pt x="2452981" y="1566024"/>
                </a:lnTo>
                <a:lnTo>
                  <a:pt x="2464081" y="1521552"/>
                </a:lnTo>
                <a:lnTo>
                  <a:pt x="2473562" y="1476467"/>
                </a:lnTo>
                <a:lnTo>
                  <a:pt x="2481391" y="1430799"/>
                </a:lnTo>
                <a:lnTo>
                  <a:pt x="2487537" y="1384581"/>
                </a:lnTo>
                <a:lnTo>
                  <a:pt x="2491967" y="1337845"/>
                </a:lnTo>
                <a:lnTo>
                  <a:pt x="2494648" y="1290623"/>
                </a:lnTo>
                <a:lnTo>
                  <a:pt x="2495550" y="1242949"/>
                </a:lnTo>
                <a:lnTo>
                  <a:pt x="2494648" y="1195274"/>
                </a:lnTo>
                <a:lnTo>
                  <a:pt x="2491967" y="1148053"/>
                </a:lnTo>
                <a:lnTo>
                  <a:pt x="2487537" y="1101318"/>
                </a:lnTo>
                <a:lnTo>
                  <a:pt x="2481391" y="1055101"/>
                </a:lnTo>
                <a:lnTo>
                  <a:pt x="2473562" y="1009435"/>
                </a:lnTo>
                <a:lnTo>
                  <a:pt x="2464081" y="964351"/>
                </a:lnTo>
                <a:lnTo>
                  <a:pt x="2452981" y="919882"/>
                </a:lnTo>
                <a:lnTo>
                  <a:pt x="2440295" y="876060"/>
                </a:lnTo>
                <a:lnTo>
                  <a:pt x="2426054" y="832917"/>
                </a:lnTo>
                <a:lnTo>
                  <a:pt x="2410291" y="790486"/>
                </a:lnTo>
                <a:lnTo>
                  <a:pt x="2393039" y="748797"/>
                </a:lnTo>
                <a:lnTo>
                  <a:pt x="2374329" y="707885"/>
                </a:lnTo>
                <a:lnTo>
                  <a:pt x="2354194" y="667781"/>
                </a:lnTo>
                <a:lnTo>
                  <a:pt x="2332666" y="628516"/>
                </a:lnTo>
                <a:lnTo>
                  <a:pt x="2309778" y="590124"/>
                </a:lnTo>
                <a:lnTo>
                  <a:pt x="2285561" y="552636"/>
                </a:lnTo>
                <a:lnTo>
                  <a:pt x="2260049" y="516085"/>
                </a:lnTo>
                <a:lnTo>
                  <a:pt x="2233274" y="480503"/>
                </a:lnTo>
                <a:lnTo>
                  <a:pt x="2205267" y="445922"/>
                </a:lnTo>
                <a:lnTo>
                  <a:pt x="2176061" y="412375"/>
                </a:lnTo>
                <a:lnTo>
                  <a:pt x="2145689" y="379892"/>
                </a:lnTo>
                <a:lnTo>
                  <a:pt x="2114182" y="348508"/>
                </a:lnTo>
                <a:lnTo>
                  <a:pt x="2081574" y="318253"/>
                </a:lnTo>
                <a:lnTo>
                  <a:pt x="2047896" y="289160"/>
                </a:lnTo>
                <a:lnTo>
                  <a:pt x="2013181" y="261262"/>
                </a:lnTo>
                <a:lnTo>
                  <a:pt x="1977460" y="234589"/>
                </a:lnTo>
                <a:lnTo>
                  <a:pt x="1940768" y="209176"/>
                </a:lnTo>
                <a:lnTo>
                  <a:pt x="1903134" y="185053"/>
                </a:lnTo>
                <a:lnTo>
                  <a:pt x="1864593" y="162254"/>
                </a:lnTo>
                <a:lnTo>
                  <a:pt x="1825176" y="140809"/>
                </a:lnTo>
                <a:lnTo>
                  <a:pt x="1784916" y="120752"/>
                </a:lnTo>
                <a:lnTo>
                  <a:pt x="1743845" y="102114"/>
                </a:lnTo>
                <a:lnTo>
                  <a:pt x="1701995" y="84928"/>
                </a:lnTo>
                <a:lnTo>
                  <a:pt x="1659399" y="69226"/>
                </a:lnTo>
                <a:lnTo>
                  <a:pt x="1616088" y="55041"/>
                </a:lnTo>
                <a:lnTo>
                  <a:pt x="1572096" y="42403"/>
                </a:lnTo>
                <a:lnTo>
                  <a:pt x="1527454" y="31347"/>
                </a:lnTo>
                <a:lnTo>
                  <a:pt x="1482195" y="21902"/>
                </a:lnTo>
                <a:lnTo>
                  <a:pt x="1436351" y="14103"/>
                </a:lnTo>
                <a:lnTo>
                  <a:pt x="1389955" y="7981"/>
                </a:lnTo>
                <a:lnTo>
                  <a:pt x="1343039" y="3568"/>
                </a:lnTo>
                <a:lnTo>
                  <a:pt x="1295634" y="897"/>
                </a:lnTo>
                <a:lnTo>
                  <a:pt x="1247775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0">
            <a:extLst>
              <a:ext uri="{FF2B5EF4-FFF2-40B4-BE49-F238E27FC236}">
                <a16:creationId xmlns:a16="http://schemas.microsoft.com/office/drawing/2014/main" id="{DAF7EC70-100A-45A8-8638-C7C7A377925B}"/>
              </a:ext>
            </a:extLst>
          </p:cNvPr>
          <p:cNvSpPr/>
          <p:nvPr/>
        </p:nvSpPr>
        <p:spPr>
          <a:xfrm>
            <a:off x="4310126" y="2909951"/>
            <a:ext cx="2495550" cy="2486025"/>
          </a:xfrm>
          <a:custGeom>
            <a:avLst/>
            <a:gdLst/>
            <a:ahLst/>
            <a:cxnLst/>
            <a:rect l="l" t="t" r="r" b="b"/>
            <a:pathLst>
              <a:path w="2495550" h="2486025">
                <a:moveTo>
                  <a:pt x="0" y="1242949"/>
                </a:moveTo>
                <a:lnTo>
                  <a:pt x="900" y="1195274"/>
                </a:lnTo>
                <a:lnTo>
                  <a:pt x="3581" y="1148053"/>
                </a:lnTo>
                <a:lnTo>
                  <a:pt x="8010" y="1101318"/>
                </a:lnTo>
                <a:lnTo>
                  <a:pt x="14155" y="1055101"/>
                </a:lnTo>
                <a:lnTo>
                  <a:pt x="21983" y="1009435"/>
                </a:lnTo>
                <a:lnTo>
                  <a:pt x="31462" y="964351"/>
                </a:lnTo>
                <a:lnTo>
                  <a:pt x="42559" y="919882"/>
                </a:lnTo>
                <a:lnTo>
                  <a:pt x="55244" y="876060"/>
                </a:lnTo>
                <a:lnTo>
                  <a:pt x="69482" y="832917"/>
                </a:lnTo>
                <a:lnTo>
                  <a:pt x="85242" y="790486"/>
                </a:lnTo>
                <a:lnTo>
                  <a:pt x="102492" y="748797"/>
                </a:lnTo>
                <a:lnTo>
                  <a:pt x="121199" y="707885"/>
                </a:lnTo>
                <a:lnTo>
                  <a:pt x="141331" y="667781"/>
                </a:lnTo>
                <a:lnTo>
                  <a:pt x="162856" y="628516"/>
                </a:lnTo>
                <a:lnTo>
                  <a:pt x="185741" y="590124"/>
                </a:lnTo>
                <a:lnTo>
                  <a:pt x="209955" y="552636"/>
                </a:lnTo>
                <a:lnTo>
                  <a:pt x="235464" y="516085"/>
                </a:lnTo>
                <a:lnTo>
                  <a:pt x="262237" y="480503"/>
                </a:lnTo>
                <a:lnTo>
                  <a:pt x="290241" y="445922"/>
                </a:lnTo>
                <a:lnTo>
                  <a:pt x="319444" y="412375"/>
                </a:lnTo>
                <a:lnTo>
                  <a:pt x="349814" y="379892"/>
                </a:lnTo>
                <a:lnTo>
                  <a:pt x="381318" y="348508"/>
                </a:lnTo>
                <a:lnTo>
                  <a:pt x="413924" y="318253"/>
                </a:lnTo>
                <a:lnTo>
                  <a:pt x="447601" y="289160"/>
                </a:lnTo>
                <a:lnTo>
                  <a:pt x="482314" y="261262"/>
                </a:lnTo>
                <a:lnTo>
                  <a:pt x="518033" y="234589"/>
                </a:lnTo>
                <a:lnTo>
                  <a:pt x="554725" y="209176"/>
                </a:lnTo>
                <a:lnTo>
                  <a:pt x="592358" y="185053"/>
                </a:lnTo>
                <a:lnTo>
                  <a:pt x="630899" y="162254"/>
                </a:lnTo>
                <a:lnTo>
                  <a:pt x="670316" y="140809"/>
                </a:lnTo>
                <a:lnTo>
                  <a:pt x="710577" y="120752"/>
                </a:lnTo>
                <a:lnTo>
                  <a:pt x="751650" y="102114"/>
                </a:lnTo>
                <a:lnTo>
                  <a:pt x="793502" y="84928"/>
                </a:lnTo>
                <a:lnTo>
                  <a:pt x="836101" y="69226"/>
                </a:lnTo>
                <a:lnTo>
                  <a:pt x="879414" y="55041"/>
                </a:lnTo>
                <a:lnTo>
                  <a:pt x="923410" y="42403"/>
                </a:lnTo>
                <a:lnTo>
                  <a:pt x="968056" y="31347"/>
                </a:lnTo>
                <a:lnTo>
                  <a:pt x="1013319" y="21902"/>
                </a:lnTo>
                <a:lnTo>
                  <a:pt x="1059168" y="14103"/>
                </a:lnTo>
                <a:lnTo>
                  <a:pt x="1105571" y="7981"/>
                </a:lnTo>
                <a:lnTo>
                  <a:pt x="1152494" y="3568"/>
                </a:lnTo>
                <a:lnTo>
                  <a:pt x="1199906" y="897"/>
                </a:lnTo>
                <a:lnTo>
                  <a:pt x="1247775" y="0"/>
                </a:lnTo>
                <a:lnTo>
                  <a:pt x="1295634" y="897"/>
                </a:lnTo>
                <a:lnTo>
                  <a:pt x="1343039" y="3568"/>
                </a:lnTo>
                <a:lnTo>
                  <a:pt x="1389955" y="7981"/>
                </a:lnTo>
                <a:lnTo>
                  <a:pt x="1436351" y="14103"/>
                </a:lnTo>
                <a:lnTo>
                  <a:pt x="1482195" y="21902"/>
                </a:lnTo>
                <a:lnTo>
                  <a:pt x="1527454" y="31347"/>
                </a:lnTo>
                <a:lnTo>
                  <a:pt x="1572096" y="42403"/>
                </a:lnTo>
                <a:lnTo>
                  <a:pt x="1616088" y="55041"/>
                </a:lnTo>
                <a:lnTo>
                  <a:pt x="1659399" y="69226"/>
                </a:lnTo>
                <a:lnTo>
                  <a:pt x="1701995" y="84928"/>
                </a:lnTo>
                <a:lnTo>
                  <a:pt x="1743845" y="102114"/>
                </a:lnTo>
                <a:lnTo>
                  <a:pt x="1784916" y="120752"/>
                </a:lnTo>
                <a:lnTo>
                  <a:pt x="1825176" y="140809"/>
                </a:lnTo>
                <a:lnTo>
                  <a:pt x="1864593" y="162254"/>
                </a:lnTo>
                <a:lnTo>
                  <a:pt x="1903134" y="185053"/>
                </a:lnTo>
                <a:lnTo>
                  <a:pt x="1940768" y="209176"/>
                </a:lnTo>
                <a:lnTo>
                  <a:pt x="1977460" y="234589"/>
                </a:lnTo>
                <a:lnTo>
                  <a:pt x="2013181" y="261262"/>
                </a:lnTo>
                <a:lnTo>
                  <a:pt x="2047896" y="289160"/>
                </a:lnTo>
                <a:lnTo>
                  <a:pt x="2081574" y="318253"/>
                </a:lnTo>
                <a:lnTo>
                  <a:pt x="2114182" y="348508"/>
                </a:lnTo>
                <a:lnTo>
                  <a:pt x="2145689" y="379892"/>
                </a:lnTo>
                <a:lnTo>
                  <a:pt x="2176061" y="412375"/>
                </a:lnTo>
                <a:lnTo>
                  <a:pt x="2205267" y="445922"/>
                </a:lnTo>
                <a:lnTo>
                  <a:pt x="2233274" y="480503"/>
                </a:lnTo>
                <a:lnTo>
                  <a:pt x="2260049" y="516085"/>
                </a:lnTo>
                <a:lnTo>
                  <a:pt x="2285561" y="552636"/>
                </a:lnTo>
                <a:lnTo>
                  <a:pt x="2309778" y="590124"/>
                </a:lnTo>
                <a:lnTo>
                  <a:pt x="2332666" y="628516"/>
                </a:lnTo>
                <a:lnTo>
                  <a:pt x="2354194" y="667781"/>
                </a:lnTo>
                <a:lnTo>
                  <a:pt x="2374329" y="707885"/>
                </a:lnTo>
                <a:lnTo>
                  <a:pt x="2393039" y="748797"/>
                </a:lnTo>
                <a:lnTo>
                  <a:pt x="2410291" y="790486"/>
                </a:lnTo>
                <a:lnTo>
                  <a:pt x="2426054" y="832917"/>
                </a:lnTo>
                <a:lnTo>
                  <a:pt x="2440295" y="876060"/>
                </a:lnTo>
                <a:lnTo>
                  <a:pt x="2452981" y="919882"/>
                </a:lnTo>
                <a:lnTo>
                  <a:pt x="2464081" y="964351"/>
                </a:lnTo>
                <a:lnTo>
                  <a:pt x="2473562" y="1009435"/>
                </a:lnTo>
                <a:lnTo>
                  <a:pt x="2481391" y="1055101"/>
                </a:lnTo>
                <a:lnTo>
                  <a:pt x="2487537" y="1101318"/>
                </a:lnTo>
                <a:lnTo>
                  <a:pt x="2491967" y="1148053"/>
                </a:lnTo>
                <a:lnTo>
                  <a:pt x="2494648" y="1195274"/>
                </a:lnTo>
                <a:lnTo>
                  <a:pt x="2495550" y="1242949"/>
                </a:lnTo>
                <a:lnTo>
                  <a:pt x="2494648" y="1290623"/>
                </a:lnTo>
                <a:lnTo>
                  <a:pt x="2491967" y="1337845"/>
                </a:lnTo>
                <a:lnTo>
                  <a:pt x="2487537" y="1384581"/>
                </a:lnTo>
                <a:lnTo>
                  <a:pt x="2481391" y="1430799"/>
                </a:lnTo>
                <a:lnTo>
                  <a:pt x="2473562" y="1476467"/>
                </a:lnTo>
                <a:lnTo>
                  <a:pt x="2464081" y="1521552"/>
                </a:lnTo>
                <a:lnTo>
                  <a:pt x="2452981" y="1566024"/>
                </a:lnTo>
                <a:lnTo>
                  <a:pt x="2440295" y="1609848"/>
                </a:lnTo>
                <a:lnTo>
                  <a:pt x="2426054" y="1652994"/>
                </a:lnTo>
                <a:lnTo>
                  <a:pt x="2410291" y="1695429"/>
                </a:lnTo>
                <a:lnTo>
                  <a:pt x="2393039" y="1737120"/>
                </a:lnTo>
                <a:lnTo>
                  <a:pt x="2374329" y="1778036"/>
                </a:lnTo>
                <a:lnTo>
                  <a:pt x="2354194" y="1818144"/>
                </a:lnTo>
                <a:lnTo>
                  <a:pt x="2332666" y="1857413"/>
                </a:lnTo>
                <a:lnTo>
                  <a:pt x="2309778" y="1895809"/>
                </a:lnTo>
                <a:lnTo>
                  <a:pt x="2285561" y="1933300"/>
                </a:lnTo>
                <a:lnTo>
                  <a:pt x="2260049" y="1969855"/>
                </a:lnTo>
                <a:lnTo>
                  <a:pt x="2233274" y="2005442"/>
                </a:lnTo>
                <a:lnTo>
                  <a:pt x="2205267" y="2040027"/>
                </a:lnTo>
                <a:lnTo>
                  <a:pt x="2176061" y="2073579"/>
                </a:lnTo>
                <a:lnTo>
                  <a:pt x="2145689" y="2106066"/>
                </a:lnTo>
                <a:lnTo>
                  <a:pt x="2114182" y="2137455"/>
                </a:lnTo>
                <a:lnTo>
                  <a:pt x="2081574" y="2167714"/>
                </a:lnTo>
                <a:lnTo>
                  <a:pt x="2047896" y="2196811"/>
                </a:lnTo>
                <a:lnTo>
                  <a:pt x="2013181" y="2224714"/>
                </a:lnTo>
                <a:lnTo>
                  <a:pt x="1977460" y="2251391"/>
                </a:lnTo>
                <a:lnTo>
                  <a:pt x="1940768" y="2276808"/>
                </a:lnTo>
                <a:lnTo>
                  <a:pt x="1903134" y="2300935"/>
                </a:lnTo>
                <a:lnTo>
                  <a:pt x="1864593" y="2323739"/>
                </a:lnTo>
                <a:lnTo>
                  <a:pt x="1825176" y="2345187"/>
                </a:lnTo>
                <a:lnTo>
                  <a:pt x="1784916" y="2365248"/>
                </a:lnTo>
                <a:lnTo>
                  <a:pt x="1743845" y="2383889"/>
                </a:lnTo>
                <a:lnTo>
                  <a:pt x="1701995" y="2401078"/>
                </a:lnTo>
                <a:lnTo>
                  <a:pt x="1659399" y="2416783"/>
                </a:lnTo>
                <a:lnTo>
                  <a:pt x="1616088" y="2430972"/>
                </a:lnTo>
                <a:lnTo>
                  <a:pt x="1572096" y="2443612"/>
                </a:lnTo>
                <a:lnTo>
                  <a:pt x="1527454" y="2454671"/>
                </a:lnTo>
                <a:lnTo>
                  <a:pt x="1482195" y="2464117"/>
                </a:lnTo>
                <a:lnTo>
                  <a:pt x="1436351" y="2471918"/>
                </a:lnTo>
                <a:lnTo>
                  <a:pt x="1389955" y="2478041"/>
                </a:lnTo>
                <a:lnTo>
                  <a:pt x="1343039" y="2482455"/>
                </a:lnTo>
                <a:lnTo>
                  <a:pt x="1295634" y="2485127"/>
                </a:lnTo>
                <a:lnTo>
                  <a:pt x="1247775" y="2486025"/>
                </a:lnTo>
                <a:lnTo>
                  <a:pt x="1199906" y="2485127"/>
                </a:lnTo>
                <a:lnTo>
                  <a:pt x="1152494" y="2482455"/>
                </a:lnTo>
                <a:lnTo>
                  <a:pt x="1105571" y="2478041"/>
                </a:lnTo>
                <a:lnTo>
                  <a:pt x="1059168" y="2471918"/>
                </a:lnTo>
                <a:lnTo>
                  <a:pt x="1013319" y="2464117"/>
                </a:lnTo>
                <a:lnTo>
                  <a:pt x="968056" y="2454671"/>
                </a:lnTo>
                <a:lnTo>
                  <a:pt x="923410" y="2443612"/>
                </a:lnTo>
                <a:lnTo>
                  <a:pt x="879414" y="2430972"/>
                </a:lnTo>
                <a:lnTo>
                  <a:pt x="836101" y="2416783"/>
                </a:lnTo>
                <a:lnTo>
                  <a:pt x="793502" y="2401078"/>
                </a:lnTo>
                <a:lnTo>
                  <a:pt x="751650" y="2383889"/>
                </a:lnTo>
                <a:lnTo>
                  <a:pt x="710577" y="2365248"/>
                </a:lnTo>
                <a:lnTo>
                  <a:pt x="670316" y="2345187"/>
                </a:lnTo>
                <a:lnTo>
                  <a:pt x="630899" y="2323739"/>
                </a:lnTo>
                <a:lnTo>
                  <a:pt x="592358" y="2300935"/>
                </a:lnTo>
                <a:lnTo>
                  <a:pt x="554725" y="2276808"/>
                </a:lnTo>
                <a:lnTo>
                  <a:pt x="518033" y="2251391"/>
                </a:lnTo>
                <a:lnTo>
                  <a:pt x="482314" y="2224714"/>
                </a:lnTo>
                <a:lnTo>
                  <a:pt x="447601" y="2196811"/>
                </a:lnTo>
                <a:lnTo>
                  <a:pt x="413924" y="2167714"/>
                </a:lnTo>
                <a:lnTo>
                  <a:pt x="381318" y="2137455"/>
                </a:lnTo>
                <a:lnTo>
                  <a:pt x="349814" y="2106066"/>
                </a:lnTo>
                <a:lnTo>
                  <a:pt x="319444" y="2073579"/>
                </a:lnTo>
                <a:lnTo>
                  <a:pt x="290241" y="2040027"/>
                </a:lnTo>
                <a:lnTo>
                  <a:pt x="262237" y="2005442"/>
                </a:lnTo>
                <a:lnTo>
                  <a:pt x="235464" y="1969855"/>
                </a:lnTo>
                <a:lnTo>
                  <a:pt x="209955" y="1933300"/>
                </a:lnTo>
                <a:lnTo>
                  <a:pt x="185741" y="1895809"/>
                </a:lnTo>
                <a:lnTo>
                  <a:pt x="162856" y="1857413"/>
                </a:lnTo>
                <a:lnTo>
                  <a:pt x="141331" y="1818144"/>
                </a:lnTo>
                <a:lnTo>
                  <a:pt x="121199" y="1778036"/>
                </a:lnTo>
                <a:lnTo>
                  <a:pt x="102492" y="1737120"/>
                </a:lnTo>
                <a:lnTo>
                  <a:pt x="85242" y="1695429"/>
                </a:lnTo>
                <a:lnTo>
                  <a:pt x="69482" y="1652994"/>
                </a:lnTo>
                <a:lnTo>
                  <a:pt x="55244" y="1609848"/>
                </a:lnTo>
                <a:lnTo>
                  <a:pt x="42559" y="1566024"/>
                </a:lnTo>
                <a:lnTo>
                  <a:pt x="31462" y="1521552"/>
                </a:lnTo>
                <a:lnTo>
                  <a:pt x="21983" y="1476467"/>
                </a:lnTo>
                <a:lnTo>
                  <a:pt x="14155" y="1430799"/>
                </a:lnTo>
                <a:lnTo>
                  <a:pt x="8010" y="1384581"/>
                </a:lnTo>
                <a:lnTo>
                  <a:pt x="3581" y="1337845"/>
                </a:lnTo>
                <a:lnTo>
                  <a:pt x="900" y="1290623"/>
                </a:lnTo>
                <a:lnTo>
                  <a:pt x="0" y="124294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1">
            <a:extLst>
              <a:ext uri="{FF2B5EF4-FFF2-40B4-BE49-F238E27FC236}">
                <a16:creationId xmlns:a16="http://schemas.microsoft.com/office/drawing/2014/main" id="{54D3A95A-E2DE-4D17-81D8-409A98CB3953}"/>
              </a:ext>
            </a:extLst>
          </p:cNvPr>
          <p:cNvSpPr txBox="1"/>
          <p:nvPr/>
        </p:nvSpPr>
        <p:spPr>
          <a:xfrm>
            <a:off x="4527803" y="3394773"/>
            <a:ext cx="2075814" cy="1398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50200"/>
              </a:lnSpc>
              <a:spcBef>
                <a:spcPts val="95"/>
              </a:spcBef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阴道射精型：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始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于 阴道，主要在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子</a:t>
            </a:r>
            <a:r>
              <a:rPr sz="2000" spc="15" dirty="0">
                <a:solidFill>
                  <a:srgbClr val="FFFFFF"/>
                </a:solidFill>
                <a:latin typeface="微软雅黑"/>
                <a:cs typeface="微软雅黑"/>
              </a:rPr>
              <a:t>宫 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和输卵管；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21" name="object 12">
            <a:extLst>
              <a:ext uri="{FF2B5EF4-FFF2-40B4-BE49-F238E27FC236}">
                <a16:creationId xmlns:a16="http://schemas.microsoft.com/office/drawing/2014/main" id="{C64E6DA4-1C46-45B4-839E-275D50AA1076}"/>
              </a:ext>
            </a:extLst>
          </p:cNvPr>
          <p:cNvSpPr/>
          <p:nvPr/>
        </p:nvSpPr>
        <p:spPr>
          <a:xfrm>
            <a:off x="8996426" y="2948051"/>
            <a:ext cx="2990850" cy="2619375"/>
          </a:xfrm>
          <a:custGeom>
            <a:avLst/>
            <a:gdLst/>
            <a:ahLst/>
            <a:cxnLst/>
            <a:rect l="l" t="t" r="r" b="b"/>
            <a:pathLst>
              <a:path w="2990850" h="2619375">
                <a:moveTo>
                  <a:pt x="1681099" y="0"/>
                </a:moveTo>
                <a:lnTo>
                  <a:pt x="1681099" y="392811"/>
                </a:lnTo>
                <a:lnTo>
                  <a:pt x="0" y="392811"/>
                </a:lnTo>
                <a:lnTo>
                  <a:pt x="0" y="2226437"/>
                </a:lnTo>
                <a:lnTo>
                  <a:pt x="1681099" y="2226437"/>
                </a:lnTo>
                <a:lnTo>
                  <a:pt x="1681099" y="2619375"/>
                </a:lnTo>
                <a:lnTo>
                  <a:pt x="2990850" y="1309624"/>
                </a:lnTo>
                <a:lnTo>
                  <a:pt x="1681099" y="0"/>
                </a:lnTo>
                <a:close/>
              </a:path>
            </a:pathLst>
          </a:custGeom>
          <a:solidFill>
            <a:srgbClr val="D4E2C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3">
            <a:extLst>
              <a:ext uri="{FF2B5EF4-FFF2-40B4-BE49-F238E27FC236}">
                <a16:creationId xmlns:a16="http://schemas.microsoft.com/office/drawing/2014/main" id="{5A41E0D2-6149-49A2-AC46-E028BBA4152E}"/>
              </a:ext>
            </a:extLst>
          </p:cNvPr>
          <p:cNvSpPr/>
          <p:nvPr/>
        </p:nvSpPr>
        <p:spPr>
          <a:xfrm>
            <a:off x="8996426" y="2948051"/>
            <a:ext cx="2990850" cy="2619375"/>
          </a:xfrm>
          <a:custGeom>
            <a:avLst/>
            <a:gdLst/>
            <a:ahLst/>
            <a:cxnLst/>
            <a:rect l="l" t="t" r="r" b="b"/>
            <a:pathLst>
              <a:path w="2990850" h="2619375">
                <a:moveTo>
                  <a:pt x="0" y="392811"/>
                </a:moveTo>
                <a:lnTo>
                  <a:pt x="1681099" y="392811"/>
                </a:lnTo>
                <a:lnTo>
                  <a:pt x="1681099" y="0"/>
                </a:lnTo>
                <a:lnTo>
                  <a:pt x="2990850" y="1309624"/>
                </a:lnTo>
                <a:lnTo>
                  <a:pt x="1681099" y="2619375"/>
                </a:lnTo>
                <a:lnTo>
                  <a:pt x="1681099" y="2226437"/>
                </a:lnTo>
                <a:lnTo>
                  <a:pt x="0" y="2226437"/>
                </a:lnTo>
                <a:lnTo>
                  <a:pt x="0" y="392811"/>
                </a:lnTo>
                <a:close/>
              </a:path>
            </a:pathLst>
          </a:custGeom>
          <a:ln w="9525">
            <a:solidFill>
              <a:srgbClr val="D4E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03E138D3-9592-4422-98E9-9DCE3B8BFC54}"/>
              </a:ext>
            </a:extLst>
          </p:cNvPr>
          <p:cNvSpPr/>
          <p:nvPr/>
        </p:nvSpPr>
        <p:spPr>
          <a:xfrm>
            <a:off x="8243951" y="2909951"/>
            <a:ext cx="2495550" cy="2486025"/>
          </a:xfrm>
          <a:custGeom>
            <a:avLst/>
            <a:gdLst/>
            <a:ahLst/>
            <a:cxnLst/>
            <a:rect l="l" t="t" r="r" b="b"/>
            <a:pathLst>
              <a:path w="2495550" h="2486025">
                <a:moveTo>
                  <a:pt x="1247775" y="0"/>
                </a:moveTo>
                <a:lnTo>
                  <a:pt x="1199906" y="897"/>
                </a:lnTo>
                <a:lnTo>
                  <a:pt x="1152494" y="3568"/>
                </a:lnTo>
                <a:lnTo>
                  <a:pt x="1105571" y="7981"/>
                </a:lnTo>
                <a:lnTo>
                  <a:pt x="1059168" y="14103"/>
                </a:lnTo>
                <a:lnTo>
                  <a:pt x="1013319" y="21902"/>
                </a:lnTo>
                <a:lnTo>
                  <a:pt x="968056" y="31347"/>
                </a:lnTo>
                <a:lnTo>
                  <a:pt x="923410" y="42403"/>
                </a:lnTo>
                <a:lnTo>
                  <a:pt x="879414" y="55041"/>
                </a:lnTo>
                <a:lnTo>
                  <a:pt x="836101" y="69226"/>
                </a:lnTo>
                <a:lnTo>
                  <a:pt x="793502" y="84928"/>
                </a:lnTo>
                <a:lnTo>
                  <a:pt x="751650" y="102114"/>
                </a:lnTo>
                <a:lnTo>
                  <a:pt x="710577" y="120752"/>
                </a:lnTo>
                <a:lnTo>
                  <a:pt x="670316" y="140809"/>
                </a:lnTo>
                <a:lnTo>
                  <a:pt x="630899" y="162254"/>
                </a:lnTo>
                <a:lnTo>
                  <a:pt x="592358" y="185053"/>
                </a:lnTo>
                <a:lnTo>
                  <a:pt x="554725" y="209176"/>
                </a:lnTo>
                <a:lnTo>
                  <a:pt x="518033" y="234589"/>
                </a:lnTo>
                <a:lnTo>
                  <a:pt x="482314" y="261262"/>
                </a:lnTo>
                <a:lnTo>
                  <a:pt x="447601" y="289160"/>
                </a:lnTo>
                <a:lnTo>
                  <a:pt x="413924" y="318253"/>
                </a:lnTo>
                <a:lnTo>
                  <a:pt x="381318" y="348508"/>
                </a:lnTo>
                <a:lnTo>
                  <a:pt x="349814" y="379892"/>
                </a:lnTo>
                <a:lnTo>
                  <a:pt x="319444" y="412375"/>
                </a:lnTo>
                <a:lnTo>
                  <a:pt x="290241" y="445922"/>
                </a:lnTo>
                <a:lnTo>
                  <a:pt x="262237" y="480503"/>
                </a:lnTo>
                <a:lnTo>
                  <a:pt x="235464" y="516085"/>
                </a:lnTo>
                <a:lnTo>
                  <a:pt x="209955" y="552636"/>
                </a:lnTo>
                <a:lnTo>
                  <a:pt x="185741" y="590124"/>
                </a:lnTo>
                <a:lnTo>
                  <a:pt x="162856" y="628516"/>
                </a:lnTo>
                <a:lnTo>
                  <a:pt x="141331" y="667781"/>
                </a:lnTo>
                <a:lnTo>
                  <a:pt x="121199" y="707885"/>
                </a:lnTo>
                <a:lnTo>
                  <a:pt x="102492" y="748797"/>
                </a:lnTo>
                <a:lnTo>
                  <a:pt x="85242" y="790486"/>
                </a:lnTo>
                <a:lnTo>
                  <a:pt x="69482" y="832917"/>
                </a:lnTo>
                <a:lnTo>
                  <a:pt x="55244" y="876060"/>
                </a:lnTo>
                <a:lnTo>
                  <a:pt x="42559" y="919882"/>
                </a:lnTo>
                <a:lnTo>
                  <a:pt x="31462" y="964351"/>
                </a:lnTo>
                <a:lnTo>
                  <a:pt x="21983" y="1009435"/>
                </a:lnTo>
                <a:lnTo>
                  <a:pt x="14155" y="1055101"/>
                </a:lnTo>
                <a:lnTo>
                  <a:pt x="8010" y="1101318"/>
                </a:lnTo>
                <a:lnTo>
                  <a:pt x="3581" y="1148053"/>
                </a:lnTo>
                <a:lnTo>
                  <a:pt x="900" y="1195274"/>
                </a:lnTo>
                <a:lnTo>
                  <a:pt x="0" y="1242949"/>
                </a:lnTo>
                <a:lnTo>
                  <a:pt x="900" y="1290623"/>
                </a:lnTo>
                <a:lnTo>
                  <a:pt x="3581" y="1337845"/>
                </a:lnTo>
                <a:lnTo>
                  <a:pt x="8010" y="1384581"/>
                </a:lnTo>
                <a:lnTo>
                  <a:pt x="14155" y="1430799"/>
                </a:lnTo>
                <a:lnTo>
                  <a:pt x="21983" y="1476467"/>
                </a:lnTo>
                <a:lnTo>
                  <a:pt x="31462" y="1521552"/>
                </a:lnTo>
                <a:lnTo>
                  <a:pt x="42559" y="1566024"/>
                </a:lnTo>
                <a:lnTo>
                  <a:pt x="55244" y="1609848"/>
                </a:lnTo>
                <a:lnTo>
                  <a:pt x="69482" y="1652994"/>
                </a:lnTo>
                <a:lnTo>
                  <a:pt x="85242" y="1695429"/>
                </a:lnTo>
                <a:lnTo>
                  <a:pt x="102492" y="1737120"/>
                </a:lnTo>
                <a:lnTo>
                  <a:pt x="121199" y="1778036"/>
                </a:lnTo>
                <a:lnTo>
                  <a:pt x="141331" y="1818144"/>
                </a:lnTo>
                <a:lnTo>
                  <a:pt x="162856" y="1857413"/>
                </a:lnTo>
                <a:lnTo>
                  <a:pt x="185741" y="1895809"/>
                </a:lnTo>
                <a:lnTo>
                  <a:pt x="209955" y="1933300"/>
                </a:lnTo>
                <a:lnTo>
                  <a:pt x="235464" y="1969855"/>
                </a:lnTo>
                <a:lnTo>
                  <a:pt x="262237" y="2005442"/>
                </a:lnTo>
                <a:lnTo>
                  <a:pt x="290241" y="2040027"/>
                </a:lnTo>
                <a:lnTo>
                  <a:pt x="319444" y="2073579"/>
                </a:lnTo>
                <a:lnTo>
                  <a:pt x="349814" y="2106066"/>
                </a:lnTo>
                <a:lnTo>
                  <a:pt x="381318" y="2137455"/>
                </a:lnTo>
                <a:lnTo>
                  <a:pt x="413924" y="2167714"/>
                </a:lnTo>
                <a:lnTo>
                  <a:pt x="447601" y="2196811"/>
                </a:lnTo>
                <a:lnTo>
                  <a:pt x="482314" y="2224714"/>
                </a:lnTo>
                <a:lnTo>
                  <a:pt x="518033" y="2251391"/>
                </a:lnTo>
                <a:lnTo>
                  <a:pt x="554725" y="2276808"/>
                </a:lnTo>
                <a:lnTo>
                  <a:pt x="592358" y="2300935"/>
                </a:lnTo>
                <a:lnTo>
                  <a:pt x="630899" y="2323739"/>
                </a:lnTo>
                <a:lnTo>
                  <a:pt x="670316" y="2345187"/>
                </a:lnTo>
                <a:lnTo>
                  <a:pt x="710577" y="2365248"/>
                </a:lnTo>
                <a:lnTo>
                  <a:pt x="751650" y="2383889"/>
                </a:lnTo>
                <a:lnTo>
                  <a:pt x="793502" y="2401078"/>
                </a:lnTo>
                <a:lnTo>
                  <a:pt x="836101" y="2416783"/>
                </a:lnTo>
                <a:lnTo>
                  <a:pt x="879414" y="2430972"/>
                </a:lnTo>
                <a:lnTo>
                  <a:pt x="923410" y="2443612"/>
                </a:lnTo>
                <a:lnTo>
                  <a:pt x="968056" y="2454671"/>
                </a:lnTo>
                <a:lnTo>
                  <a:pt x="1013319" y="2464117"/>
                </a:lnTo>
                <a:lnTo>
                  <a:pt x="1059168" y="2471918"/>
                </a:lnTo>
                <a:lnTo>
                  <a:pt x="1105571" y="2478041"/>
                </a:lnTo>
                <a:lnTo>
                  <a:pt x="1152494" y="2482455"/>
                </a:lnTo>
                <a:lnTo>
                  <a:pt x="1199906" y="2485127"/>
                </a:lnTo>
                <a:lnTo>
                  <a:pt x="1247775" y="2486025"/>
                </a:lnTo>
                <a:lnTo>
                  <a:pt x="1295634" y="2485127"/>
                </a:lnTo>
                <a:lnTo>
                  <a:pt x="1343039" y="2482455"/>
                </a:lnTo>
                <a:lnTo>
                  <a:pt x="1389955" y="2478041"/>
                </a:lnTo>
                <a:lnTo>
                  <a:pt x="1436351" y="2471918"/>
                </a:lnTo>
                <a:lnTo>
                  <a:pt x="1482195" y="2464117"/>
                </a:lnTo>
                <a:lnTo>
                  <a:pt x="1527454" y="2454671"/>
                </a:lnTo>
                <a:lnTo>
                  <a:pt x="1572096" y="2443612"/>
                </a:lnTo>
                <a:lnTo>
                  <a:pt x="1616088" y="2430972"/>
                </a:lnTo>
                <a:lnTo>
                  <a:pt x="1659399" y="2416783"/>
                </a:lnTo>
                <a:lnTo>
                  <a:pt x="1701995" y="2401078"/>
                </a:lnTo>
                <a:lnTo>
                  <a:pt x="1743845" y="2383889"/>
                </a:lnTo>
                <a:lnTo>
                  <a:pt x="1784916" y="2365248"/>
                </a:lnTo>
                <a:lnTo>
                  <a:pt x="1825176" y="2345187"/>
                </a:lnTo>
                <a:lnTo>
                  <a:pt x="1864593" y="2323739"/>
                </a:lnTo>
                <a:lnTo>
                  <a:pt x="1903134" y="2300935"/>
                </a:lnTo>
                <a:lnTo>
                  <a:pt x="1940768" y="2276808"/>
                </a:lnTo>
                <a:lnTo>
                  <a:pt x="1977460" y="2251391"/>
                </a:lnTo>
                <a:lnTo>
                  <a:pt x="2013181" y="2224714"/>
                </a:lnTo>
                <a:lnTo>
                  <a:pt x="2047896" y="2196811"/>
                </a:lnTo>
                <a:lnTo>
                  <a:pt x="2081574" y="2167714"/>
                </a:lnTo>
                <a:lnTo>
                  <a:pt x="2114182" y="2137455"/>
                </a:lnTo>
                <a:lnTo>
                  <a:pt x="2145689" y="2106066"/>
                </a:lnTo>
                <a:lnTo>
                  <a:pt x="2176061" y="2073579"/>
                </a:lnTo>
                <a:lnTo>
                  <a:pt x="2205267" y="2040027"/>
                </a:lnTo>
                <a:lnTo>
                  <a:pt x="2233274" y="2005442"/>
                </a:lnTo>
                <a:lnTo>
                  <a:pt x="2260049" y="1969855"/>
                </a:lnTo>
                <a:lnTo>
                  <a:pt x="2285561" y="1933300"/>
                </a:lnTo>
                <a:lnTo>
                  <a:pt x="2309778" y="1895809"/>
                </a:lnTo>
                <a:lnTo>
                  <a:pt x="2332666" y="1857413"/>
                </a:lnTo>
                <a:lnTo>
                  <a:pt x="2354194" y="1818144"/>
                </a:lnTo>
                <a:lnTo>
                  <a:pt x="2374329" y="1778036"/>
                </a:lnTo>
                <a:lnTo>
                  <a:pt x="2393039" y="1737120"/>
                </a:lnTo>
                <a:lnTo>
                  <a:pt x="2410291" y="1695429"/>
                </a:lnTo>
                <a:lnTo>
                  <a:pt x="2426054" y="1652994"/>
                </a:lnTo>
                <a:lnTo>
                  <a:pt x="2440295" y="1609848"/>
                </a:lnTo>
                <a:lnTo>
                  <a:pt x="2452981" y="1566024"/>
                </a:lnTo>
                <a:lnTo>
                  <a:pt x="2464081" y="1521552"/>
                </a:lnTo>
                <a:lnTo>
                  <a:pt x="2473562" y="1476467"/>
                </a:lnTo>
                <a:lnTo>
                  <a:pt x="2481391" y="1430799"/>
                </a:lnTo>
                <a:lnTo>
                  <a:pt x="2487537" y="1384581"/>
                </a:lnTo>
                <a:lnTo>
                  <a:pt x="2491967" y="1337845"/>
                </a:lnTo>
                <a:lnTo>
                  <a:pt x="2494648" y="1290623"/>
                </a:lnTo>
                <a:lnTo>
                  <a:pt x="2495550" y="1242949"/>
                </a:lnTo>
                <a:lnTo>
                  <a:pt x="2494648" y="1195274"/>
                </a:lnTo>
                <a:lnTo>
                  <a:pt x="2491967" y="1148053"/>
                </a:lnTo>
                <a:lnTo>
                  <a:pt x="2487537" y="1101318"/>
                </a:lnTo>
                <a:lnTo>
                  <a:pt x="2481391" y="1055101"/>
                </a:lnTo>
                <a:lnTo>
                  <a:pt x="2473562" y="1009435"/>
                </a:lnTo>
                <a:lnTo>
                  <a:pt x="2464081" y="964351"/>
                </a:lnTo>
                <a:lnTo>
                  <a:pt x="2452981" y="919882"/>
                </a:lnTo>
                <a:lnTo>
                  <a:pt x="2440295" y="876060"/>
                </a:lnTo>
                <a:lnTo>
                  <a:pt x="2426054" y="832917"/>
                </a:lnTo>
                <a:lnTo>
                  <a:pt x="2410291" y="790486"/>
                </a:lnTo>
                <a:lnTo>
                  <a:pt x="2393039" y="748797"/>
                </a:lnTo>
                <a:lnTo>
                  <a:pt x="2374329" y="707885"/>
                </a:lnTo>
                <a:lnTo>
                  <a:pt x="2354194" y="667781"/>
                </a:lnTo>
                <a:lnTo>
                  <a:pt x="2332666" y="628516"/>
                </a:lnTo>
                <a:lnTo>
                  <a:pt x="2309778" y="590124"/>
                </a:lnTo>
                <a:lnTo>
                  <a:pt x="2285561" y="552636"/>
                </a:lnTo>
                <a:lnTo>
                  <a:pt x="2260049" y="516085"/>
                </a:lnTo>
                <a:lnTo>
                  <a:pt x="2233274" y="480503"/>
                </a:lnTo>
                <a:lnTo>
                  <a:pt x="2205267" y="445922"/>
                </a:lnTo>
                <a:lnTo>
                  <a:pt x="2176061" y="412375"/>
                </a:lnTo>
                <a:lnTo>
                  <a:pt x="2145689" y="379892"/>
                </a:lnTo>
                <a:lnTo>
                  <a:pt x="2114182" y="348508"/>
                </a:lnTo>
                <a:lnTo>
                  <a:pt x="2081574" y="318253"/>
                </a:lnTo>
                <a:lnTo>
                  <a:pt x="2047896" y="289160"/>
                </a:lnTo>
                <a:lnTo>
                  <a:pt x="2013181" y="261262"/>
                </a:lnTo>
                <a:lnTo>
                  <a:pt x="1977460" y="234589"/>
                </a:lnTo>
                <a:lnTo>
                  <a:pt x="1940768" y="209176"/>
                </a:lnTo>
                <a:lnTo>
                  <a:pt x="1903134" y="185053"/>
                </a:lnTo>
                <a:lnTo>
                  <a:pt x="1864593" y="162254"/>
                </a:lnTo>
                <a:lnTo>
                  <a:pt x="1825176" y="140809"/>
                </a:lnTo>
                <a:lnTo>
                  <a:pt x="1784916" y="120752"/>
                </a:lnTo>
                <a:lnTo>
                  <a:pt x="1743845" y="102114"/>
                </a:lnTo>
                <a:lnTo>
                  <a:pt x="1701995" y="84928"/>
                </a:lnTo>
                <a:lnTo>
                  <a:pt x="1659399" y="69226"/>
                </a:lnTo>
                <a:lnTo>
                  <a:pt x="1616088" y="55041"/>
                </a:lnTo>
                <a:lnTo>
                  <a:pt x="1572096" y="42403"/>
                </a:lnTo>
                <a:lnTo>
                  <a:pt x="1527454" y="31347"/>
                </a:lnTo>
                <a:lnTo>
                  <a:pt x="1482195" y="21902"/>
                </a:lnTo>
                <a:lnTo>
                  <a:pt x="1436351" y="14103"/>
                </a:lnTo>
                <a:lnTo>
                  <a:pt x="1389955" y="7981"/>
                </a:lnTo>
                <a:lnTo>
                  <a:pt x="1343039" y="3568"/>
                </a:lnTo>
                <a:lnTo>
                  <a:pt x="1295634" y="897"/>
                </a:lnTo>
                <a:lnTo>
                  <a:pt x="1247775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5">
            <a:extLst>
              <a:ext uri="{FF2B5EF4-FFF2-40B4-BE49-F238E27FC236}">
                <a16:creationId xmlns:a16="http://schemas.microsoft.com/office/drawing/2014/main" id="{26240EE8-E63B-4D30-A544-612FD8A1D321}"/>
              </a:ext>
            </a:extLst>
          </p:cNvPr>
          <p:cNvSpPr/>
          <p:nvPr/>
        </p:nvSpPr>
        <p:spPr>
          <a:xfrm>
            <a:off x="8243951" y="2909951"/>
            <a:ext cx="2495550" cy="2486025"/>
          </a:xfrm>
          <a:custGeom>
            <a:avLst/>
            <a:gdLst/>
            <a:ahLst/>
            <a:cxnLst/>
            <a:rect l="l" t="t" r="r" b="b"/>
            <a:pathLst>
              <a:path w="2495550" h="2486025">
                <a:moveTo>
                  <a:pt x="0" y="1242949"/>
                </a:moveTo>
                <a:lnTo>
                  <a:pt x="900" y="1195274"/>
                </a:lnTo>
                <a:lnTo>
                  <a:pt x="3581" y="1148053"/>
                </a:lnTo>
                <a:lnTo>
                  <a:pt x="8010" y="1101318"/>
                </a:lnTo>
                <a:lnTo>
                  <a:pt x="14155" y="1055101"/>
                </a:lnTo>
                <a:lnTo>
                  <a:pt x="21983" y="1009435"/>
                </a:lnTo>
                <a:lnTo>
                  <a:pt x="31462" y="964351"/>
                </a:lnTo>
                <a:lnTo>
                  <a:pt x="42559" y="919882"/>
                </a:lnTo>
                <a:lnTo>
                  <a:pt x="55244" y="876060"/>
                </a:lnTo>
                <a:lnTo>
                  <a:pt x="69482" y="832917"/>
                </a:lnTo>
                <a:lnTo>
                  <a:pt x="85242" y="790486"/>
                </a:lnTo>
                <a:lnTo>
                  <a:pt x="102492" y="748797"/>
                </a:lnTo>
                <a:lnTo>
                  <a:pt x="121199" y="707885"/>
                </a:lnTo>
                <a:lnTo>
                  <a:pt x="141331" y="667781"/>
                </a:lnTo>
                <a:lnTo>
                  <a:pt x="162856" y="628516"/>
                </a:lnTo>
                <a:lnTo>
                  <a:pt x="185741" y="590124"/>
                </a:lnTo>
                <a:lnTo>
                  <a:pt x="209955" y="552636"/>
                </a:lnTo>
                <a:lnTo>
                  <a:pt x="235464" y="516085"/>
                </a:lnTo>
                <a:lnTo>
                  <a:pt x="262237" y="480503"/>
                </a:lnTo>
                <a:lnTo>
                  <a:pt x="290241" y="445922"/>
                </a:lnTo>
                <a:lnTo>
                  <a:pt x="319444" y="412375"/>
                </a:lnTo>
                <a:lnTo>
                  <a:pt x="349814" y="379892"/>
                </a:lnTo>
                <a:lnTo>
                  <a:pt x="381318" y="348508"/>
                </a:lnTo>
                <a:lnTo>
                  <a:pt x="413924" y="318253"/>
                </a:lnTo>
                <a:lnTo>
                  <a:pt x="447601" y="289160"/>
                </a:lnTo>
                <a:lnTo>
                  <a:pt x="482314" y="261262"/>
                </a:lnTo>
                <a:lnTo>
                  <a:pt x="518033" y="234589"/>
                </a:lnTo>
                <a:lnTo>
                  <a:pt x="554725" y="209176"/>
                </a:lnTo>
                <a:lnTo>
                  <a:pt x="592358" y="185053"/>
                </a:lnTo>
                <a:lnTo>
                  <a:pt x="630899" y="162254"/>
                </a:lnTo>
                <a:lnTo>
                  <a:pt x="670316" y="140809"/>
                </a:lnTo>
                <a:lnTo>
                  <a:pt x="710577" y="120752"/>
                </a:lnTo>
                <a:lnTo>
                  <a:pt x="751650" y="102114"/>
                </a:lnTo>
                <a:lnTo>
                  <a:pt x="793502" y="84928"/>
                </a:lnTo>
                <a:lnTo>
                  <a:pt x="836101" y="69226"/>
                </a:lnTo>
                <a:lnTo>
                  <a:pt x="879414" y="55041"/>
                </a:lnTo>
                <a:lnTo>
                  <a:pt x="923410" y="42403"/>
                </a:lnTo>
                <a:lnTo>
                  <a:pt x="968056" y="31347"/>
                </a:lnTo>
                <a:lnTo>
                  <a:pt x="1013319" y="21902"/>
                </a:lnTo>
                <a:lnTo>
                  <a:pt x="1059168" y="14103"/>
                </a:lnTo>
                <a:lnTo>
                  <a:pt x="1105571" y="7981"/>
                </a:lnTo>
                <a:lnTo>
                  <a:pt x="1152494" y="3568"/>
                </a:lnTo>
                <a:lnTo>
                  <a:pt x="1199906" y="897"/>
                </a:lnTo>
                <a:lnTo>
                  <a:pt x="1247775" y="0"/>
                </a:lnTo>
                <a:lnTo>
                  <a:pt x="1295634" y="897"/>
                </a:lnTo>
                <a:lnTo>
                  <a:pt x="1343039" y="3568"/>
                </a:lnTo>
                <a:lnTo>
                  <a:pt x="1389955" y="7981"/>
                </a:lnTo>
                <a:lnTo>
                  <a:pt x="1436351" y="14103"/>
                </a:lnTo>
                <a:lnTo>
                  <a:pt x="1482195" y="21902"/>
                </a:lnTo>
                <a:lnTo>
                  <a:pt x="1527454" y="31347"/>
                </a:lnTo>
                <a:lnTo>
                  <a:pt x="1572096" y="42403"/>
                </a:lnTo>
                <a:lnTo>
                  <a:pt x="1616088" y="55041"/>
                </a:lnTo>
                <a:lnTo>
                  <a:pt x="1659399" y="69226"/>
                </a:lnTo>
                <a:lnTo>
                  <a:pt x="1701995" y="84928"/>
                </a:lnTo>
                <a:lnTo>
                  <a:pt x="1743845" y="102114"/>
                </a:lnTo>
                <a:lnTo>
                  <a:pt x="1784916" y="120752"/>
                </a:lnTo>
                <a:lnTo>
                  <a:pt x="1825176" y="140809"/>
                </a:lnTo>
                <a:lnTo>
                  <a:pt x="1864593" y="162254"/>
                </a:lnTo>
                <a:lnTo>
                  <a:pt x="1903134" y="185053"/>
                </a:lnTo>
                <a:lnTo>
                  <a:pt x="1940768" y="209176"/>
                </a:lnTo>
                <a:lnTo>
                  <a:pt x="1977460" y="234589"/>
                </a:lnTo>
                <a:lnTo>
                  <a:pt x="2013181" y="261262"/>
                </a:lnTo>
                <a:lnTo>
                  <a:pt x="2047896" y="289160"/>
                </a:lnTo>
                <a:lnTo>
                  <a:pt x="2081574" y="318253"/>
                </a:lnTo>
                <a:lnTo>
                  <a:pt x="2114182" y="348508"/>
                </a:lnTo>
                <a:lnTo>
                  <a:pt x="2145689" y="379892"/>
                </a:lnTo>
                <a:lnTo>
                  <a:pt x="2176061" y="412375"/>
                </a:lnTo>
                <a:lnTo>
                  <a:pt x="2205267" y="445922"/>
                </a:lnTo>
                <a:lnTo>
                  <a:pt x="2233274" y="480503"/>
                </a:lnTo>
                <a:lnTo>
                  <a:pt x="2260049" y="516085"/>
                </a:lnTo>
                <a:lnTo>
                  <a:pt x="2285561" y="552636"/>
                </a:lnTo>
                <a:lnTo>
                  <a:pt x="2309778" y="590124"/>
                </a:lnTo>
                <a:lnTo>
                  <a:pt x="2332666" y="628516"/>
                </a:lnTo>
                <a:lnTo>
                  <a:pt x="2354194" y="667781"/>
                </a:lnTo>
                <a:lnTo>
                  <a:pt x="2374329" y="707885"/>
                </a:lnTo>
                <a:lnTo>
                  <a:pt x="2393039" y="748797"/>
                </a:lnTo>
                <a:lnTo>
                  <a:pt x="2410291" y="790486"/>
                </a:lnTo>
                <a:lnTo>
                  <a:pt x="2426054" y="832917"/>
                </a:lnTo>
                <a:lnTo>
                  <a:pt x="2440295" y="876060"/>
                </a:lnTo>
                <a:lnTo>
                  <a:pt x="2452981" y="919882"/>
                </a:lnTo>
                <a:lnTo>
                  <a:pt x="2464081" y="964351"/>
                </a:lnTo>
                <a:lnTo>
                  <a:pt x="2473562" y="1009435"/>
                </a:lnTo>
                <a:lnTo>
                  <a:pt x="2481391" y="1055101"/>
                </a:lnTo>
                <a:lnTo>
                  <a:pt x="2487537" y="1101318"/>
                </a:lnTo>
                <a:lnTo>
                  <a:pt x="2491967" y="1148053"/>
                </a:lnTo>
                <a:lnTo>
                  <a:pt x="2494648" y="1195274"/>
                </a:lnTo>
                <a:lnTo>
                  <a:pt x="2495550" y="1242949"/>
                </a:lnTo>
                <a:lnTo>
                  <a:pt x="2494648" y="1290623"/>
                </a:lnTo>
                <a:lnTo>
                  <a:pt x="2491967" y="1337845"/>
                </a:lnTo>
                <a:lnTo>
                  <a:pt x="2487537" y="1384581"/>
                </a:lnTo>
                <a:lnTo>
                  <a:pt x="2481391" y="1430799"/>
                </a:lnTo>
                <a:lnTo>
                  <a:pt x="2473562" y="1476467"/>
                </a:lnTo>
                <a:lnTo>
                  <a:pt x="2464081" y="1521552"/>
                </a:lnTo>
                <a:lnTo>
                  <a:pt x="2452981" y="1566024"/>
                </a:lnTo>
                <a:lnTo>
                  <a:pt x="2440295" y="1609848"/>
                </a:lnTo>
                <a:lnTo>
                  <a:pt x="2426054" y="1652994"/>
                </a:lnTo>
                <a:lnTo>
                  <a:pt x="2410291" y="1695429"/>
                </a:lnTo>
                <a:lnTo>
                  <a:pt x="2393039" y="1737120"/>
                </a:lnTo>
                <a:lnTo>
                  <a:pt x="2374329" y="1778036"/>
                </a:lnTo>
                <a:lnTo>
                  <a:pt x="2354194" y="1818144"/>
                </a:lnTo>
                <a:lnTo>
                  <a:pt x="2332666" y="1857413"/>
                </a:lnTo>
                <a:lnTo>
                  <a:pt x="2309778" y="1895809"/>
                </a:lnTo>
                <a:lnTo>
                  <a:pt x="2285561" y="1933300"/>
                </a:lnTo>
                <a:lnTo>
                  <a:pt x="2260049" y="1969855"/>
                </a:lnTo>
                <a:lnTo>
                  <a:pt x="2233274" y="2005442"/>
                </a:lnTo>
                <a:lnTo>
                  <a:pt x="2205267" y="2040027"/>
                </a:lnTo>
                <a:lnTo>
                  <a:pt x="2176061" y="2073579"/>
                </a:lnTo>
                <a:lnTo>
                  <a:pt x="2145689" y="2106066"/>
                </a:lnTo>
                <a:lnTo>
                  <a:pt x="2114182" y="2137455"/>
                </a:lnTo>
                <a:lnTo>
                  <a:pt x="2081574" y="2167714"/>
                </a:lnTo>
                <a:lnTo>
                  <a:pt x="2047896" y="2196811"/>
                </a:lnTo>
                <a:lnTo>
                  <a:pt x="2013181" y="2224714"/>
                </a:lnTo>
                <a:lnTo>
                  <a:pt x="1977460" y="2251391"/>
                </a:lnTo>
                <a:lnTo>
                  <a:pt x="1940768" y="2276808"/>
                </a:lnTo>
                <a:lnTo>
                  <a:pt x="1903134" y="2300935"/>
                </a:lnTo>
                <a:lnTo>
                  <a:pt x="1864593" y="2323739"/>
                </a:lnTo>
                <a:lnTo>
                  <a:pt x="1825176" y="2345187"/>
                </a:lnTo>
                <a:lnTo>
                  <a:pt x="1784916" y="2365248"/>
                </a:lnTo>
                <a:lnTo>
                  <a:pt x="1743845" y="2383889"/>
                </a:lnTo>
                <a:lnTo>
                  <a:pt x="1701995" y="2401078"/>
                </a:lnTo>
                <a:lnTo>
                  <a:pt x="1659399" y="2416783"/>
                </a:lnTo>
                <a:lnTo>
                  <a:pt x="1616088" y="2430972"/>
                </a:lnTo>
                <a:lnTo>
                  <a:pt x="1572096" y="2443612"/>
                </a:lnTo>
                <a:lnTo>
                  <a:pt x="1527454" y="2454671"/>
                </a:lnTo>
                <a:lnTo>
                  <a:pt x="1482195" y="2464117"/>
                </a:lnTo>
                <a:lnTo>
                  <a:pt x="1436351" y="2471918"/>
                </a:lnTo>
                <a:lnTo>
                  <a:pt x="1389955" y="2478041"/>
                </a:lnTo>
                <a:lnTo>
                  <a:pt x="1343039" y="2482455"/>
                </a:lnTo>
                <a:lnTo>
                  <a:pt x="1295634" y="2485127"/>
                </a:lnTo>
                <a:lnTo>
                  <a:pt x="1247775" y="2486025"/>
                </a:lnTo>
                <a:lnTo>
                  <a:pt x="1199906" y="2485127"/>
                </a:lnTo>
                <a:lnTo>
                  <a:pt x="1152494" y="2482455"/>
                </a:lnTo>
                <a:lnTo>
                  <a:pt x="1105571" y="2478041"/>
                </a:lnTo>
                <a:lnTo>
                  <a:pt x="1059168" y="2471918"/>
                </a:lnTo>
                <a:lnTo>
                  <a:pt x="1013319" y="2464117"/>
                </a:lnTo>
                <a:lnTo>
                  <a:pt x="968056" y="2454671"/>
                </a:lnTo>
                <a:lnTo>
                  <a:pt x="923410" y="2443612"/>
                </a:lnTo>
                <a:lnTo>
                  <a:pt x="879414" y="2430972"/>
                </a:lnTo>
                <a:lnTo>
                  <a:pt x="836101" y="2416783"/>
                </a:lnTo>
                <a:lnTo>
                  <a:pt x="793502" y="2401078"/>
                </a:lnTo>
                <a:lnTo>
                  <a:pt x="751650" y="2383889"/>
                </a:lnTo>
                <a:lnTo>
                  <a:pt x="710577" y="2365248"/>
                </a:lnTo>
                <a:lnTo>
                  <a:pt x="670316" y="2345187"/>
                </a:lnTo>
                <a:lnTo>
                  <a:pt x="630899" y="2323739"/>
                </a:lnTo>
                <a:lnTo>
                  <a:pt x="592358" y="2300935"/>
                </a:lnTo>
                <a:lnTo>
                  <a:pt x="554725" y="2276808"/>
                </a:lnTo>
                <a:lnTo>
                  <a:pt x="518033" y="2251391"/>
                </a:lnTo>
                <a:lnTo>
                  <a:pt x="482314" y="2224714"/>
                </a:lnTo>
                <a:lnTo>
                  <a:pt x="447601" y="2196811"/>
                </a:lnTo>
                <a:lnTo>
                  <a:pt x="413924" y="2167714"/>
                </a:lnTo>
                <a:lnTo>
                  <a:pt x="381318" y="2137455"/>
                </a:lnTo>
                <a:lnTo>
                  <a:pt x="349814" y="2106066"/>
                </a:lnTo>
                <a:lnTo>
                  <a:pt x="319444" y="2073579"/>
                </a:lnTo>
                <a:lnTo>
                  <a:pt x="290241" y="2040027"/>
                </a:lnTo>
                <a:lnTo>
                  <a:pt x="262237" y="2005442"/>
                </a:lnTo>
                <a:lnTo>
                  <a:pt x="235464" y="1969855"/>
                </a:lnTo>
                <a:lnTo>
                  <a:pt x="209955" y="1933300"/>
                </a:lnTo>
                <a:lnTo>
                  <a:pt x="185741" y="1895809"/>
                </a:lnTo>
                <a:lnTo>
                  <a:pt x="162856" y="1857413"/>
                </a:lnTo>
                <a:lnTo>
                  <a:pt x="141331" y="1818144"/>
                </a:lnTo>
                <a:lnTo>
                  <a:pt x="121199" y="1778036"/>
                </a:lnTo>
                <a:lnTo>
                  <a:pt x="102492" y="1737120"/>
                </a:lnTo>
                <a:lnTo>
                  <a:pt x="85242" y="1695429"/>
                </a:lnTo>
                <a:lnTo>
                  <a:pt x="69482" y="1652994"/>
                </a:lnTo>
                <a:lnTo>
                  <a:pt x="55244" y="1609848"/>
                </a:lnTo>
                <a:lnTo>
                  <a:pt x="42559" y="1566024"/>
                </a:lnTo>
                <a:lnTo>
                  <a:pt x="31462" y="1521552"/>
                </a:lnTo>
                <a:lnTo>
                  <a:pt x="21983" y="1476467"/>
                </a:lnTo>
                <a:lnTo>
                  <a:pt x="14155" y="1430799"/>
                </a:lnTo>
                <a:lnTo>
                  <a:pt x="8010" y="1384581"/>
                </a:lnTo>
                <a:lnTo>
                  <a:pt x="3581" y="1337845"/>
                </a:lnTo>
                <a:lnTo>
                  <a:pt x="900" y="1290623"/>
                </a:lnTo>
                <a:lnTo>
                  <a:pt x="0" y="124294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16">
            <a:extLst>
              <a:ext uri="{FF2B5EF4-FFF2-40B4-BE49-F238E27FC236}">
                <a16:creationId xmlns:a16="http://schemas.microsoft.com/office/drawing/2014/main" id="{C7DD5E22-87EB-49C9-BDB9-67A125B0868A}"/>
              </a:ext>
            </a:extLst>
          </p:cNvPr>
          <p:cNvSpPr txBox="1"/>
          <p:nvPr/>
        </p:nvSpPr>
        <p:spPr>
          <a:xfrm>
            <a:off x="8462644" y="3394773"/>
            <a:ext cx="2075814" cy="1398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50200"/>
              </a:lnSpc>
              <a:spcBef>
                <a:spcPts val="95"/>
              </a:spcBef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子宫射精型：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始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于 子宫，主要在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输</a:t>
            </a:r>
            <a:r>
              <a:rPr sz="2000" spc="15" dirty="0">
                <a:solidFill>
                  <a:srgbClr val="FFFFFF"/>
                </a:solidFill>
                <a:latin typeface="微软雅黑"/>
                <a:cs typeface="微软雅黑"/>
              </a:rPr>
              <a:t>卵 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管；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26" name="object 19">
            <a:extLst>
              <a:ext uri="{FF2B5EF4-FFF2-40B4-BE49-F238E27FC236}">
                <a16:creationId xmlns:a16="http://schemas.microsoft.com/office/drawing/2014/main" id="{56C69085-43B0-4B95-BBD2-7966658BFB12}"/>
              </a:ext>
            </a:extLst>
          </p:cNvPr>
          <p:cNvSpPr txBox="1"/>
          <p:nvPr/>
        </p:nvSpPr>
        <p:spPr>
          <a:xfrm>
            <a:off x="2821051" y="6211887"/>
            <a:ext cx="64916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404040"/>
                </a:solidFill>
                <a:latin typeface="微软雅黑"/>
                <a:cs typeface="微软雅黑"/>
              </a:rPr>
              <a:t>精子获能的时</a:t>
            </a:r>
            <a:r>
              <a:rPr sz="1800" b="1" spc="5" dirty="0">
                <a:solidFill>
                  <a:srgbClr val="404040"/>
                </a:solidFill>
                <a:latin typeface="微软雅黑"/>
                <a:cs typeface="微软雅黑"/>
              </a:rPr>
              <a:t>间</a:t>
            </a:r>
            <a:r>
              <a:rPr sz="1800" b="1" spc="-75" dirty="0">
                <a:solidFill>
                  <a:srgbClr val="404040"/>
                </a:solidFill>
                <a:latin typeface="Arial"/>
                <a:cs typeface="Arial"/>
              </a:rPr>
              <a:t>:</a:t>
            </a:r>
            <a:r>
              <a:rPr sz="1800" spc="-5" dirty="0">
                <a:solidFill>
                  <a:srgbClr val="404040"/>
                </a:solidFill>
                <a:latin typeface="微软雅黑"/>
                <a:cs typeface="微软雅黑"/>
              </a:rPr>
              <a:t>牛</a:t>
            </a:r>
            <a:r>
              <a:rPr sz="1800" spc="-10" dirty="0">
                <a:solidFill>
                  <a:srgbClr val="404040"/>
                </a:solidFill>
                <a:latin typeface="微软雅黑"/>
                <a:cs typeface="微软雅黑"/>
              </a:rPr>
              <a:t>：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3-4</a:t>
            </a:r>
            <a:r>
              <a:rPr sz="1800" spc="6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h</a:t>
            </a:r>
            <a:r>
              <a:rPr sz="1800" spc="20" dirty="0">
                <a:solidFill>
                  <a:srgbClr val="404040"/>
                </a:solidFill>
                <a:latin typeface="微软雅黑"/>
                <a:cs typeface="微软雅黑"/>
              </a:rPr>
              <a:t>；</a:t>
            </a: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羊</a:t>
            </a:r>
            <a:r>
              <a:rPr sz="1800" spc="-5" dirty="0">
                <a:solidFill>
                  <a:srgbClr val="404040"/>
                </a:solidFill>
                <a:latin typeface="微软雅黑"/>
                <a:cs typeface="微软雅黑"/>
              </a:rPr>
              <a:t>：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1-1.5h</a:t>
            </a:r>
            <a:r>
              <a:rPr sz="1800" spc="-5" dirty="0">
                <a:solidFill>
                  <a:srgbClr val="404040"/>
                </a:solidFill>
                <a:latin typeface="微软雅黑"/>
                <a:cs typeface="微软雅黑"/>
              </a:rPr>
              <a:t>；</a:t>
            </a:r>
            <a:r>
              <a:rPr sz="1800" spc="-85" dirty="0">
                <a:solidFill>
                  <a:srgbClr val="404040"/>
                </a:solidFill>
                <a:latin typeface="微软雅黑"/>
                <a:cs typeface="微软雅黑"/>
              </a:rPr>
              <a:t> </a:t>
            </a: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猪</a:t>
            </a:r>
            <a:r>
              <a:rPr sz="1800" spc="-10" dirty="0">
                <a:solidFill>
                  <a:srgbClr val="404040"/>
                </a:solidFill>
                <a:latin typeface="微软雅黑"/>
                <a:cs typeface="微软雅黑"/>
              </a:rPr>
              <a:t>：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3-6</a:t>
            </a:r>
            <a:r>
              <a:rPr sz="1800" spc="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Arial"/>
                <a:cs typeface="Arial"/>
              </a:rPr>
              <a:t>h</a:t>
            </a:r>
            <a:r>
              <a:rPr sz="1800" spc="25" dirty="0">
                <a:solidFill>
                  <a:srgbClr val="404040"/>
                </a:solidFill>
                <a:latin typeface="微软雅黑"/>
                <a:cs typeface="微软雅黑"/>
              </a:rPr>
              <a:t>；</a:t>
            </a:r>
            <a:r>
              <a:rPr sz="1800" spc="-90" dirty="0">
                <a:solidFill>
                  <a:srgbClr val="404040"/>
                </a:solidFill>
                <a:latin typeface="微软雅黑"/>
                <a:cs typeface="微软雅黑"/>
              </a:rPr>
              <a:t> </a:t>
            </a: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兔</a:t>
            </a:r>
            <a:r>
              <a:rPr sz="1800" spc="-15" dirty="0">
                <a:solidFill>
                  <a:srgbClr val="404040"/>
                </a:solidFill>
                <a:latin typeface="微软雅黑"/>
                <a:cs typeface="微软雅黑"/>
              </a:rPr>
              <a:t>：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5-6h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标题 1">
            <a:extLst>
              <a:ext uri="{FF2B5EF4-FFF2-40B4-BE49-F238E27FC236}">
                <a16:creationId xmlns:a16="http://schemas.microsoft.com/office/drawing/2014/main" id="{383BE82C-F20F-489A-8A0B-0AC9B78CD957}"/>
              </a:ext>
            </a:extLst>
          </p:cNvPr>
          <p:cNvSpPr txBox="1"/>
          <p:nvPr/>
        </p:nvSpPr>
        <p:spPr>
          <a:xfrm>
            <a:off x="990600" y="1706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>
                <a:latin typeface="微软雅黑" panose="020B0503020204020204" charset="-122"/>
                <a:ea typeface="微软雅黑" panose="020B0503020204020204" charset="-122"/>
              </a:rPr>
              <a:t>二、精子获能</a:t>
            </a:r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021825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>
            <a:extLst>
              <a:ext uri="{FF2B5EF4-FFF2-40B4-BE49-F238E27FC236}">
                <a16:creationId xmlns:a16="http://schemas.microsoft.com/office/drawing/2014/main" id="{EC879A5B-C506-4854-857F-EEA367521744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获能的部位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4F44D378-B51F-42BE-BA7C-CDE541DEC822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object 2">
            <a:extLst>
              <a:ext uri="{FF2B5EF4-FFF2-40B4-BE49-F238E27FC236}">
                <a16:creationId xmlns:a16="http://schemas.microsoft.com/office/drawing/2014/main" id="{6501BC56-9167-484C-821C-FCD4CD14AC33}"/>
              </a:ext>
            </a:extLst>
          </p:cNvPr>
          <p:cNvSpPr/>
          <p:nvPr/>
        </p:nvSpPr>
        <p:spPr>
          <a:xfrm>
            <a:off x="776287" y="3414776"/>
            <a:ext cx="4439285" cy="2647950"/>
          </a:xfrm>
          <a:custGeom>
            <a:avLst/>
            <a:gdLst/>
            <a:ahLst/>
            <a:cxnLst/>
            <a:rect l="l" t="t" r="r" b="b"/>
            <a:pathLst>
              <a:path w="4439285" h="2647950">
                <a:moveTo>
                  <a:pt x="4122356" y="0"/>
                </a:moveTo>
                <a:lnTo>
                  <a:pt x="316255" y="0"/>
                </a:lnTo>
                <a:lnTo>
                  <a:pt x="264957" y="3464"/>
                </a:lnTo>
                <a:lnTo>
                  <a:pt x="216294" y="13493"/>
                </a:lnTo>
                <a:lnTo>
                  <a:pt x="170917" y="29544"/>
                </a:lnTo>
                <a:lnTo>
                  <a:pt x="129479" y="51072"/>
                </a:lnTo>
                <a:lnTo>
                  <a:pt x="92629" y="77533"/>
                </a:lnTo>
                <a:lnTo>
                  <a:pt x="61018" y="108383"/>
                </a:lnTo>
                <a:lnTo>
                  <a:pt x="35299" y="143079"/>
                </a:lnTo>
                <a:lnTo>
                  <a:pt x="16122" y="181075"/>
                </a:lnTo>
                <a:lnTo>
                  <a:pt x="4139" y="221828"/>
                </a:lnTo>
                <a:lnTo>
                  <a:pt x="0" y="264794"/>
                </a:lnTo>
                <a:lnTo>
                  <a:pt x="0" y="2383091"/>
                </a:lnTo>
                <a:lnTo>
                  <a:pt x="4139" y="2426042"/>
                </a:lnTo>
                <a:lnTo>
                  <a:pt x="16122" y="2466786"/>
                </a:lnTo>
                <a:lnTo>
                  <a:pt x="35299" y="2504779"/>
                </a:lnTo>
                <a:lnTo>
                  <a:pt x="61018" y="2539475"/>
                </a:lnTo>
                <a:lnTo>
                  <a:pt x="92629" y="2570329"/>
                </a:lnTo>
                <a:lnTo>
                  <a:pt x="129479" y="2596795"/>
                </a:lnTo>
                <a:lnTo>
                  <a:pt x="170917" y="2618330"/>
                </a:lnTo>
                <a:lnTo>
                  <a:pt x="216294" y="2634386"/>
                </a:lnTo>
                <a:lnTo>
                  <a:pt x="264957" y="2644420"/>
                </a:lnTo>
                <a:lnTo>
                  <a:pt x="316255" y="2647886"/>
                </a:lnTo>
                <a:lnTo>
                  <a:pt x="4122356" y="2647886"/>
                </a:lnTo>
                <a:lnTo>
                  <a:pt x="4173679" y="2644420"/>
                </a:lnTo>
                <a:lnTo>
                  <a:pt x="4222362" y="2634386"/>
                </a:lnTo>
                <a:lnTo>
                  <a:pt x="4267755" y="2618330"/>
                </a:lnTo>
                <a:lnTo>
                  <a:pt x="4309207" y="2596795"/>
                </a:lnTo>
                <a:lnTo>
                  <a:pt x="4346067" y="2570329"/>
                </a:lnTo>
                <a:lnTo>
                  <a:pt x="4377684" y="2539475"/>
                </a:lnTo>
                <a:lnTo>
                  <a:pt x="4403408" y="2504779"/>
                </a:lnTo>
                <a:lnTo>
                  <a:pt x="4422588" y="2466786"/>
                </a:lnTo>
                <a:lnTo>
                  <a:pt x="4434573" y="2426042"/>
                </a:lnTo>
                <a:lnTo>
                  <a:pt x="4438713" y="2383091"/>
                </a:lnTo>
                <a:lnTo>
                  <a:pt x="4438713" y="264794"/>
                </a:lnTo>
                <a:lnTo>
                  <a:pt x="4434573" y="221828"/>
                </a:lnTo>
                <a:lnTo>
                  <a:pt x="4422588" y="181075"/>
                </a:lnTo>
                <a:lnTo>
                  <a:pt x="4403408" y="143079"/>
                </a:lnTo>
                <a:lnTo>
                  <a:pt x="4377684" y="108383"/>
                </a:lnTo>
                <a:lnTo>
                  <a:pt x="4346067" y="77533"/>
                </a:lnTo>
                <a:lnTo>
                  <a:pt x="4309207" y="51072"/>
                </a:lnTo>
                <a:lnTo>
                  <a:pt x="4267755" y="29544"/>
                </a:lnTo>
                <a:lnTo>
                  <a:pt x="4222362" y="13493"/>
                </a:lnTo>
                <a:lnTo>
                  <a:pt x="4173679" y="3464"/>
                </a:lnTo>
                <a:lnTo>
                  <a:pt x="4122356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3">
            <a:extLst>
              <a:ext uri="{FF2B5EF4-FFF2-40B4-BE49-F238E27FC236}">
                <a16:creationId xmlns:a16="http://schemas.microsoft.com/office/drawing/2014/main" id="{65DA51B6-B6F0-4974-B908-F4D1E77D0705}"/>
              </a:ext>
            </a:extLst>
          </p:cNvPr>
          <p:cNvSpPr txBox="1"/>
          <p:nvPr/>
        </p:nvSpPr>
        <p:spPr>
          <a:xfrm>
            <a:off x="921702" y="3836479"/>
            <a:ext cx="4145915" cy="1685289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algn="just">
              <a:lnSpc>
                <a:spcPct val="150600"/>
              </a:lnSpc>
              <a:spcBef>
                <a:spcPts val="150"/>
              </a:spcBef>
            </a:pP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精子获能后头部顶体帽部分的质膜和顶体 外膜在多处融合，产生小泡，形成许多小 孔，使原来封存于顶体中的酶从小孔中释 放出来，以溶解卵丘、放射冠和透明带。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9" name="object 4">
            <a:extLst>
              <a:ext uri="{FF2B5EF4-FFF2-40B4-BE49-F238E27FC236}">
                <a16:creationId xmlns:a16="http://schemas.microsoft.com/office/drawing/2014/main" id="{02D13E35-C482-4C38-967E-8F61291256CC}"/>
              </a:ext>
            </a:extLst>
          </p:cNvPr>
          <p:cNvSpPr/>
          <p:nvPr/>
        </p:nvSpPr>
        <p:spPr>
          <a:xfrm>
            <a:off x="6986651" y="3414776"/>
            <a:ext cx="4438650" cy="2647950"/>
          </a:xfrm>
          <a:custGeom>
            <a:avLst/>
            <a:gdLst/>
            <a:ahLst/>
            <a:cxnLst/>
            <a:rect l="l" t="t" r="r" b="b"/>
            <a:pathLst>
              <a:path w="4438650" h="2647950">
                <a:moveTo>
                  <a:pt x="4122293" y="0"/>
                </a:moveTo>
                <a:lnTo>
                  <a:pt x="316229" y="0"/>
                </a:lnTo>
                <a:lnTo>
                  <a:pt x="264910" y="3464"/>
                </a:lnTo>
                <a:lnTo>
                  <a:pt x="216237" y="13493"/>
                </a:lnTo>
                <a:lnTo>
                  <a:pt x="170858" y="29544"/>
                </a:lnTo>
                <a:lnTo>
                  <a:pt x="129424" y="51072"/>
                </a:lnTo>
                <a:lnTo>
                  <a:pt x="92583" y="77533"/>
                </a:lnTo>
                <a:lnTo>
                  <a:pt x="60984" y="108383"/>
                </a:lnTo>
                <a:lnTo>
                  <a:pt x="35277" y="143079"/>
                </a:lnTo>
                <a:lnTo>
                  <a:pt x="16111" y="181075"/>
                </a:lnTo>
                <a:lnTo>
                  <a:pt x="4136" y="221828"/>
                </a:lnTo>
                <a:lnTo>
                  <a:pt x="0" y="264794"/>
                </a:lnTo>
                <a:lnTo>
                  <a:pt x="0" y="2383091"/>
                </a:lnTo>
                <a:lnTo>
                  <a:pt x="4136" y="2426042"/>
                </a:lnTo>
                <a:lnTo>
                  <a:pt x="16111" y="2466786"/>
                </a:lnTo>
                <a:lnTo>
                  <a:pt x="35277" y="2504779"/>
                </a:lnTo>
                <a:lnTo>
                  <a:pt x="60984" y="2539475"/>
                </a:lnTo>
                <a:lnTo>
                  <a:pt x="92582" y="2570329"/>
                </a:lnTo>
                <a:lnTo>
                  <a:pt x="129424" y="2596795"/>
                </a:lnTo>
                <a:lnTo>
                  <a:pt x="170858" y="2618330"/>
                </a:lnTo>
                <a:lnTo>
                  <a:pt x="216237" y="2634386"/>
                </a:lnTo>
                <a:lnTo>
                  <a:pt x="264910" y="2644420"/>
                </a:lnTo>
                <a:lnTo>
                  <a:pt x="316229" y="2647886"/>
                </a:lnTo>
                <a:lnTo>
                  <a:pt x="4122293" y="2647886"/>
                </a:lnTo>
                <a:lnTo>
                  <a:pt x="4173615" y="2644420"/>
                </a:lnTo>
                <a:lnTo>
                  <a:pt x="4222298" y="2634386"/>
                </a:lnTo>
                <a:lnTo>
                  <a:pt x="4267691" y="2618330"/>
                </a:lnTo>
                <a:lnTo>
                  <a:pt x="4309143" y="2596795"/>
                </a:lnTo>
                <a:lnTo>
                  <a:pt x="4346003" y="2570329"/>
                </a:lnTo>
                <a:lnTo>
                  <a:pt x="4377620" y="2539475"/>
                </a:lnTo>
                <a:lnTo>
                  <a:pt x="4403345" y="2504779"/>
                </a:lnTo>
                <a:lnTo>
                  <a:pt x="4422525" y="2466786"/>
                </a:lnTo>
                <a:lnTo>
                  <a:pt x="4434510" y="2426042"/>
                </a:lnTo>
                <a:lnTo>
                  <a:pt x="4438650" y="2383091"/>
                </a:lnTo>
                <a:lnTo>
                  <a:pt x="4438650" y="264794"/>
                </a:lnTo>
                <a:lnTo>
                  <a:pt x="4434510" y="221828"/>
                </a:lnTo>
                <a:lnTo>
                  <a:pt x="4422525" y="181075"/>
                </a:lnTo>
                <a:lnTo>
                  <a:pt x="4403345" y="143079"/>
                </a:lnTo>
                <a:lnTo>
                  <a:pt x="4377620" y="108383"/>
                </a:lnTo>
                <a:lnTo>
                  <a:pt x="4346003" y="77533"/>
                </a:lnTo>
                <a:lnTo>
                  <a:pt x="4309143" y="51072"/>
                </a:lnTo>
                <a:lnTo>
                  <a:pt x="4267691" y="29544"/>
                </a:lnTo>
                <a:lnTo>
                  <a:pt x="4222298" y="13493"/>
                </a:lnTo>
                <a:lnTo>
                  <a:pt x="4173615" y="3464"/>
                </a:lnTo>
                <a:lnTo>
                  <a:pt x="4122293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5">
            <a:extLst>
              <a:ext uri="{FF2B5EF4-FFF2-40B4-BE49-F238E27FC236}">
                <a16:creationId xmlns:a16="http://schemas.microsoft.com/office/drawing/2014/main" id="{1BE242AA-4A24-4F27-9176-C452C0BEE65D}"/>
              </a:ext>
            </a:extLst>
          </p:cNvPr>
          <p:cNvSpPr txBox="1"/>
          <p:nvPr/>
        </p:nvSpPr>
        <p:spPr>
          <a:xfrm>
            <a:off x="7134859" y="4042473"/>
            <a:ext cx="4140200" cy="127508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algn="ctr">
              <a:lnSpc>
                <a:spcPct val="151300"/>
              </a:lnSpc>
              <a:spcBef>
                <a:spcPts val="135"/>
              </a:spcBef>
            </a:pPr>
            <a:r>
              <a:rPr sz="1800" spc="-5" dirty="0">
                <a:solidFill>
                  <a:srgbClr val="FFFFFF"/>
                </a:solidFill>
                <a:latin typeface="微软雅黑"/>
                <a:cs typeface="微软雅黑"/>
              </a:rPr>
              <a:t>顶体反应：顶体结构的小孔形成以及顶体 内酶的激活和释放的过程称为精子的顶体 </a:t>
            </a: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反应。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31" name="object 7">
            <a:extLst>
              <a:ext uri="{FF2B5EF4-FFF2-40B4-BE49-F238E27FC236}">
                <a16:creationId xmlns:a16="http://schemas.microsoft.com/office/drawing/2014/main" id="{BB6ADAF3-4ACD-4588-8F62-3C90544D7E53}"/>
              </a:ext>
            </a:extLst>
          </p:cNvPr>
          <p:cNvSpPr txBox="1"/>
          <p:nvPr/>
        </p:nvSpPr>
        <p:spPr>
          <a:xfrm>
            <a:off x="921702" y="2449847"/>
            <a:ext cx="29413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 err="1">
                <a:solidFill>
                  <a:srgbClr val="EC7C30"/>
                </a:solidFill>
                <a:latin typeface="微软雅黑"/>
                <a:cs typeface="微软雅黑"/>
              </a:rPr>
              <a:t>精子的顶体反应</a:t>
            </a:r>
            <a:endParaRPr sz="2400" dirty="0">
              <a:latin typeface="微软雅黑"/>
              <a:cs typeface="微软雅黑"/>
            </a:endParaRPr>
          </a:p>
        </p:txBody>
      </p:sp>
      <p:sp>
        <p:nvSpPr>
          <p:cNvPr id="13" name="标题 1">
            <a:extLst>
              <a:ext uri="{FF2B5EF4-FFF2-40B4-BE49-F238E27FC236}">
                <a16:creationId xmlns:a16="http://schemas.microsoft.com/office/drawing/2014/main" id="{50FAC8D2-F5D0-4317-8113-EBA6D1B01B9C}"/>
              </a:ext>
            </a:extLst>
          </p:cNvPr>
          <p:cNvSpPr txBox="1"/>
          <p:nvPr/>
        </p:nvSpPr>
        <p:spPr>
          <a:xfrm>
            <a:off x="990600" y="1706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>
                <a:latin typeface="微软雅黑" panose="020B0503020204020204" charset="-122"/>
                <a:ea typeface="微软雅黑" panose="020B0503020204020204" charset="-122"/>
              </a:rPr>
              <a:t>二、精子获能</a:t>
            </a:r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06098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>
            <a:extLst>
              <a:ext uri="{FF2B5EF4-FFF2-40B4-BE49-F238E27FC236}">
                <a16:creationId xmlns:a16="http://schemas.microsoft.com/office/drawing/2014/main" id="{EC879A5B-C506-4854-857F-EEA367521744}"/>
              </a:ext>
            </a:extLst>
          </p:cNvPr>
          <p:cNvSpPr txBox="1">
            <a:spLocks noChangeArrowheads="1"/>
          </p:cNvSpPr>
          <p:nvPr/>
        </p:nvSpPr>
        <p:spPr>
          <a:xfrm>
            <a:off x="695960" y="954317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获能的部位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4F44D378-B51F-42BE-BA7C-CDE541DEC822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75AE4EE2-4DB2-4AB4-8108-5D23902E3F56}"/>
              </a:ext>
            </a:extLst>
          </p:cNvPr>
          <p:cNvSpPr/>
          <p:nvPr/>
        </p:nvSpPr>
        <p:spPr>
          <a:xfrm>
            <a:off x="2707683" y="2218692"/>
            <a:ext cx="5862880" cy="40949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标题 1">
            <a:extLst>
              <a:ext uri="{FF2B5EF4-FFF2-40B4-BE49-F238E27FC236}">
                <a16:creationId xmlns:a16="http://schemas.microsoft.com/office/drawing/2014/main" id="{AC504C72-F291-4806-9D55-B21A2E2CE778}"/>
              </a:ext>
            </a:extLst>
          </p:cNvPr>
          <p:cNvSpPr txBox="1"/>
          <p:nvPr/>
        </p:nvSpPr>
        <p:spPr>
          <a:xfrm>
            <a:off x="1096171" y="7578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二、精子获能</a:t>
            </a:r>
          </a:p>
        </p:txBody>
      </p:sp>
    </p:spTree>
    <p:extLst>
      <p:ext uri="{BB962C8B-B14F-4D97-AF65-F5344CB8AC3E}">
        <p14:creationId xmlns:p14="http://schemas.microsoft.com/office/powerpoint/2010/main" val="405433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>
            <a:extLst>
              <a:ext uri="{FF2B5EF4-FFF2-40B4-BE49-F238E27FC236}">
                <a16:creationId xmlns:a16="http://schemas.microsoft.com/office/drawing/2014/main" id="{EC879A5B-C506-4854-857F-EEA367521744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3.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精子获能的时间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4F44D378-B51F-42BE-BA7C-CDE541DEC822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572EE584-C2D2-47C7-9387-C06F1ACE4DD4}"/>
              </a:ext>
            </a:extLst>
          </p:cNvPr>
          <p:cNvSpPr/>
          <p:nvPr/>
        </p:nvSpPr>
        <p:spPr>
          <a:xfrm>
            <a:off x="847725" y="2670175"/>
            <a:ext cx="10496550" cy="3225800"/>
          </a:xfrm>
          <a:custGeom>
            <a:avLst/>
            <a:gdLst/>
            <a:ahLst/>
            <a:cxnLst/>
            <a:rect l="l" t="t" r="r" b="b"/>
            <a:pathLst>
              <a:path w="10496550" h="3225800">
                <a:moveTo>
                  <a:pt x="10288143" y="3213100"/>
                </a:moveTo>
                <a:lnTo>
                  <a:pt x="208457" y="3213100"/>
                </a:lnTo>
                <a:lnTo>
                  <a:pt x="222503" y="3225800"/>
                </a:lnTo>
                <a:lnTo>
                  <a:pt x="10274046" y="3225800"/>
                </a:lnTo>
                <a:lnTo>
                  <a:pt x="10288143" y="3213100"/>
                </a:lnTo>
                <a:close/>
              </a:path>
              <a:path w="10496550" h="3225800">
                <a:moveTo>
                  <a:pt x="212229" y="3200400"/>
                </a:moveTo>
                <a:lnTo>
                  <a:pt x="168033" y="3200400"/>
                </a:lnTo>
                <a:lnTo>
                  <a:pt x="181216" y="3213100"/>
                </a:lnTo>
                <a:lnTo>
                  <a:pt x="225678" y="3213100"/>
                </a:lnTo>
                <a:lnTo>
                  <a:pt x="212229" y="3200400"/>
                </a:lnTo>
                <a:close/>
              </a:path>
              <a:path w="10496550" h="3225800">
                <a:moveTo>
                  <a:pt x="10328656" y="3200400"/>
                </a:moveTo>
                <a:lnTo>
                  <a:pt x="10284460" y="3200400"/>
                </a:lnTo>
                <a:lnTo>
                  <a:pt x="10270871" y="3213100"/>
                </a:lnTo>
                <a:lnTo>
                  <a:pt x="10315448" y="3213100"/>
                </a:lnTo>
                <a:lnTo>
                  <a:pt x="10328656" y="3200400"/>
                </a:lnTo>
                <a:close/>
              </a:path>
              <a:path w="10496550" h="3225800">
                <a:moveTo>
                  <a:pt x="173532" y="38100"/>
                </a:moveTo>
                <a:lnTo>
                  <a:pt x="155066" y="38100"/>
                </a:lnTo>
                <a:lnTo>
                  <a:pt x="130771" y="50800"/>
                </a:lnTo>
                <a:lnTo>
                  <a:pt x="107962" y="76200"/>
                </a:lnTo>
                <a:lnTo>
                  <a:pt x="86906" y="88900"/>
                </a:lnTo>
                <a:lnTo>
                  <a:pt x="67779" y="114300"/>
                </a:lnTo>
                <a:lnTo>
                  <a:pt x="50685" y="139700"/>
                </a:lnTo>
                <a:lnTo>
                  <a:pt x="35953" y="152400"/>
                </a:lnTo>
                <a:lnTo>
                  <a:pt x="29222" y="165100"/>
                </a:lnTo>
                <a:lnTo>
                  <a:pt x="23291" y="190500"/>
                </a:lnTo>
                <a:lnTo>
                  <a:pt x="18008" y="203200"/>
                </a:lnTo>
                <a:lnTo>
                  <a:pt x="5994" y="241300"/>
                </a:lnTo>
                <a:lnTo>
                  <a:pt x="393" y="279400"/>
                </a:lnTo>
                <a:lnTo>
                  <a:pt x="0" y="304800"/>
                </a:lnTo>
                <a:lnTo>
                  <a:pt x="0" y="2933700"/>
                </a:lnTo>
                <a:lnTo>
                  <a:pt x="1524" y="2971800"/>
                </a:lnTo>
                <a:lnTo>
                  <a:pt x="9359" y="3009900"/>
                </a:lnTo>
                <a:lnTo>
                  <a:pt x="23291" y="3048000"/>
                </a:lnTo>
                <a:lnTo>
                  <a:pt x="50672" y="3098800"/>
                </a:lnTo>
                <a:lnTo>
                  <a:pt x="86906" y="3149600"/>
                </a:lnTo>
                <a:lnTo>
                  <a:pt x="107962" y="3162300"/>
                </a:lnTo>
                <a:lnTo>
                  <a:pt x="130784" y="3187700"/>
                </a:lnTo>
                <a:lnTo>
                  <a:pt x="155003" y="3200400"/>
                </a:lnTo>
                <a:lnTo>
                  <a:pt x="186131" y="3200400"/>
                </a:lnTo>
                <a:lnTo>
                  <a:pt x="173545" y="3187700"/>
                </a:lnTo>
                <a:lnTo>
                  <a:pt x="161201" y="3187700"/>
                </a:lnTo>
                <a:lnTo>
                  <a:pt x="137896" y="3175000"/>
                </a:lnTo>
                <a:lnTo>
                  <a:pt x="116065" y="3149600"/>
                </a:lnTo>
                <a:lnTo>
                  <a:pt x="95897" y="3136900"/>
                </a:lnTo>
                <a:lnTo>
                  <a:pt x="77584" y="3111500"/>
                </a:lnTo>
                <a:lnTo>
                  <a:pt x="47040" y="3073400"/>
                </a:lnTo>
                <a:lnTo>
                  <a:pt x="29946" y="3035300"/>
                </a:lnTo>
                <a:lnTo>
                  <a:pt x="18440" y="2997200"/>
                </a:lnTo>
                <a:lnTo>
                  <a:pt x="14160" y="2959100"/>
                </a:lnTo>
                <a:lnTo>
                  <a:pt x="13081" y="2946400"/>
                </a:lnTo>
                <a:lnTo>
                  <a:pt x="12700" y="2933700"/>
                </a:lnTo>
                <a:lnTo>
                  <a:pt x="12700" y="304800"/>
                </a:lnTo>
                <a:lnTo>
                  <a:pt x="14160" y="266700"/>
                </a:lnTo>
                <a:lnTo>
                  <a:pt x="21666" y="228600"/>
                </a:lnTo>
                <a:lnTo>
                  <a:pt x="35001" y="190500"/>
                </a:lnTo>
                <a:lnTo>
                  <a:pt x="61213" y="139700"/>
                </a:lnTo>
                <a:lnTo>
                  <a:pt x="95897" y="101600"/>
                </a:lnTo>
                <a:lnTo>
                  <a:pt x="116065" y="76200"/>
                </a:lnTo>
                <a:lnTo>
                  <a:pt x="137883" y="63500"/>
                </a:lnTo>
                <a:lnTo>
                  <a:pt x="161290" y="50800"/>
                </a:lnTo>
                <a:lnTo>
                  <a:pt x="173532" y="38100"/>
                </a:lnTo>
                <a:close/>
              </a:path>
              <a:path w="10496550" h="3225800">
                <a:moveTo>
                  <a:pt x="10293223" y="3187700"/>
                </a:moveTo>
                <a:lnTo>
                  <a:pt x="203441" y="3187700"/>
                </a:lnTo>
                <a:lnTo>
                  <a:pt x="216014" y="3200400"/>
                </a:lnTo>
                <a:lnTo>
                  <a:pt x="10280650" y="3200400"/>
                </a:lnTo>
                <a:lnTo>
                  <a:pt x="10293223" y="3187700"/>
                </a:lnTo>
                <a:close/>
              </a:path>
              <a:path w="10496550" h="3225800">
                <a:moveTo>
                  <a:pt x="10341610" y="38100"/>
                </a:moveTo>
                <a:lnTo>
                  <a:pt x="10323068" y="38100"/>
                </a:lnTo>
                <a:lnTo>
                  <a:pt x="10335387" y="50800"/>
                </a:lnTo>
                <a:lnTo>
                  <a:pt x="10358755" y="63500"/>
                </a:lnTo>
                <a:lnTo>
                  <a:pt x="10380599" y="76200"/>
                </a:lnTo>
                <a:lnTo>
                  <a:pt x="10400792" y="101600"/>
                </a:lnTo>
                <a:lnTo>
                  <a:pt x="10419080" y="114300"/>
                </a:lnTo>
                <a:lnTo>
                  <a:pt x="10435463" y="139700"/>
                </a:lnTo>
                <a:lnTo>
                  <a:pt x="10455910" y="177800"/>
                </a:lnTo>
                <a:lnTo>
                  <a:pt x="10471023" y="215900"/>
                </a:lnTo>
                <a:lnTo>
                  <a:pt x="10480548" y="254000"/>
                </a:lnTo>
                <a:lnTo>
                  <a:pt x="10483850" y="304800"/>
                </a:lnTo>
                <a:lnTo>
                  <a:pt x="10483850" y="2933700"/>
                </a:lnTo>
                <a:lnTo>
                  <a:pt x="10483469" y="2946400"/>
                </a:lnTo>
                <a:lnTo>
                  <a:pt x="10482326" y="2959100"/>
                </a:lnTo>
                <a:lnTo>
                  <a:pt x="10480548" y="2984500"/>
                </a:lnTo>
                <a:lnTo>
                  <a:pt x="10471150" y="3022600"/>
                </a:lnTo>
                <a:lnTo>
                  <a:pt x="10455910" y="3060700"/>
                </a:lnTo>
                <a:lnTo>
                  <a:pt x="10435463" y="3098800"/>
                </a:lnTo>
                <a:lnTo>
                  <a:pt x="10419080" y="3111500"/>
                </a:lnTo>
                <a:lnTo>
                  <a:pt x="10400792" y="3136900"/>
                </a:lnTo>
                <a:lnTo>
                  <a:pt x="10380599" y="3149600"/>
                </a:lnTo>
                <a:lnTo>
                  <a:pt x="10358755" y="3175000"/>
                </a:lnTo>
                <a:lnTo>
                  <a:pt x="10335387" y="3187700"/>
                </a:lnTo>
                <a:lnTo>
                  <a:pt x="10323068" y="3187700"/>
                </a:lnTo>
                <a:lnTo>
                  <a:pt x="10310495" y="3200400"/>
                </a:lnTo>
                <a:lnTo>
                  <a:pt x="10341610" y="3200400"/>
                </a:lnTo>
                <a:lnTo>
                  <a:pt x="10365867" y="3187700"/>
                </a:lnTo>
                <a:lnTo>
                  <a:pt x="10388727" y="3162300"/>
                </a:lnTo>
                <a:lnTo>
                  <a:pt x="10409682" y="3149600"/>
                </a:lnTo>
                <a:lnTo>
                  <a:pt x="10446004" y="3098800"/>
                </a:lnTo>
                <a:lnTo>
                  <a:pt x="10467340" y="3060700"/>
                </a:lnTo>
                <a:lnTo>
                  <a:pt x="10483215" y="3022600"/>
                </a:lnTo>
                <a:lnTo>
                  <a:pt x="10493121" y="2984500"/>
                </a:lnTo>
                <a:lnTo>
                  <a:pt x="10496169" y="2946400"/>
                </a:lnTo>
                <a:lnTo>
                  <a:pt x="10496550" y="2933700"/>
                </a:lnTo>
                <a:lnTo>
                  <a:pt x="10496550" y="304800"/>
                </a:lnTo>
                <a:lnTo>
                  <a:pt x="10495026" y="266700"/>
                </a:lnTo>
                <a:lnTo>
                  <a:pt x="10487152" y="228600"/>
                </a:lnTo>
                <a:lnTo>
                  <a:pt x="10473309" y="190500"/>
                </a:lnTo>
                <a:lnTo>
                  <a:pt x="10467340" y="165100"/>
                </a:lnTo>
                <a:lnTo>
                  <a:pt x="10460609" y="152400"/>
                </a:lnTo>
                <a:lnTo>
                  <a:pt x="10446004" y="139700"/>
                </a:lnTo>
                <a:lnTo>
                  <a:pt x="10428859" y="114300"/>
                </a:lnTo>
                <a:lnTo>
                  <a:pt x="10409682" y="88900"/>
                </a:lnTo>
                <a:lnTo>
                  <a:pt x="10388727" y="76200"/>
                </a:lnTo>
                <a:lnTo>
                  <a:pt x="10365867" y="50800"/>
                </a:lnTo>
                <a:lnTo>
                  <a:pt x="10341610" y="38100"/>
                </a:lnTo>
                <a:close/>
              </a:path>
              <a:path w="10496550" h="3225800">
                <a:moveTo>
                  <a:pt x="207810" y="3175000"/>
                </a:moveTo>
                <a:lnTo>
                  <a:pt x="179069" y="3175000"/>
                </a:lnTo>
                <a:lnTo>
                  <a:pt x="191058" y="3187700"/>
                </a:lnTo>
                <a:lnTo>
                  <a:pt x="219786" y="3187700"/>
                </a:lnTo>
                <a:lnTo>
                  <a:pt x="207810" y="3175000"/>
                </a:lnTo>
                <a:close/>
              </a:path>
              <a:path w="10496550" h="3225800">
                <a:moveTo>
                  <a:pt x="10317607" y="3175000"/>
                </a:moveTo>
                <a:lnTo>
                  <a:pt x="10288778" y="3175000"/>
                </a:lnTo>
                <a:lnTo>
                  <a:pt x="10276840" y="3187700"/>
                </a:lnTo>
                <a:lnTo>
                  <a:pt x="10305542" y="3187700"/>
                </a:lnTo>
                <a:lnTo>
                  <a:pt x="10317607" y="3175000"/>
                </a:lnTo>
                <a:close/>
              </a:path>
              <a:path w="10496550" h="3225800">
                <a:moveTo>
                  <a:pt x="207810" y="50800"/>
                </a:moveTo>
                <a:lnTo>
                  <a:pt x="179082" y="50800"/>
                </a:lnTo>
                <a:lnTo>
                  <a:pt x="167512" y="63500"/>
                </a:lnTo>
                <a:lnTo>
                  <a:pt x="145008" y="76200"/>
                </a:lnTo>
                <a:lnTo>
                  <a:pt x="124155" y="88900"/>
                </a:lnTo>
                <a:lnTo>
                  <a:pt x="104889" y="114300"/>
                </a:lnTo>
                <a:lnTo>
                  <a:pt x="87388" y="127000"/>
                </a:lnTo>
                <a:lnTo>
                  <a:pt x="71755" y="152400"/>
                </a:lnTo>
                <a:lnTo>
                  <a:pt x="58115" y="165100"/>
                </a:lnTo>
                <a:lnTo>
                  <a:pt x="52108" y="177800"/>
                </a:lnTo>
                <a:lnTo>
                  <a:pt x="37591" y="215900"/>
                </a:lnTo>
                <a:lnTo>
                  <a:pt x="28562" y="254000"/>
                </a:lnTo>
                <a:lnTo>
                  <a:pt x="25781" y="292100"/>
                </a:lnTo>
                <a:lnTo>
                  <a:pt x="25400" y="304800"/>
                </a:lnTo>
                <a:lnTo>
                  <a:pt x="25400" y="2933700"/>
                </a:lnTo>
                <a:lnTo>
                  <a:pt x="28562" y="2971800"/>
                </a:lnTo>
                <a:lnTo>
                  <a:pt x="37591" y="3009900"/>
                </a:lnTo>
                <a:lnTo>
                  <a:pt x="52108" y="3048000"/>
                </a:lnTo>
                <a:lnTo>
                  <a:pt x="71755" y="3086100"/>
                </a:lnTo>
                <a:lnTo>
                  <a:pt x="104889" y="3124200"/>
                </a:lnTo>
                <a:lnTo>
                  <a:pt x="124155" y="3149600"/>
                </a:lnTo>
                <a:lnTo>
                  <a:pt x="144995" y="3162300"/>
                </a:lnTo>
                <a:lnTo>
                  <a:pt x="167411" y="3175000"/>
                </a:lnTo>
                <a:lnTo>
                  <a:pt x="195973" y="3175000"/>
                </a:lnTo>
                <a:lnTo>
                  <a:pt x="184581" y="3162300"/>
                </a:lnTo>
                <a:lnTo>
                  <a:pt x="173609" y="3162300"/>
                </a:lnTo>
                <a:lnTo>
                  <a:pt x="152107" y="3149600"/>
                </a:lnTo>
                <a:lnTo>
                  <a:pt x="132257" y="3136900"/>
                </a:lnTo>
                <a:lnTo>
                  <a:pt x="113880" y="3124200"/>
                </a:lnTo>
                <a:lnTo>
                  <a:pt x="97193" y="3098800"/>
                </a:lnTo>
                <a:lnTo>
                  <a:pt x="82296" y="3086100"/>
                </a:lnTo>
                <a:lnTo>
                  <a:pt x="63538" y="3048000"/>
                </a:lnTo>
                <a:lnTo>
                  <a:pt x="49733" y="3009900"/>
                </a:lnTo>
                <a:lnTo>
                  <a:pt x="41122" y="2971800"/>
                </a:lnTo>
                <a:lnTo>
                  <a:pt x="38100" y="2933700"/>
                </a:lnTo>
                <a:lnTo>
                  <a:pt x="38100" y="304800"/>
                </a:lnTo>
                <a:lnTo>
                  <a:pt x="38468" y="292100"/>
                </a:lnTo>
                <a:lnTo>
                  <a:pt x="39433" y="279400"/>
                </a:lnTo>
                <a:lnTo>
                  <a:pt x="41122" y="266700"/>
                </a:lnTo>
                <a:lnTo>
                  <a:pt x="43345" y="241300"/>
                </a:lnTo>
                <a:lnTo>
                  <a:pt x="46266" y="241300"/>
                </a:lnTo>
                <a:lnTo>
                  <a:pt x="49720" y="228600"/>
                </a:lnTo>
                <a:lnTo>
                  <a:pt x="53809" y="215900"/>
                </a:lnTo>
                <a:lnTo>
                  <a:pt x="69202" y="177800"/>
                </a:lnTo>
                <a:lnTo>
                  <a:pt x="97193" y="139700"/>
                </a:lnTo>
                <a:lnTo>
                  <a:pt x="113880" y="114300"/>
                </a:lnTo>
                <a:lnTo>
                  <a:pt x="132257" y="101600"/>
                </a:lnTo>
                <a:lnTo>
                  <a:pt x="152120" y="88900"/>
                </a:lnTo>
                <a:lnTo>
                  <a:pt x="173736" y="76200"/>
                </a:lnTo>
                <a:lnTo>
                  <a:pt x="184619" y="63500"/>
                </a:lnTo>
                <a:lnTo>
                  <a:pt x="195973" y="63500"/>
                </a:lnTo>
                <a:lnTo>
                  <a:pt x="207810" y="50800"/>
                </a:lnTo>
                <a:close/>
              </a:path>
              <a:path w="10496550" h="3225800">
                <a:moveTo>
                  <a:pt x="10317607" y="50800"/>
                </a:moveTo>
                <a:lnTo>
                  <a:pt x="10288778" y="50800"/>
                </a:lnTo>
                <a:lnTo>
                  <a:pt x="10300716" y="63500"/>
                </a:lnTo>
                <a:lnTo>
                  <a:pt x="10312019" y="63500"/>
                </a:lnTo>
                <a:lnTo>
                  <a:pt x="10322941" y="76200"/>
                </a:lnTo>
                <a:lnTo>
                  <a:pt x="10344531" y="88900"/>
                </a:lnTo>
                <a:lnTo>
                  <a:pt x="10364343" y="101600"/>
                </a:lnTo>
                <a:lnTo>
                  <a:pt x="10382758" y="114300"/>
                </a:lnTo>
                <a:lnTo>
                  <a:pt x="10399395" y="139700"/>
                </a:lnTo>
                <a:lnTo>
                  <a:pt x="10414381" y="152400"/>
                </a:lnTo>
                <a:lnTo>
                  <a:pt x="10433050" y="190500"/>
                </a:lnTo>
                <a:lnTo>
                  <a:pt x="10446766" y="228600"/>
                </a:lnTo>
                <a:lnTo>
                  <a:pt x="10455402" y="266700"/>
                </a:lnTo>
                <a:lnTo>
                  <a:pt x="10458450" y="304800"/>
                </a:lnTo>
                <a:lnTo>
                  <a:pt x="10458450" y="2933700"/>
                </a:lnTo>
                <a:lnTo>
                  <a:pt x="10455402" y="2971800"/>
                </a:lnTo>
                <a:lnTo>
                  <a:pt x="10446766" y="3009900"/>
                </a:lnTo>
                <a:lnTo>
                  <a:pt x="10433050" y="3048000"/>
                </a:lnTo>
                <a:lnTo>
                  <a:pt x="10414381" y="3086100"/>
                </a:lnTo>
                <a:lnTo>
                  <a:pt x="10399395" y="3098800"/>
                </a:lnTo>
                <a:lnTo>
                  <a:pt x="10382758" y="3124200"/>
                </a:lnTo>
                <a:lnTo>
                  <a:pt x="10364343" y="3136900"/>
                </a:lnTo>
                <a:lnTo>
                  <a:pt x="10344531" y="3149600"/>
                </a:lnTo>
                <a:lnTo>
                  <a:pt x="10322941" y="3162300"/>
                </a:lnTo>
                <a:lnTo>
                  <a:pt x="10312019" y="3162300"/>
                </a:lnTo>
                <a:lnTo>
                  <a:pt x="10300716" y="3175000"/>
                </a:lnTo>
                <a:lnTo>
                  <a:pt x="10329164" y="3175000"/>
                </a:lnTo>
                <a:lnTo>
                  <a:pt x="10351643" y="3162300"/>
                </a:lnTo>
                <a:lnTo>
                  <a:pt x="10372471" y="3149600"/>
                </a:lnTo>
                <a:lnTo>
                  <a:pt x="10391775" y="3124200"/>
                </a:lnTo>
                <a:lnTo>
                  <a:pt x="10409301" y="3111500"/>
                </a:lnTo>
                <a:lnTo>
                  <a:pt x="10438384" y="3060700"/>
                </a:lnTo>
                <a:lnTo>
                  <a:pt x="10454640" y="3022600"/>
                </a:lnTo>
                <a:lnTo>
                  <a:pt x="10465689" y="2984500"/>
                </a:lnTo>
                <a:lnTo>
                  <a:pt x="10470769" y="2946400"/>
                </a:lnTo>
                <a:lnTo>
                  <a:pt x="10471150" y="2933700"/>
                </a:lnTo>
                <a:lnTo>
                  <a:pt x="10471150" y="304800"/>
                </a:lnTo>
                <a:lnTo>
                  <a:pt x="10469753" y="266700"/>
                </a:lnTo>
                <a:lnTo>
                  <a:pt x="10462641" y="228600"/>
                </a:lnTo>
                <a:lnTo>
                  <a:pt x="10449814" y="190500"/>
                </a:lnTo>
                <a:lnTo>
                  <a:pt x="10424922" y="152400"/>
                </a:lnTo>
                <a:lnTo>
                  <a:pt x="10409301" y="127000"/>
                </a:lnTo>
                <a:lnTo>
                  <a:pt x="10391775" y="114300"/>
                </a:lnTo>
                <a:lnTo>
                  <a:pt x="10372471" y="88900"/>
                </a:lnTo>
                <a:lnTo>
                  <a:pt x="10351643" y="76200"/>
                </a:lnTo>
                <a:lnTo>
                  <a:pt x="10329164" y="63500"/>
                </a:lnTo>
                <a:lnTo>
                  <a:pt x="10317607" y="50800"/>
                </a:lnTo>
                <a:close/>
              </a:path>
              <a:path w="10496550" h="3225800">
                <a:moveTo>
                  <a:pt x="257289" y="38100"/>
                </a:moveTo>
                <a:lnTo>
                  <a:pt x="216014" y="38100"/>
                </a:lnTo>
                <a:lnTo>
                  <a:pt x="203441" y="50800"/>
                </a:lnTo>
                <a:lnTo>
                  <a:pt x="244589" y="50800"/>
                </a:lnTo>
                <a:lnTo>
                  <a:pt x="257289" y="38100"/>
                </a:lnTo>
                <a:close/>
              </a:path>
              <a:path w="10496550" h="3225800">
                <a:moveTo>
                  <a:pt x="10280650" y="38100"/>
                </a:moveTo>
                <a:lnTo>
                  <a:pt x="10239375" y="38100"/>
                </a:lnTo>
                <a:lnTo>
                  <a:pt x="10252075" y="50800"/>
                </a:lnTo>
                <a:lnTo>
                  <a:pt x="10293223" y="50800"/>
                </a:lnTo>
                <a:lnTo>
                  <a:pt x="10280650" y="38100"/>
                </a:lnTo>
                <a:close/>
              </a:path>
              <a:path w="10496550" h="3225800">
                <a:moveTo>
                  <a:pt x="212229" y="25400"/>
                </a:moveTo>
                <a:lnTo>
                  <a:pt x="181216" y="25400"/>
                </a:lnTo>
                <a:lnTo>
                  <a:pt x="167995" y="38100"/>
                </a:lnTo>
                <a:lnTo>
                  <a:pt x="199085" y="38100"/>
                </a:lnTo>
                <a:lnTo>
                  <a:pt x="212229" y="25400"/>
                </a:lnTo>
                <a:close/>
              </a:path>
              <a:path w="10496550" h="3225800">
                <a:moveTo>
                  <a:pt x="10241280" y="25400"/>
                </a:moveTo>
                <a:lnTo>
                  <a:pt x="255371" y="25400"/>
                </a:lnTo>
                <a:lnTo>
                  <a:pt x="242062" y="38100"/>
                </a:lnTo>
                <a:lnTo>
                  <a:pt x="10254615" y="38100"/>
                </a:lnTo>
                <a:lnTo>
                  <a:pt x="10241280" y="25400"/>
                </a:lnTo>
                <a:close/>
              </a:path>
              <a:path w="10496550" h="3225800">
                <a:moveTo>
                  <a:pt x="10315448" y="25400"/>
                </a:moveTo>
                <a:lnTo>
                  <a:pt x="10284460" y="25400"/>
                </a:lnTo>
                <a:lnTo>
                  <a:pt x="10297541" y="38100"/>
                </a:lnTo>
                <a:lnTo>
                  <a:pt x="10328656" y="38100"/>
                </a:lnTo>
                <a:lnTo>
                  <a:pt x="10315448" y="25400"/>
                </a:lnTo>
                <a:close/>
              </a:path>
              <a:path w="10496550" h="3225800">
                <a:moveTo>
                  <a:pt x="267677" y="12700"/>
                </a:moveTo>
                <a:lnTo>
                  <a:pt x="208457" y="12700"/>
                </a:lnTo>
                <a:lnTo>
                  <a:pt x="194716" y="25400"/>
                </a:lnTo>
                <a:lnTo>
                  <a:pt x="253453" y="25400"/>
                </a:lnTo>
                <a:lnTo>
                  <a:pt x="267677" y="12700"/>
                </a:lnTo>
                <a:close/>
              </a:path>
              <a:path w="10496550" h="3225800">
                <a:moveTo>
                  <a:pt x="10288143" y="12700"/>
                </a:moveTo>
                <a:lnTo>
                  <a:pt x="10228961" y="12700"/>
                </a:lnTo>
                <a:lnTo>
                  <a:pt x="10243185" y="25400"/>
                </a:lnTo>
                <a:lnTo>
                  <a:pt x="10301859" y="25400"/>
                </a:lnTo>
                <a:lnTo>
                  <a:pt x="10288143" y="12700"/>
                </a:lnTo>
                <a:close/>
              </a:path>
              <a:path w="10496550" h="3225800">
                <a:moveTo>
                  <a:pt x="10230231" y="0"/>
                </a:moveTo>
                <a:lnTo>
                  <a:pt x="266382" y="0"/>
                </a:lnTo>
                <a:lnTo>
                  <a:pt x="251536" y="12700"/>
                </a:lnTo>
                <a:lnTo>
                  <a:pt x="10245090" y="12700"/>
                </a:lnTo>
                <a:lnTo>
                  <a:pt x="10230231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01AFE0D7-9322-4E7B-979A-AE1853CF7E2A}"/>
              </a:ext>
            </a:extLst>
          </p:cNvPr>
          <p:cNvSpPr txBox="1"/>
          <p:nvPr/>
        </p:nvSpPr>
        <p:spPr>
          <a:xfrm>
            <a:off x="1642820" y="3064573"/>
            <a:ext cx="8927024" cy="1615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57200" algn="just">
              <a:lnSpc>
                <a:spcPct val="150200"/>
              </a:lnSpc>
              <a:spcBef>
                <a:spcPts val="95"/>
              </a:spcBef>
            </a:pPr>
            <a:r>
              <a:rPr lang="zh-CN" altLang="en-US" sz="2400" spc="20" dirty="0">
                <a:latin typeface="微软雅黑"/>
                <a:cs typeface="微软雅黑"/>
              </a:rPr>
              <a:t>家畜因种类不同，精子获能所需时间有明显的差异。家畜精子获能时间：牛，</a:t>
            </a:r>
            <a:r>
              <a:rPr lang="en-US" altLang="zh-CN" sz="2400" spc="20" dirty="0">
                <a:latin typeface="微软雅黑"/>
                <a:cs typeface="微软雅黑"/>
              </a:rPr>
              <a:t>3-4h</a:t>
            </a:r>
            <a:r>
              <a:rPr lang="zh-CN" altLang="en-US" sz="2400" spc="20" dirty="0">
                <a:latin typeface="微软雅黑"/>
                <a:cs typeface="微软雅黑"/>
              </a:rPr>
              <a:t>；猪，</a:t>
            </a:r>
            <a:r>
              <a:rPr lang="en-US" altLang="zh-CN" sz="2400" spc="20" dirty="0">
                <a:latin typeface="微软雅黑"/>
                <a:cs typeface="微软雅黑"/>
              </a:rPr>
              <a:t>3-6h</a:t>
            </a:r>
            <a:r>
              <a:rPr lang="zh-CN" altLang="en-US" sz="2400" spc="20" dirty="0">
                <a:latin typeface="微软雅黑"/>
                <a:cs typeface="微软雅黑"/>
              </a:rPr>
              <a:t>；绵羊，</a:t>
            </a:r>
            <a:r>
              <a:rPr lang="en-US" altLang="zh-CN" sz="2400" spc="20" dirty="0">
                <a:latin typeface="微软雅黑"/>
                <a:cs typeface="微软雅黑"/>
              </a:rPr>
              <a:t>1.5h</a:t>
            </a:r>
            <a:r>
              <a:rPr lang="zh-CN" altLang="en-US" sz="2400" spc="20" dirty="0">
                <a:latin typeface="微软雅黑"/>
                <a:cs typeface="微软雅黑"/>
              </a:rPr>
              <a:t>；兔，</a:t>
            </a:r>
            <a:r>
              <a:rPr lang="en-US" altLang="zh-CN" sz="2400" spc="20" dirty="0">
                <a:latin typeface="微软雅黑"/>
                <a:cs typeface="微软雅黑"/>
              </a:rPr>
              <a:t>5-6h</a:t>
            </a:r>
            <a:r>
              <a:rPr lang="zh-CN" altLang="en-US" sz="2400" spc="20" dirty="0">
                <a:latin typeface="微软雅黑"/>
                <a:cs typeface="微软雅黑"/>
              </a:rPr>
              <a:t>。精子获能也可在体外人工培养液中完成</a:t>
            </a:r>
            <a:r>
              <a:rPr sz="2400" spc="25" dirty="0">
                <a:latin typeface="微软雅黑"/>
                <a:cs typeface="微软雅黑"/>
              </a:rPr>
              <a:t>。</a:t>
            </a:r>
            <a:endParaRPr sz="2400" dirty="0">
              <a:latin typeface="微软雅黑"/>
              <a:cs typeface="微软雅黑"/>
            </a:endParaRPr>
          </a:p>
        </p:txBody>
      </p:sp>
      <p:sp>
        <p:nvSpPr>
          <p:cNvPr id="12" name="标题 1">
            <a:extLst>
              <a:ext uri="{FF2B5EF4-FFF2-40B4-BE49-F238E27FC236}">
                <a16:creationId xmlns:a16="http://schemas.microsoft.com/office/drawing/2014/main" id="{8412E3E3-0D7B-48DA-B55A-726308822702}"/>
              </a:ext>
            </a:extLst>
          </p:cNvPr>
          <p:cNvSpPr txBox="1"/>
          <p:nvPr/>
        </p:nvSpPr>
        <p:spPr>
          <a:xfrm>
            <a:off x="1096171" y="7578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二、精子获能</a:t>
            </a:r>
          </a:p>
        </p:txBody>
      </p:sp>
    </p:spTree>
    <p:extLst>
      <p:ext uri="{BB962C8B-B14F-4D97-AF65-F5344CB8AC3E}">
        <p14:creationId xmlns:p14="http://schemas.microsoft.com/office/powerpoint/2010/main" val="22292742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>
            <a:extLst>
              <a:ext uri="{FF2B5EF4-FFF2-40B4-BE49-F238E27FC236}">
                <a16:creationId xmlns:a16="http://schemas.microsoft.com/office/drawing/2014/main" id="{47330583-4135-4775-9FA9-4AA1189E6D69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三、卵子准备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2AE4F225-24FC-468F-B62D-CBFFFC11D516}"/>
              </a:ext>
            </a:extLst>
          </p:cNvPr>
          <p:cNvSpPr txBox="1"/>
          <p:nvPr/>
        </p:nvSpPr>
        <p:spPr>
          <a:xfrm>
            <a:off x="1681226" y="3064573"/>
            <a:ext cx="8693150" cy="2314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57200" algn="just">
              <a:lnSpc>
                <a:spcPct val="150200"/>
              </a:lnSpc>
              <a:spcBef>
                <a:spcPts val="95"/>
              </a:spcBef>
            </a:pPr>
            <a:r>
              <a:rPr sz="2000" spc="20" dirty="0">
                <a:latin typeface="微软雅黑"/>
                <a:cs typeface="微软雅黑"/>
              </a:rPr>
              <a:t>对</a:t>
            </a:r>
            <a:r>
              <a:rPr sz="2000" spc="25" dirty="0">
                <a:latin typeface="微软雅黑"/>
                <a:cs typeface="微软雅黑"/>
              </a:rPr>
              <a:t>于家畜来说，猪和羊</a:t>
            </a:r>
            <a:r>
              <a:rPr sz="2000" spc="-50" dirty="0">
                <a:latin typeface="微软雅黑"/>
                <a:cs typeface="微软雅黑"/>
              </a:rPr>
              <a:t>排</a:t>
            </a:r>
            <a:r>
              <a:rPr sz="2000" spc="25" dirty="0">
                <a:latin typeface="微软雅黑"/>
                <a:cs typeface="微软雅黑"/>
              </a:rPr>
              <a:t>出的</a:t>
            </a:r>
            <a:r>
              <a:rPr sz="2000" spc="-50" dirty="0">
                <a:latin typeface="微软雅黑"/>
                <a:cs typeface="微软雅黑"/>
              </a:rPr>
              <a:t>卵</a:t>
            </a:r>
            <a:r>
              <a:rPr sz="2000" spc="25" dirty="0">
                <a:latin typeface="微软雅黑"/>
                <a:cs typeface="微软雅黑"/>
              </a:rPr>
              <a:t>子为</a:t>
            </a:r>
            <a:r>
              <a:rPr sz="2000" spc="-50" dirty="0">
                <a:latin typeface="微软雅黑"/>
                <a:cs typeface="微软雅黑"/>
              </a:rPr>
              <a:t>刚</a:t>
            </a:r>
            <a:r>
              <a:rPr sz="2000" spc="25" dirty="0">
                <a:latin typeface="微软雅黑"/>
                <a:cs typeface="微软雅黑"/>
              </a:rPr>
              <a:t>刚完</a:t>
            </a:r>
            <a:r>
              <a:rPr sz="2000" spc="-50" dirty="0">
                <a:latin typeface="微软雅黑"/>
                <a:cs typeface="微软雅黑"/>
              </a:rPr>
              <a:t>成</a:t>
            </a:r>
            <a:r>
              <a:rPr sz="2000" spc="25" dirty="0">
                <a:latin typeface="微软雅黑"/>
                <a:cs typeface="微软雅黑"/>
              </a:rPr>
              <a:t>第一</a:t>
            </a:r>
            <a:r>
              <a:rPr sz="2000" spc="-50" dirty="0">
                <a:latin typeface="微软雅黑"/>
                <a:cs typeface="微软雅黑"/>
              </a:rPr>
              <a:t>次</a:t>
            </a:r>
            <a:r>
              <a:rPr sz="2000" spc="25" dirty="0">
                <a:latin typeface="微软雅黑"/>
                <a:cs typeface="微软雅黑"/>
              </a:rPr>
              <a:t>成熟</a:t>
            </a:r>
            <a:r>
              <a:rPr sz="2000" spc="-50" dirty="0">
                <a:latin typeface="微软雅黑"/>
                <a:cs typeface="微软雅黑"/>
              </a:rPr>
              <a:t>分</a:t>
            </a:r>
            <a:r>
              <a:rPr sz="2000" spc="25" dirty="0">
                <a:latin typeface="微软雅黑"/>
                <a:cs typeface="微软雅黑"/>
              </a:rPr>
              <a:t>裂的</a:t>
            </a:r>
            <a:r>
              <a:rPr sz="2000" spc="-50" dirty="0">
                <a:latin typeface="微软雅黑"/>
                <a:cs typeface="微软雅黑"/>
              </a:rPr>
              <a:t>次</a:t>
            </a:r>
            <a:r>
              <a:rPr sz="2000" spc="25" dirty="0">
                <a:latin typeface="微软雅黑"/>
                <a:cs typeface="微软雅黑"/>
              </a:rPr>
              <a:t>级卵母 </a:t>
            </a:r>
            <a:r>
              <a:rPr sz="2000" spc="20" dirty="0">
                <a:latin typeface="微软雅黑"/>
                <a:cs typeface="微软雅黑"/>
              </a:rPr>
              <a:t>细胞；马和狗排出的卵</a:t>
            </a:r>
            <a:r>
              <a:rPr sz="2000" spc="-55" dirty="0">
                <a:latin typeface="微软雅黑"/>
                <a:cs typeface="微软雅黑"/>
              </a:rPr>
              <a:t>子</a:t>
            </a:r>
            <a:r>
              <a:rPr sz="2000" spc="20" dirty="0">
                <a:latin typeface="微软雅黑"/>
                <a:cs typeface="微软雅黑"/>
              </a:rPr>
              <a:t>仅为</a:t>
            </a:r>
            <a:r>
              <a:rPr sz="2000" spc="-55" dirty="0">
                <a:latin typeface="微软雅黑"/>
                <a:cs typeface="微软雅黑"/>
              </a:rPr>
              <a:t>初</a:t>
            </a:r>
            <a:r>
              <a:rPr sz="2000" spc="20" dirty="0">
                <a:latin typeface="微软雅黑"/>
                <a:cs typeface="微软雅黑"/>
              </a:rPr>
              <a:t>级卵</a:t>
            </a:r>
            <a:r>
              <a:rPr sz="2000" spc="-55" dirty="0">
                <a:latin typeface="微软雅黑"/>
                <a:cs typeface="微软雅黑"/>
              </a:rPr>
              <a:t>母</a:t>
            </a:r>
            <a:r>
              <a:rPr sz="2000" spc="20" dirty="0">
                <a:latin typeface="微软雅黑"/>
                <a:cs typeface="微软雅黑"/>
              </a:rPr>
              <a:t>细胞</a:t>
            </a:r>
            <a:r>
              <a:rPr sz="2000" spc="-55" dirty="0">
                <a:latin typeface="微软雅黑"/>
                <a:cs typeface="微软雅黑"/>
              </a:rPr>
              <a:t>，</a:t>
            </a:r>
            <a:r>
              <a:rPr sz="2000" spc="20" dirty="0">
                <a:latin typeface="微软雅黑"/>
                <a:cs typeface="微软雅黑"/>
              </a:rPr>
              <a:t>尚未</a:t>
            </a:r>
            <a:r>
              <a:rPr sz="2000" spc="-55" dirty="0">
                <a:latin typeface="微软雅黑"/>
                <a:cs typeface="微软雅黑"/>
              </a:rPr>
              <a:t>完</a:t>
            </a:r>
            <a:r>
              <a:rPr sz="2000" spc="20" dirty="0">
                <a:latin typeface="微软雅黑"/>
                <a:cs typeface="微软雅黑"/>
              </a:rPr>
              <a:t>成第</a:t>
            </a:r>
            <a:r>
              <a:rPr sz="2000" spc="-55" dirty="0">
                <a:latin typeface="微软雅黑"/>
                <a:cs typeface="微软雅黑"/>
              </a:rPr>
              <a:t>一</a:t>
            </a:r>
            <a:r>
              <a:rPr sz="2000" spc="20" dirty="0">
                <a:latin typeface="微软雅黑"/>
                <a:cs typeface="微软雅黑"/>
              </a:rPr>
              <a:t>次成</a:t>
            </a:r>
            <a:r>
              <a:rPr sz="2000" spc="-55" dirty="0">
                <a:latin typeface="微软雅黑"/>
                <a:cs typeface="微软雅黑"/>
              </a:rPr>
              <a:t>熟</a:t>
            </a:r>
            <a:r>
              <a:rPr sz="2000" spc="20" dirty="0">
                <a:latin typeface="微软雅黑"/>
                <a:cs typeface="微软雅黑"/>
              </a:rPr>
              <a:t>分裂</a:t>
            </a:r>
            <a:r>
              <a:rPr sz="2000" spc="-55" dirty="0">
                <a:latin typeface="微软雅黑"/>
                <a:cs typeface="微软雅黑"/>
              </a:rPr>
              <a:t>。</a:t>
            </a:r>
            <a:r>
              <a:rPr sz="2000" spc="20" dirty="0">
                <a:latin typeface="微软雅黑"/>
                <a:cs typeface="微软雅黑"/>
              </a:rPr>
              <a:t>它们 都需要在输卵管内进一</a:t>
            </a:r>
            <a:r>
              <a:rPr sz="2000" spc="-55" dirty="0">
                <a:latin typeface="微软雅黑"/>
                <a:cs typeface="微软雅黑"/>
              </a:rPr>
              <a:t>步</a:t>
            </a:r>
            <a:r>
              <a:rPr sz="2000" spc="20" dirty="0">
                <a:latin typeface="微软雅黑"/>
                <a:cs typeface="微软雅黑"/>
              </a:rPr>
              <a:t>成熟</a:t>
            </a:r>
            <a:r>
              <a:rPr sz="2000" spc="-55" dirty="0">
                <a:latin typeface="微软雅黑"/>
                <a:cs typeface="微软雅黑"/>
              </a:rPr>
              <a:t>，</a:t>
            </a:r>
            <a:r>
              <a:rPr sz="2000" spc="20" dirty="0">
                <a:latin typeface="微软雅黑"/>
                <a:cs typeface="微软雅黑"/>
              </a:rPr>
              <a:t>达到</a:t>
            </a:r>
            <a:r>
              <a:rPr sz="2000" spc="-55" dirty="0">
                <a:latin typeface="微软雅黑"/>
                <a:cs typeface="微软雅黑"/>
              </a:rPr>
              <a:t>第</a:t>
            </a:r>
            <a:r>
              <a:rPr sz="2000" spc="20" dirty="0">
                <a:latin typeface="微软雅黑"/>
                <a:cs typeface="微软雅黑"/>
              </a:rPr>
              <a:t>二次</a:t>
            </a:r>
            <a:r>
              <a:rPr sz="2000" spc="-55" dirty="0">
                <a:latin typeface="微软雅黑"/>
                <a:cs typeface="微软雅黑"/>
              </a:rPr>
              <a:t>成</a:t>
            </a:r>
            <a:r>
              <a:rPr sz="2000" spc="20" dirty="0">
                <a:latin typeface="微软雅黑"/>
                <a:cs typeface="微软雅黑"/>
              </a:rPr>
              <a:t>熟分</a:t>
            </a:r>
            <a:r>
              <a:rPr sz="2000" spc="-55" dirty="0">
                <a:latin typeface="微软雅黑"/>
                <a:cs typeface="微软雅黑"/>
              </a:rPr>
              <a:t>裂</a:t>
            </a:r>
            <a:r>
              <a:rPr sz="2000" spc="20" dirty="0">
                <a:latin typeface="微软雅黑"/>
                <a:cs typeface="微软雅黑"/>
              </a:rPr>
              <a:t>的中</a:t>
            </a:r>
            <a:r>
              <a:rPr sz="2000" spc="-55" dirty="0">
                <a:latin typeface="微软雅黑"/>
                <a:cs typeface="微软雅黑"/>
              </a:rPr>
              <a:t>期</a:t>
            </a:r>
            <a:r>
              <a:rPr sz="2000" spc="20" dirty="0">
                <a:latin typeface="微软雅黑"/>
                <a:cs typeface="微软雅黑"/>
              </a:rPr>
              <a:t>，才</a:t>
            </a:r>
            <a:r>
              <a:rPr sz="2000" spc="-55" dirty="0">
                <a:latin typeface="微软雅黑"/>
                <a:cs typeface="微软雅黑"/>
              </a:rPr>
              <a:t>具</a:t>
            </a:r>
            <a:r>
              <a:rPr sz="2000" spc="20" dirty="0">
                <a:latin typeface="微软雅黑"/>
                <a:cs typeface="微软雅黑"/>
              </a:rPr>
              <a:t>备被</a:t>
            </a:r>
            <a:r>
              <a:rPr sz="2000" spc="-55" dirty="0">
                <a:latin typeface="微软雅黑"/>
                <a:cs typeface="微软雅黑"/>
              </a:rPr>
              <a:t>精</a:t>
            </a:r>
            <a:r>
              <a:rPr sz="2000" spc="20" dirty="0">
                <a:latin typeface="微软雅黑"/>
                <a:cs typeface="微软雅黑"/>
              </a:rPr>
              <a:t>子穿 透的能力。卵子在第二</a:t>
            </a:r>
            <a:r>
              <a:rPr sz="2000" spc="-55" dirty="0">
                <a:latin typeface="微软雅黑"/>
                <a:cs typeface="微软雅黑"/>
              </a:rPr>
              <a:t>次</a:t>
            </a:r>
            <a:r>
              <a:rPr sz="2000" spc="20" dirty="0">
                <a:latin typeface="微软雅黑"/>
                <a:cs typeface="微软雅黑"/>
              </a:rPr>
              <a:t>减数</a:t>
            </a:r>
            <a:r>
              <a:rPr sz="2000" spc="-55" dirty="0">
                <a:latin typeface="微软雅黑"/>
                <a:cs typeface="微软雅黑"/>
              </a:rPr>
              <a:t>分</a:t>
            </a:r>
            <a:r>
              <a:rPr sz="2000" spc="20" dirty="0">
                <a:latin typeface="微软雅黑"/>
                <a:cs typeface="微软雅黑"/>
              </a:rPr>
              <a:t>裂中</a:t>
            </a:r>
            <a:r>
              <a:rPr sz="2000" spc="-55" dirty="0">
                <a:latin typeface="微软雅黑"/>
                <a:cs typeface="微软雅黑"/>
              </a:rPr>
              <a:t>期</a:t>
            </a:r>
            <a:r>
              <a:rPr sz="2000" spc="20" dirty="0">
                <a:latin typeface="微软雅黑"/>
                <a:cs typeface="微软雅黑"/>
              </a:rPr>
              <a:t>，等</a:t>
            </a:r>
            <a:r>
              <a:rPr sz="2000" spc="-55" dirty="0">
                <a:latin typeface="微软雅黑"/>
                <a:cs typeface="微软雅黑"/>
              </a:rPr>
              <a:t>待</a:t>
            </a:r>
            <a:r>
              <a:rPr sz="2000" spc="20" dirty="0">
                <a:latin typeface="微软雅黑"/>
                <a:cs typeface="微软雅黑"/>
              </a:rPr>
              <a:t>精子</a:t>
            </a:r>
            <a:r>
              <a:rPr sz="2000" spc="-55" dirty="0">
                <a:latin typeface="微软雅黑"/>
                <a:cs typeface="微软雅黑"/>
              </a:rPr>
              <a:t>入</a:t>
            </a:r>
            <a:r>
              <a:rPr sz="2000" spc="20" dirty="0">
                <a:latin typeface="微软雅黑"/>
                <a:cs typeface="微软雅黑"/>
              </a:rPr>
              <a:t>卵，</a:t>
            </a:r>
            <a:r>
              <a:rPr sz="2000" spc="-55" dirty="0">
                <a:latin typeface="微软雅黑"/>
                <a:cs typeface="微软雅黑"/>
              </a:rPr>
              <a:t>入</a:t>
            </a:r>
            <a:r>
              <a:rPr sz="2000" spc="20" dirty="0">
                <a:latin typeface="微软雅黑"/>
                <a:cs typeface="微软雅黑"/>
              </a:rPr>
              <a:t>卵后</a:t>
            </a:r>
            <a:r>
              <a:rPr sz="2000" spc="-55" dirty="0">
                <a:latin typeface="微软雅黑"/>
                <a:cs typeface="微软雅黑"/>
              </a:rPr>
              <a:t>激</a:t>
            </a:r>
            <a:r>
              <a:rPr sz="2000" spc="20" dirty="0">
                <a:latin typeface="微软雅黑"/>
                <a:cs typeface="微软雅黑"/>
              </a:rPr>
              <a:t>活卵</a:t>
            </a:r>
            <a:r>
              <a:rPr sz="2000" spc="-55" dirty="0">
                <a:latin typeface="微软雅黑"/>
                <a:cs typeface="微软雅黑"/>
              </a:rPr>
              <a:t>子</a:t>
            </a:r>
            <a:r>
              <a:rPr sz="2000" spc="20" dirty="0">
                <a:latin typeface="微软雅黑"/>
                <a:cs typeface="微软雅黑"/>
              </a:rPr>
              <a:t>完成 第二次成熟分裂，放出</a:t>
            </a:r>
            <a:r>
              <a:rPr sz="2000" spc="-55" dirty="0">
                <a:latin typeface="微软雅黑"/>
                <a:cs typeface="微软雅黑"/>
              </a:rPr>
              <a:t>第</a:t>
            </a:r>
            <a:r>
              <a:rPr sz="2000" spc="20" dirty="0">
                <a:latin typeface="微软雅黑"/>
                <a:cs typeface="微软雅黑"/>
              </a:rPr>
              <a:t>二极</a:t>
            </a:r>
            <a:r>
              <a:rPr sz="2000" spc="-55" dirty="0">
                <a:latin typeface="微软雅黑"/>
                <a:cs typeface="微软雅黑"/>
              </a:rPr>
              <a:t>体</a:t>
            </a:r>
            <a:r>
              <a:rPr sz="2000" spc="25" dirty="0">
                <a:latin typeface="微软雅黑"/>
                <a:cs typeface="微软雅黑"/>
              </a:rPr>
              <a:t>。</a:t>
            </a:r>
            <a:endParaRPr sz="2000" dirty="0">
              <a:latin typeface="微软雅黑"/>
              <a:cs typeface="微软雅黑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762DC73E-D24B-4D2F-869E-37F73EFA8340}"/>
              </a:ext>
            </a:extLst>
          </p:cNvPr>
          <p:cNvSpPr/>
          <p:nvPr/>
        </p:nvSpPr>
        <p:spPr>
          <a:xfrm>
            <a:off x="847725" y="2670175"/>
            <a:ext cx="10496550" cy="3225800"/>
          </a:xfrm>
          <a:custGeom>
            <a:avLst/>
            <a:gdLst/>
            <a:ahLst/>
            <a:cxnLst/>
            <a:rect l="l" t="t" r="r" b="b"/>
            <a:pathLst>
              <a:path w="10496550" h="3225800">
                <a:moveTo>
                  <a:pt x="10288143" y="3213100"/>
                </a:moveTo>
                <a:lnTo>
                  <a:pt x="208457" y="3213100"/>
                </a:lnTo>
                <a:lnTo>
                  <a:pt x="222503" y="3225800"/>
                </a:lnTo>
                <a:lnTo>
                  <a:pt x="10274046" y="3225800"/>
                </a:lnTo>
                <a:lnTo>
                  <a:pt x="10288143" y="3213100"/>
                </a:lnTo>
                <a:close/>
              </a:path>
              <a:path w="10496550" h="3225800">
                <a:moveTo>
                  <a:pt x="212229" y="3200400"/>
                </a:moveTo>
                <a:lnTo>
                  <a:pt x="168033" y="3200400"/>
                </a:lnTo>
                <a:lnTo>
                  <a:pt x="181216" y="3213100"/>
                </a:lnTo>
                <a:lnTo>
                  <a:pt x="225678" y="3213100"/>
                </a:lnTo>
                <a:lnTo>
                  <a:pt x="212229" y="3200400"/>
                </a:lnTo>
                <a:close/>
              </a:path>
              <a:path w="10496550" h="3225800">
                <a:moveTo>
                  <a:pt x="10328656" y="3200400"/>
                </a:moveTo>
                <a:lnTo>
                  <a:pt x="10284460" y="3200400"/>
                </a:lnTo>
                <a:lnTo>
                  <a:pt x="10270871" y="3213100"/>
                </a:lnTo>
                <a:lnTo>
                  <a:pt x="10315448" y="3213100"/>
                </a:lnTo>
                <a:lnTo>
                  <a:pt x="10328656" y="3200400"/>
                </a:lnTo>
                <a:close/>
              </a:path>
              <a:path w="10496550" h="3225800">
                <a:moveTo>
                  <a:pt x="173532" y="38100"/>
                </a:moveTo>
                <a:lnTo>
                  <a:pt x="155066" y="38100"/>
                </a:lnTo>
                <a:lnTo>
                  <a:pt x="130771" y="50800"/>
                </a:lnTo>
                <a:lnTo>
                  <a:pt x="107962" y="76200"/>
                </a:lnTo>
                <a:lnTo>
                  <a:pt x="86906" y="88900"/>
                </a:lnTo>
                <a:lnTo>
                  <a:pt x="67779" y="114300"/>
                </a:lnTo>
                <a:lnTo>
                  <a:pt x="50685" y="139700"/>
                </a:lnTo>
                <a:lnTo>
                  <a:pt x="35953" y="152400"/>
                </a:lnTo>
                <a:lnTo>
                  <a:pt x="29222" y="165100"/>
                </a:lnTo>
                <a:lnTo>
                  <a:pt x="23291" y="190500"/>
                </a:lnTo>
                <a:lnTo>
                  <a:pt x="18008" y="203200"/>
                </a:lnTo>
                <a:lnTo>
                  <a:pt x="5994" y="241300"/>
                </a:lnTo>
                <a:lnTo>
                  <a:pt x="393" y="279400"/>
                </a:lnTo>
                <a:lnTo>
                  <a:pt x="0" y="304800"/>
                </a:lnTo>
                <a:lnTo>
                  <a:pt x="0" y="2933700"/>
                </a:lnTo>
                <a:lnTo>
                  <a:pt x="1524" y="2971800"/>
                </a:lnTo>
                <a:lnTo>
                  <a:pt x="9359" y="3009900"/>
                </a:lnTo>
                <a:lnTo>
                  <a:pt x="23291" y="3048000"/>
                </a:lnTo>
                <a:lnTo>
                  <a:pt x="50672" y="3098800"/>
                </a:lnTo>
                <a:lnTo>
                  <a:pt x="86906" y="3149600"/>
                </a:lnTo>
                <a:lnTo>
                  <a:pt x="107962" y="3162300"/>
                </a:lnTo>
                <a:lnTo>
                  <a:pt x="130784" y="3187700"/>
                </a:lnTo>
                <a:lnTo>
                  <a:pt x="155003" y="3200400"/>
                </a:lnTo>
                <a:lnTo>
                  <a:pt x="186131" y="3200400"/>
                </a:lnTo>
                <a:lnTo>
                  <a:pt x="173545" y="3187700"/>
                </a:lnTo>
                <a:lnTo>
                  <a:pt x="161201" y="3187700"/>
                </a:lnTo>
                <a:lnTo>
                  <a:pt x="137896" y="3175000"/>
                </a:lnTo>
                <a:lnTo>
                  <a:pt x="116065" y="3149600"/>
                </a:lnTo>
                <a:lnTo>
                  <a:pt x="95897" y="3136900"/>
                </a:lnTo>
                <a:lnTo>
                  <a:pt x="77584" y="3111500"/>
                </a:lnTo>
                <a:lnTo>
                  <a:pt x="47040" y="3073400"/>
                </a:lnTo>
                <a:lnTo>
                  <a:pt x="29946" y="3035300"/>
                </a:lnTo>
                <a:lnTo>
                  <a:pt x="18440" y="2997200"/>
                </a:lnTo>
                <a:lnTo>
                  <a:pt x="14160" y="2959100"/>
                </a:lnTo>
                <a:lnTo>
                  <a:pt x="13081" y="2946400"/>
                </a:lnTo>
                <a:lnTo>
                  <a:pt x="12700" y="2933700"/>
                </a:lnTo>
                <a:lnTo>
                  <a:pt x="12700" y="304800"/>
                </a:lnTo>
                <a:lnTo>
                  <a:pt x="14160" y="266700"/>
                </a:lnTo>
                <a:lnTo>
                  <a:pt x="21666" y="228600"/>
                </a:lnTo>
                <a:lnTo>
                  <a:pt x="35001" y="190500"/>
                </a:lnTo>
                <a:lnTo>
                  <a:pt x="61213" y="139700"/>
                </a:lnTo>
                <a:lnTo>
                  <a:pt x="95897" y="101600"/>
                </a:lnTo>
                <a:lnTo>
                  <a:pt x="116065" y="76200"/>
                </a:lnTo>
                <a:lnTo>
                  <a:pt x="137883" y="63500"/>
                </a:lnTo>
                <a:lnTo>
                  <a:pt x="161290" y="50800"/>
                </a:lnTo>
                <a:lnTo>
                  <a:pt x="173532" y="38100"/>
                </a:lnTo>
                <a:close/>
              </a:path>
              <a:path w="10496550" h="3225800">
                <a:moveTo>
                  <a:pt x="10293223" y="3187700"/>
                </a:moveTo>
                <a:lnTo>
                  <a:pt x="203441" y="3187700"/>
                </a:lnTo>
                <a:lnTo>
                  <a:pt x="216014" y="3200400"/>
                </a:lnTo>
                <a:lnTo>
                  <a:pt x="10280650" y="3200400"/>
                </a:lnTo>
                <a:lnTo>
                  <a:pt x="10293223" y="3187700"/>
                </a:lnTo>
                <a:close/>
              </a:path>
              <a:path w="10496550" h="3225800">
                <a:moveTo>
                  <a:pt x="10341610" y="38100"/>
                </a:moveTo>
                <a:lnTo>
                  <a:pt x="10323068" y="38100"/>
                </a:lnTo>
                <a:lnTo>
                  <a:pt x="10335387" y="50800"/>
                </a:lnTo>
                <a:lnTo>
                  <a:pt x="10358755" y="63500"/>
                </a:lnTo>
                <a:lnTo>
                  <a:pt x="10380599" y="76200"/>
                </a:lnTo>
                <a:lnTo>
                  <a:pt x="10400792" y="101600"/>
                </a:lnTo>
                <a:lnTo>
                  <a:pt x="10419080" y="114300"/>
                </a:lnTo>
                <a:lnTo>
                  <a:pt x="10435463" y="139700"/>
                </a:lnTo>
                <a:lnTo>
                  <a:pt x="10455910" y="177800"/>
                </a:lnTo>
                <a:lnTo>
                  <a:pt x="10471023" y="215900"/>
                </a:lnTo>
                <a:lnTo>
                  <a:pt x="10480548" y="254000"/>
                </a:lnTo>
                <a:lnTo>
                  <a:pt x="10483850" y="304800"/>
                </a:lnTo>
                <a:lnTo>
                  <a:pt x="10483850" y="2933700"/>
                </a:lnTo>
                <a:lnTo>
                  <a:pt x="10483469" y="2946400"/>
                </a:lnTo>
                <a:lnTo>
                  <a:pt x="10482326" y="2959100"/>
                </a:lnTo>
                <a:lnTo>
                  <a:pt x="10480548" y="2984500"/>
                </a:lnTo>
                <a:lnTo>
                  <a:pt x="10471150" y="3022600"/>
                </a:lnTo>
                <a:lnTo>
                  <a:pt x="10455910" y="3060700"/>
                </a:lnTo>
                <a:lnTo>
                  <a:pt x="10435463" y="3098800"/>
                </a:lnTo>
                <a:lnTo>
                  <a:pt x="10419080" y="3111500"/>
                </a:lnTo>
                <a:lnTo>
                  <a:pt x="10400792" y="3136900"/>
                </a:lnTo>
                <a:lnTo>
                  <a:pt x="10380599" y="3149600"/>
                </a:lnTo>
                <a:lnTo>
                  <a:pt x="10358755" y="3175000"/>
                </a:lnTo>
                <a:lnTo>
                  <a:pt x="10335387" y="3187700"/>
                </a:lnTo>
                <a:lnTo>
                  <a:pt x="10323068" y="3187700"/>
                </a:lnTo>
                <a:lnTo>
                  <a:pt x="10310495" y="3200400"/>
                </a:lnTo>
                <a:lnTo>
                  <a:pt x="10341610" y="3200400"/>
                </a:lnTo>
                <a:lnTo>
                  <a:pt x="10365867" y="3187700"/>
                </a:lnTo>
                <a:lnTo>
                  <a:pt x="10388727" y="3162300"/>
                </a:lnTo>
                <a:lnTo>
                  <a:pt x="10409682" y="3149600"/>
                </a:lnTo>
                <a:lnTo>
                  <a:pt x="10446004" y="3098800"/>
                </a:lnTo>
                <a:lnTo>
                  <a:pt x="10467340" y="3060700"/>
                </a:lnTo>
                <a:lnTo>
                  <a:pt x="10483215" y="3022600"/>
                </a:lnTo>
                <a:lnTo>
                  <a:pt x="10493121" y="2984500"/>
                </a:lnTo>
                <a:lnTo>
                  <a:pt x="10496169" y="2946400"/>
                </a:lnTo>
                <a:lnTo>
                  <a:pt x="10496550" y="2933700"/>
                </a:lnTo>
                <a:lnTo>
                  <a:pt x="10496550" y="304800"/>
                </a:lnTo>
                <a:lnTo>
                  <a:pt x="10495026" y="266700"/>
                </a:lnTo>
                <a:lnTo>
                  <a:pt x="10487152" y="228600"/>
                </a:lnTo>
                <a:lnTo>
                  <a:pt x="10473309" y="190500"/>
                </a:lnTo>
                <a:lnTo>
                  <a:pt x="10467340" y="165100"/>
                </a:lnTo>
                <a:lnTo>
                  <a:pt x="10460609" y="152400"/>
                </a:lnTo>
                <a:lnTo>
                  <a:pt x="10446004" y="139700"/>
                </a:lnTo>
                <a:lnTo>
                  <a:pt x="10428859" y="114300"/>
                </a:lnTo>
                <a:lnTo>
                  <a:pt x="10409682" y="88900"/>
                </a:lnTo>
                <a:lnTo>
                  <a:pt x="10388727" y="76200"/>
                </a:lnTo>
                <a:lnTo>
                  <a:pt x="10365867" y="50800"/>
                </a:lnTo>
                <a:lnTo>
                  <a:pt x="10341610" y="38100"/>
                </a:lnTo>
                <a:close/>
              </a:path>
              <a:path w="10496550" h="3225800">
                <a:moveTo>
                  <a:pt x="207810" y="3175000"/>
                </a:moveTo>
                <a:lnTo>
                  <a:pt x="179069" y="3175000"/>
                </a:lnTo>
                <a:lnTo>
                  <a:pt x="191058" y="3187700"/>
                </a:lnTo>
                <a:lnTo>
                  <a:pt x="219786" y="3187700"/>
                </a:lnTo>
                <a:lnTo>
                  <a:pt x="207810" y="3175000"/>
                </a:lnTo>
                <a:close/>
              </a:path>
              <a:path w="10496550" h="3225800">
                <a:moveTo>
                  <a:pt x="10317607" y="3175000"/>
                </a:moveTo>
                <a:lnTo>
                  <a:pt x="10288778" y="3175000"/>
                </a:lnTo>
                <a:lnTo>
                  <a:pt x="10276840" y="3187700"/>
                </a:lnTo>
                <a:lnTo>
                  <a:pt x="10305542" y="3187700"/>
                </a:lnTo>
                <a:lnTo>
                  <a:pt x="10317607" y="3175000"/>
                </a:lnTo>
                <a:close/>
              </a:path>
              <a:path w="10496550" h="3225800">
                <a:moveTo>
                  <a:pt x="207810" y="50800"/>
                </a:moveTo>
                <a:lnTo>
                  <a:pt x="179082" y="50800"/>
                </a:lnTo>
                <a:lnTo>
                  <a:pt x="167512" y="63500"/>
                </a:lnTo>
                <a:lnTo>
                  <a:pt x="145008" y="76200"/>
                </a:lnTo>
                <a:lnTo>
                  <a:pt x="124155" y="88900"/>
                </a:lnTo>
                <a:lnTo>
                  <a:pt x="104889" y="114300"/>
                </a:lnTo>
                <a:lnTo>
                  <a:pt x="87388" y="127000"/>
                </a:lnTo>
                <a:lnTo>
                  <a:pt x="71755" y="152400"/>
                </a:lnTo>
                <a:lnTo>
                  <a:pt x="58115" y="165100"/>
                </a:lnTo>
                <a:lnTo>
                  <a:pt x="52108" y="177800"/>
                </a:lnTo>
                <a:lnTo>
                  <a:pt x="37591" y="215900"/>
                </a:lnTo>
                <a:lnTo>
                  <a:pt x="28562" y="254000"/>
                </a:lnTo>
                <a:lnTo>
                  <a:pt x="25781" y="292100"/>
                </a:lnTo>
                <a:lnTo>
                  <a:pt x="25400" y="304800"/>
                </a:lnTo>
                <a:lnTo>
                  <a:pt x="25400" y="2933700"/>
                </a:lnTo>
                <a:lnTo>
                  <a:pt x="28562" y="2971800"/>
                </a:lnTo>
                <a:lnTo>
                  <a:pt x="37591" y="3009900"/>
                </a:lnTo>
                <a:lnTo>
                  <a:pt x="52108" y="3048000"/>
                </a:lnTo>
                <a:lnTo>
                  <a:pt x="71755" y="3086100"/>
                </a:lnTo>
                <a:lnTo>
                  <a:pt x="104889" y="3124200"/>
                </a:lnTo>
                <a:lnTo>
                  <a:pt x="124155" y="3149600"/>
                </a:lnTo>
                <a:lnTo>
                  <a:pt x="144995" y="3162300"/>
                </a:lnTo>
                <a:lnTo>
                  <a:pt x="167411" y="3175000"/>
                </a:lnTo>
                <a:lnTo>
                  <a:pt x="195973" y="3175000"/>
                </a:lnTo>
                <a:lnTo>
                  <a:pt x="184581" y="3162300"/>
                </a:lnTo>
                <a:lnTo>
                  <a:pt x="173609" y="3162300"/>
                </a:lnTo>
                <a:lnTo>
                  <a:pt x="152107" y="3149600"/>
                </a:lnTo>
                <a:lnTo>
                  <a:pt x="132257" y="3136900"/>
                </a:lnTo>
                <a:lnTo>
                  <a:pt x="113880" y="3124200"/>
                </a:lnTo>
                <a:lnTo>
                  <a:pt x="97193" y="3098800"/>
                </a:lnTo>
                <a:lnTo>
                  <a:pt x="82296" y="3086100"/>
                </a:lnTo>
                <a:lnTo>
                  <a:pt x="63538" y="3048000"/>
                </a:lnTo>
                <a:lnTo>
                  <a:pt x="49733" y="3009900"/>
                </a:lnTo>
                <a:lnTo>
                  <a:pt x="41122" y="2971800"/>
                </a:lnTo>
                <a:lnTo>
                  <a:pt x="38100" y="2933700"/>
                </a:lnTo>
                <a:lnTo>
                  <a:pt x="38100" y="304800"/>
                </a:lnTo>
                <a:lnTo>
                  <a:pt x="38468" y="292100"/>
                </a:lnTo>
                <a:lnTo>
                  <a:pt x="39433" y="279400"/>
                </a:lnTo>
                <a:lnTo>
                  <a:pt x="41122" y="266700"/>
                </a:lnTo>
                <a:lnTo>
                  <a:pt x="43345" y="241300"/>
                </a:lnTo>
                <a:lnTo>
                  <a:pt x="46266" y="241300"/>
                </a:lnTo>
                <a:lnTo>
                  <a:pt x="49720" y="228600"/>
                </a:lnTo>
                <a:lnTo>
                  <a:pt x="53809" y="215900"/>
                </a:lnTo>
                <a:lnTo>
                  <a:pt x="69202" y="177800"/>
                </a:lnTo>
                <a:lnTo>
                  <a:pt x="97193" y="139700"/>
                </a:lnTo>
                <a:lnTo>
                  <a:pt x="113880" y="114300"/>
                </a:lnTo>
                <a:lnTo>
                  <a:pt x="132257" y="101600"/>
                </a:lnTo>
                <a:lnTo>
                  <a:pt x="152120" y="88900"/>
                </a:lnTo>
                <a:lnTo>
                  <a:pt x="173736" y="76200"/>
                </a:lnTo>
                <a:lnTo>
                  <a:pt x="184619" y="63500"/>
                </a:lnTo>
                <a:lnTo>
                  <a:pt x="195973" y="63500"/>
                </a:lnTo>
                <a:lnTo>
                  <a:pt x="207810" y="50800"/>
                </a:lnTo>
                <a:close/>
              </a:path>
              <a:path w="10496550" h="3225800">
                <a:moveTo>
                  <a:pt x="10317607" y="50800"/>
                </a:moveTo>
                <a:lnTo>
                  <a:pt x="10288778" y="50800"/>
                </a:lnTo>
                <a:lnTo>
                  <a:pt x="10300716" y="63500"/>
                </a:lnTo>
                <a:lnTo>
                  <a:pt x="10312019" y="63500"/>
                </a:lnTo>
                <a:lnTo>
                  <a:pt x="10322941" y="76200"/>
                </a:lnTo>
                <a:lnTo>
                  <a:pt x="10344531" y="88900"/>
                </a:lnTo>
                <a:lnTo>
                  <a:pt x="10364343" y="101600"/>
                </a:lnTo>
                <a:lnTo>
                  <a:pt x="10382758" y="114300"/>
                </a:lnTo>
                <a:lnTo>
                  <a:pt x="10399395" y="139700"/>
                </a:lnTo>
                <a:lnTo>
                  <a:pt x="10414381" y="152400"/>
                </a:lnTo>
                <a:lnTo>
                  <a:pt x="10433050" y="190500"/>
                </a:lnTo>
                <a:lnTo>
                  <a:pt x="10446766" y="228600"/>
                </a:lnTo>
                <a:lnTo>
                  <a:pt x="10455402" y="266700"/>
                </a:lnTo>
                <a:lnTo>
                  <a:pt x="10458450" y="304800"/>
                </a:lnTo>
                <a:lnTo>
                  <a:pt x="10458450" y="2933700"/>
                </a:lnTo>
                <a:lnTo>
                  <a:pt x="10455402" y="2971800"/>
                </a:lnTo>
                <a:lnTo>
                  <a:pt x="10446766" y="3009900"/>
                </a:lnTo>
                <a:lnTo>
                  <a:pt x="10433050" y="3048000"/>
                </a:lnTo>
                <a:lnTo>
                  <a:pt x="10414381" y="3086100"/>
                </a:lnTo>
                <a:lnTo>
                  <a:pt x="10399395" y="3098800"/>
                </a:lnTo>
                <a:lnTo>
                  <a:pt x="10382758" y="3124200"/>
                </a:lnTo>
                <a:lnTo>
                  <a:pt x="10364343" y="3136900"/>
                </a:lnTo>
                <a:lnTo>
                  <a:pt x="10344531" y="3149600"/>
                </a:lnTo>
                <a:lnTo>
                  <a:pt x="10322941" y="3162300"/>
                </a:lnTo>
                <a:lnTo>
                  <a:pt x="10312019" y="3162300"/>
                </a:lnTo>
                <a:lnTo>
                  <a:pt x="10300716" y="3175000"/>
                </a:lnTo>
                <a:lnTo>
                  <a:pt x="10329164" y="3175000"/>
                </a:lnTo>
                <a:lnTo>
                  <a:pt x="10351643" y="3162300"/>
                </a:lnTo>
                <a:lnTo>
                  <a:pt x="10372471" y="3149600"/>
                </a:lnTo>
                <a:lnTo>
                  <a:pt x="10391775" y="3124200"/>
                </a:lnTo>
                <a:lnTo>
                  <a:pt x="10409301" y="3111500"/>
                </a:lnTo>
                <a:lnTo>
                  <a:pt x="10438384" y="3060700"/>
                </a:lnTo>
                <a:lnTo>
                  <a:pt x="10454640" y="3022600"/>
                </a:lnTo>
                <a:lnTo>
                  <a:pt x="10465689" y="2984500"/>
                </a:lnTo>
                <a:lnTo>
                  <a:pt x="10470769" y="2946400"/>
                </a:lnTo>
                <a:lnTo>
                  <a:pt x="10471150" y="2933700"/>
                </a:lnTo>
                <a:lnTo>
                  <a:pt x="10471150" y="304800"/>
                </a:lnTo>
                <a:lnTo>
                  <a:pt x="10469753" y="266700"/>
                </a:lnTo>
                <a:lnTo>
                  <a:pt x="10462641" y="228600"/>
                </a:lnTo>
                <a:lnTo>
                  <a:pt x="10449814" y="190500"/>
                </a:lnTo>
                <a:lnTo>
                  <a:pt x="10424922" y="152400"/>
                </a:lnTo>
                <a:lnTo>
                  <a:pt x="10409301" y="127000"/>
                </a:lnTo>
                <a:lnTo>
                  <a:pt x="10391775" y="114300"/>
                </a:lnTo>
                <a:lnTo>
                  <a:pt x="10372471" y="88900"/>
                </a:lnTo>
                <a:lnTo>
                  <a:pt x="10351643" y="76200"/>
                </a:lnTo>
                <a:lnTo>
                  <a:pt x="10329164" y="63500"/>
                </a:lnTo>
                <a:lnTo>
                  <a:pt x="10317607" y="50800"/>
                </a:lnTo>
                <a:close/>
              </a:path>
              <a:path w="10496550" h="3225800">
                <a:moveTo>
                  <a:pt x="257289" y="38100"/>
                </a:moveTo>
                <a:lnTo>
                  <a:pt x="216014" y="38100"/>
                </a:lnTo>
                <a:lnTo>
                  <a:pt x="203441" y="50800"/>
                </a:lnTo>
                <a:lnTo>
                  <a:pt x="244589" y="50800"/>
                </a:lnTo>
                <a:lnTo>
                  <a:pt x="257289" y="38100"/>
                </a:lnTo>
                <a:close/>
              </a:path>
              <a:path w="10496550" h="3225800">
                <a:moveTo>
                  <a:pt x="10280650" y="38100"/>
                </a:moveTo>
                <a:lnTo>
                  <a:pt x="10239375" y="38100"/>
                </a:lnTo>
                <a:lnTo>
                  <a:pt x="10252075" y="50800"/>
                </a:lnTo>
                <a:lnTo>
                  <a:pt x="10293223" y="50800"/>
                </a:lnTo>
                <a:lnTo>
                  <a:pt x="10280650" y="38100"/>
                </a:lnTo>
                <a:close/>
              </a:path>
              <a:path w="10496550" h="3225800">
                <a:moveTo>
                  <a:pt x="212229" y="25400"/>
                </a:moveTo>
                <a:lnTo>
                  <a:pt x="181216" y="25400"/>
                </a:lnTo>
                <a:lnTo>
                  <a:pt x="167995" y="38100"/>
                </a:lnTo>
                <a:lnTo>
                  <a:pt x="199085" y="38100"/>
                </a:lnTo>
                <a:lnTo>
                  <a:pt x="212229" y="25400"/>
                </a:lnTo>
                <a:close/>
              </a:path>
              <a:path w="10496550" h="3225800">
                <a:moveTo>
                  <a:pt x="10241280" y="25400"/>
                </a:moveTo>
                <a:lnTo>
                  <a:pt x="255371" y="25400"/>
                </a:lnTo>
                <a:lnTo>
                  <a:pt x="242062" y="38100"/>
                </a:lnTo>
                <a:lnTo>
                  <a:pt x="10254615" y="38100"/>
                </a:lnTo>
                <a:lnTo>
                  <a:pt x="10241280" y="25400"/>
                </a:lnTo>
                <a:close/>
              </a:path>
              <a:path w="10496550" h="3225800">
                <a:moveTo>
                  <a:pt x="10315448" y="25400"/>
                </a:moveTo>
                <a:lnTo>
                  <a:pt x="10284460" y="25400"/>
                </a:lnTo>
                <a:lnTo>
                  <a:pt x="10297541" y="38100"/>
                </a:lnTo>
                <a:lnTo>
                  <a:pt x="10328656" y="38100"/>
                </a:lnTo>
                <a:lnTo>
                  <a:pt x="10315448" y="25400"/>
                </a:lnTo>
                <a:close/>
              </a:path>
              <a:path w="10496550" h="3225800">
                <a:moveTo>
                  <a:pt x="267677" y="12700"/>
                </a:moveTo>
                <a:lnTo>
                  <a:pt x="208457" y="12700"/>
                </a:lnTo>
                <a:lnTo>
                  <a:pt x="194716" y="25400"/>
                </a:lnTo>
                <a:lnTo>
                  <a:pt x="253453" y="25400"/>
                </a:lnTo>
                <a:lnTo>
                  <a:pt x="267677" y="12700"/>
                </a:lnTo>
                <a:close/>
              </a:path>
              <a:path w="10496550" h="3225800">
                <a:moveTo>
                  <a:pt x="10288143" y="12700"/>
                </a:moveTo>
                <a:lnTo>
                  <a:pt x="10228961" y="12700"/>
                </a:lnTo>
                <a:lnTo>
                  <a:pt x="10243185" y="25400"/>
                </a:lnTo>
                <a:lnTo>
                  <a:pt x="10301859" y="25400"/>
                </a:lnTo>
                <a:lnTo>
                  <a:pt x="10288143" y="12700"/>
                </a:lnTo>
                <a:close/>
              </a:path>
              <a:path w="10496550" h="3225800">
                <a:moveTo>
                  <a:pt x="10230231" y="0"/>
                </a:moveTo>
                <a:lnTo>
                  <a:pt x="266382" y="0"/>
                </a:lnTo>
                <a:lnTo>
                  <a:pt x="251536" y="12700"/>
                </a:lnTo>
                <a:lnTo>
                  <a:pt x="10245090" y="12700"/>
                </a:lnTo>
                <a:lnTo>
                  <a:pt x="10230231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0264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精子在母畜生殖道内的运行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>
            <a:extLst>
              <a:ext uri="{FF2B5EF4-FFF2-40B4-BE49-F238E27FC236}">
                <a16:creationId xmlns:a16="http://schemas.microsoft.com/office/drawing/2014/main" id="{47330583-4135-4775-9FA9-4AA1189E6D69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一、配子的运行</a:t>
            </a:r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50E30943-3CC1-4801-8009-4778034A1F94}"/>
              </a:ext>
            </a:extLst>
          </p:cNvPr>
          <p:cNvSpPr txBox="1"/>
          <p:nvPr/>
        </p:nvSpPr>
        <p:spPr>
          <a:xfrm>
            <a:off x="907732" y="3008566"/>
            <a:ext cx="10018573" cy="230127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u="heavy" spc="20" dirty="0" err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/>
                <a:cs typeface="微软雅黑"/>
              </a:rPr>
              <a:t>阴道射精</a:t>
            </a:r>
            <a:r>
              <a:rPr sz="2000" b="1" u="heavy" spc="30" dirty="0" err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/>
                <a:cs typeface="微软雅黑"/>
              </a:rPr>
              <a:t>型</a:t>
            </a:r>
            <a:r>
              <a:rPr sz="2000" spc="25" dirty="0" err="1">
                <a:solidFill>
                  <a:srgbClr val="404040"/>
                </a:solidFill>
                <a:latin typeface="微软雅黑"/>
                <a:cs typeface="微软雅黑"/>
              </a:rPr>
              <a:t>：牛</a:t>
            </a:r>
            <a:r>
              <a:rPr sz="2000" spc="-50" dirty="0" err="1">
                <a:solidFill>
                  <a:srgbClr val="404040"/>
                </a:solidFill>
                <a:latin typeface="微软雅黑"/>
                <a:cs typeface="微软雅黑"/>
              </a:rPr>
              <a:t>、</a:t>
            </a:r>
            <a:r>
              <a:rPr sz="2000" spc="25" dirty="0" err="1">
                <a:solidFill>
                  <a:srgbClr val="404040"/>
                </a:solidFill>
                <a:latin typeface="微软雅黑"/>
                <a:cs typeface="微软雅黑"/>
              </a:rPr>
              <a:t>羊和</a:t>
            </a:r>
            <a:r>
              <a:rPr sz="2000" spc="-50" dirty="0" err="1">
                <a:solidFill>
                  <a:srgbClr val="404040"/>
                </a:solidFill>
                <a:latin typeface="微软雅黑"/>
                <a:cs typeface="微软雅黑"/>
              </a:rPr>
              <a:t>其</a:t>
            </a:r>
            <a:r>
              <a:rPr sz="2000" spc="25" dirty="0" err="1">
                <a:solidFill>
                  <a:srgbClr val="404040"/>
                </a:solidFill>
                <a:latin typeface="微软雅黑"/>
                <a:cs typeface="微软雅黑"/>
              </a:rPr>
              <a:t>他反</a:t>
            </a:r>
            <a:r>
              <a:rPr sz="2000" spc="-50" dirty="0" err="1">
                <a:solidFill>
                  <a:srgbClr val="404040"/>
                </a:solidFill>
                <a:latin typeface="微软雅黑"/>
                <a:cs typeface="微软雅黑"/>
              </a:rPr>
              <a:t>刍</a:t>
            </a:r>
            <a:r>
              <a:rPr sz="2000" spc="25" dirty="0" err="1">
                <a:solidFill>
                  <a:srgbClr val="404040"/>
                </a:solidFill>
                <a:latin typeface="微软雅黑"/>
                <a:cs typeface="微软雅黑"/>
              </a:rPr>
              <a:t>动物</a:t>
            </a:r>
            <a:r>
              <a:rPr sz="2000" spc="-50" dirty="0" err="1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spc="25" dirty="0" err="1">
                <a:solidFill>
                  <a:srgbClr val="404040"/>
                </a:solidFill>
                <a:latin typeface="微软雅黑"/>
                <a:cs typeface="微软雅黑"/>
              </a:rPr>
              <a:t>液射</a:t>
            </a:r>
            <a:r>
              <a:rPr sz="2000" spc="-50" dirty="0" err="1">
                <a:solidFill>
                  <a:srgbClr val="404040"/>
                </a:solidFill>
                <a:latin typeface="微软雅黑"/>
                <a:cs typeface="微软雅黑"/>
              </a:rPr>
              <a:t>在</a:t>
            </a:r>
            <a:r>
              <a:rPr sz="2000" spc="25" dirty="0" err="1">
                <a:solidFill>
                  <a:srgbClr val="404040"/>
                </a:solidFill>
                <a:latin typeface="微软雅黑"/>
                <a:cs typeface="微软雅黑"/>
              </a:rPr>
              <a:t>母畜</a:t>
            </a:r>
            <a:r>
              <a:rPr sz="2000" spc="-50" dirty="0" err="1">
                <a:solidFill>
                  <a:srgbClr val="404040"/>
                </a:solidFill>
                <a:latin typeface="微软雅黑"/>
                <a:cs typeface="微软雅黑"/>
              </a:rPr>
              <a:t>阴</a:t>
            </a:r>
            <a:r>
              <a:rPr sz="2000" spc="25" dirty="0" err="1">
                <a:solidFill>
                  <a:srgbClr val="404040"/>
                </a:solidFill>
                <a:latin typeface="微软雅黑"/>
                <a:cs typeface="微软雅黑"/>
              </a:rPr>
              <a:t>道前</a:t>
            </a:r>
            <a:r>
              <a:rPr sz="2000" spc="-50" dirty="0" err="1">
                <a:solidFill>
                  <a:srgbClr val="404040"/>
                </a:solidFill>
                <a:latin typeface="微软雅黑"/>
                <a:cs typeface="微软雅黑"/>
              </a:rPr>
              <a:t>庭</a:t>
            </a:r>
            <a:r>
              <a:rPr sz="2000" spc="25" dirty="0" err="1">
                <a:solidFill>
                  <a:srgbClr val="404040"/>
                </a:solidFill>
                <a:latin typeface="微软雅黑"/>
                <a:cs typeface="微软雅黑"/>
              </a:rPr>
              <a:t>及子</a:t>
            </a:r>
            <a:r>
              <a:rPr sz="2000" spc="-50" dirty="0" err="1">
                <a:solidFill>
                  <a:srgbClr val="404040"/>
                </a:solidFill>
                <a:latin typeface="微软雅黑"/>
                <a:cs typeface="微软雅黑"/>
              </a:rPr>
              <a:t>宫</a:t>
            </a:r>
            <a:r>
              <a:rPr sz="2000" spc="25" dirty="0" err="1">
                <a:solidFill>
                  <a:srgbClr val="404040"/>
                </a:solidFill>
                <a:latin typeface="微软雅黑"/>
                <a:cs typeface="微软雅黑"/>
              </a:rPr>
              <a:t>颈阴</a:t>
            </a:r>
            <a:r>
              <a:rPr sz="2000" spc="-50" dirty="0" err="1">
                <a:solidFill>
                  <a:srgbClr val="404040"/>
                </a:solidFill>
                <a:latin typeface="微软雅黑"/>
                <a:cs typeface="微软雅黑"/>
              </a:rPr>
              <a:t>道</a:t>
            </a:r>
            <a:r>
              <a:rPr sz="2000" spc="25" dirty="0" err="1">
                <a:solidFill>
                  <a:srgbClr val="404040"/>
                </a:solidFill>
                <a:latin typeface="微软雅黑"/>
                <a:cs typeface="微软雅黑"/>
              </a:rPr>
              <a:t>部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endParaRPr sz="2000" dirty="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原因：</a:t>
            </a:r>
            <a:endParaRPr sz="2000" dirty="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5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"/>
              <a:tabLst>
                <a:tab pos="241935" algn="l"/>
              </a:tabLst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子宫体积较小，子宫颈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结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构复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杂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、开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口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小；</a:t>
            </a:r>
            <a:endParaRPr sz="2000" dirty="0">
              <a:latin typeface="微软雅黑"/>
              <a:cs typeface="微软雅黑"/>
            </a:endParaRPr>
          </a:p>
          <a:p>
            <a:pPr marL="241300" indent="-228600">
              <a:lnSpc>
                <a:spcPct val="100000"/>
              </a:lnSpc>
              <a:spcBef>
                <a:spcPts val="1730"/>
              </a:spcBef>
              <a:buFont typeface="Wingdings"/>
              <a:buChar char=""/>
              <a:tabLst>
                <a:tab pos="241935" algn="l"/>
              </a:tabLst>
            </a:pP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精液量小，精子密度高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，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因此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也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不会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液倒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流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endParaRPr sz="2000" dirty="0">
              <a:latin typeface="微软雅黑"/>
              <a:cs typeface="微软雅黑"/>
            </a:endParaRPr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id="{9F8AD01C-28A2-4280-9FE5-1A4558260D0B}"/>
              </a:ext>
            </a:extLst>
          </p:cNvPr>
          <p:cNvSpPr txBox="1"/>
          <p:nvPr/>
        </p:nvSpPr>
        <p:spPr>
          <a:xfrm>
            <a:off x="4756219" y="2281511"/>
            <a:ext cx="1333361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dirty="0">
                <a:solidFill>
                  <a:srgbClr val="6FAC46"/>
                </a:solidFill>
                <a:latin typeface="微软雅黑"/>
                <a:cs typeface="微软雅黑"/>
              </a:rPr>
              <a:t>射精部位</a:t>
            </a:r>
            <a:endParaRPr sz="24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049182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精子在母畜生殖道内的运行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>
            <a:extLst>
              <a:ext uri="{FF2B5EF4-FFF2-40B4-BE49-F238E27FC236}">
                <a16:creationId xmlns:a16="http://schemas.microsoft.com/office/drawing/2014/main" id="{47330583-4135-4775-9FA9-4AA1189E6D69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一、配子的运行</a:t>
            </a:r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id="{9F8AD01C-28A2-4280-9FE5-1A4558260D0B}"/>
              </a:ext>
            </a:extLst>
          </p:cNvPr>
          <p:cNvSpPr txBox="1"/>
          <p:nvPr/>
        </p:nvSpPr>
        <p:spPr>
          <a:xfrm>
            <a:off x="4756219" y="2281511"/>
            <a:ext cx="1333361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dirty="0">
                <a:solidFill>
                  <a:srgbClr val="6FAC46"/>
                </a:solidFill>
                <a:latin typeface="微软雅黑"/>
                <a:cs typeface="微软雅黑"/>
              </a:rPr>
              <a:t>射精部位</a:t>
            </a:r>
            <a:endParaRPr sz="2400" dirty="0">
              <a:latin typeface="微软雅黑"/>
              <a:cs typeface="微软雅黑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7CAF941E-69C7-4B02-8F0A-A81C94332387}"/>
              </a:ext>
            </a:extLst>
          </p:cNvPr>
          <p:cNvSpPr txBox="1"/>
          <p:nvPr/>
        </p:nvSpPr>
        <p:spPr>
          <a:xfrm>
            <a:off x="1921510" y="3008566"/>
            <a:ext cx="7912734" cy="1908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u="heavy" spc="25" dirty="0" err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/>
                <a:cs typeface="微软雅黑"/>
              </a:rPr>
              <a:t>子宫射精</a:t>
            </a:r>
            <a:r>
              <a:rPr sz="2000" b="1" u="heavy" spc="20" dirty="0" err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/>
                <a:cs typeface="微软雅黑"/>
              </a:rPr>
              <a:t>型</a:t>
            </a:r>
            <a:r>
              <a:rPr sz="2000" spc="25" dirty="0" err="1">
                <a:solidFill>
                  <a:srgbClr val="404040"/>
                </a:solidFill>
                <a:latin typeface="微软雅黑"/>
                <a:cs typeface="微软雅黑"/>
              </a:rPr>
              <a:t>：</a:t>
            </a:r>
            <a:r>
              <a:rPr sz="2000" spc="-50" dirty="0" err="1">
                <a:solidFill>
                  <a:srgbClr val="404040"/>
                </a:solidFill>
                <a:latin typeface="微软雅黑"/>
                <a:cs typeface="微软雅黑"/>
              </a:rPr>
              <a:t>猪</a:t>
            </a:r>
            <a:r>
              <a:rPr sz="2000" spc="25" dirty="0" err="1">
                <a:solidFill>
                  <a:srgbClr val="404040"/>
                </a:solidFill>
                <a:latin typeface="微软雅黑"/>
                <a:cs typeface="微软雅黑"/>
              </a:rPr>
              <a:t>、马</a:t>
            </a:r>
            <a:r>
              <a:rPr sz="2000" spc="-50" dirty="0" err="1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spc="25" dirty="0" err="1">
                <a:solidFill>
                  <a:srgbClr val="404040"/>
                </a:solidFill>
                <a:latin typeface="微软雅黑"/>
                <a:cs typeface="微软雅黑"/>
              </a:rPr>
              <a:t>液可</a:t>
            </a:r>
            <a:r>
              <a:rPr sz="2000" spc="-50" dirty="0" err="1">
                <a:solidFill>
                  <a:srgbClr val="404040"/>
                </a:solidFill>
                <a:latin typeface="微软雅黑"/>
                <a:cs typeface="微软雅黑"/>
              </a:rPr>
              <a:t>直</a:t>
            </a:r>
            <a:r>
              <a:rPr sz="2000" spc="25" dirty="0" err="1">
                <a:solidFill>
                  <a:srgbClr val="404040"/>
                </a:solidFill>
                <a:latin typeface="微软雅黑"/>
                <a:cs typeface="微软雅黑"/>
              </a:rPr>
              <a:t>接射</a:t>
            </a:r>
            <a:r>
              <a:rPr sz="2000" spc="-50" dirty="0" err="1">
                <a:solidFill>
                  <a:srgbClr val="404040"/>
                </a:solidFill>
                <a:latin typeface="微软雅黑"/>
                <a:cs typeface="微软雅黑"/>
              </a:rPr>
              <a:t>入</a:t>
            </a:r>
            <a:r>
              <a:rPr sz="2000" spc="25" dirty="0" err="1">
                <a:solidFill>
                  <a:srgbClr val="404040"/>
                </a:solidFill>
                <a:latin typeface="微软雅黑"/>
                <a:cs typeface="微软雅黑"/>
              </a:rPr>
              <a:t>子宫</a:t>
            </a:r>
            <a:r>
              <a:rPr sz="2000" spc="-50" dirty="0" err="1">
                <a:solidFill>
                  <a:srgbClr val="404040"/>
                </a:solidFill>
                <a:latin typeface="微软雅黑"/>
                <a:cs typeface="微软雅黑"/>
              </a:rPr>
              <a:t>颈</a:t>
            </a:r>
            <a:r>
              <a:rPr sz="2000" spc="25" dirty="0" err="1">
                <a:solidFill>
                  <a:srgbClr val="404040"/>
                </a:solidFill>
                <a:latin typeface="微软雅黑"/>
                <a:cs typeface="微软雅黑"/>
              </a:rPr>
              <a:t>，子</a:t>
            </a:r>
            <a:r>
              <a:rPr sz="2000" spc="-50" dirty="0" err="1">
                <a:solidFill>
                  <a:srgbClr val="404040"/>
                </a:solidFill>
                <a:latin typeface="微软雅黑"/>
                <a:cs typeface="微软雅黑"/>
              </a:rPr>
              <a:t>宫</a:t>
            </a:r>
            <a:r>
              <a:rPr sz="2000" spc="25" dirty="0" err="1">
                <a:solidFill>
                  <a:srgbClr val="404040"/>
                </a:solidFill>
                <a:latin typeface="微软雅黑"/>
                <a:cs typeface="微软雅黑"/>
              </a:rPr>
              <a:t>体内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endParaRPr sz="2000" dirty="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735"/>
              </a:spcBef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原因：</a:t>
            </a:r>
            <a:endParaRPr sz="2000" dirty="0">
              <a:latin typeface="微软雅黑"/>
              <a:cs typeface="微软雅黑"/>
            </a:endParaRPr>
          </a:p>
          <a:p>
            <a:pPr marL="241300" indent="-228600">
              <a:lnSpc>
                <a:spcPct val="100000"/>
              </a:lnSpc>
              <a:spcBef>
                <a:spcPts val="1730"/>
              </a:spcBef>
              <a:buFont typeface="Wingdings"/>
              <a:buChar char=""/>
              <a:tabLst>
                <a:tab pos="241935" algn="l"/>
              </a:tabLst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子宫颈松弛，发情时开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张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程度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大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，交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配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时，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阴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茎可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直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接插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入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到子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宫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endParaRPr sz="2000" dirty="0">
              <a:latin typeface="微软雅黑"/>
              <a:cs typeface="微软雅黑"/>
            </a:endParaRPr>
          </a:p>
          <a:p>
            <a:pPr marL="241300" indent="-228600">
              <a:lnSpc>
                <a:spcPct val="100000"/>
              </a:lnSpc>
              <a:spcBef>
                <a:spcPts val="1730"/>
              </a:spcBef>
              <a:buFont typeface="Wingdings"/>
              <a:buChar char=""/>
              <a:tabLst>
                <a:tab pos="241935" algn="l"/>
              </a:tabLst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精液量大，浓度低。</a:t>
            </a:r>
            <a:endParaRPr sz="20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722239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精子在母畜生殖道内的运行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>
            <a:extLst>
              <a:ext uri="{FF2B5EF4-FFF2-40B4-BE49-F238E27FC236}">
                <a16:creationId xmlns:a16="http://schemas.microsoft.com/office/drawing/2014/main" id="{47330583-4135-4775-9FA9-4AA1189E6D69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一、配子的运行</a:t>
            </a:r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id="{9F8AD01C-28A2-4280-9FE5-1A4558260D0B}"/>
              </a:ext>
            </a:extLst>
          </p:cNvPr>
          <p:cNvSpPr txBox="1"/>
          <p:nvPr/>
        </p:nvSpPr>
        <p:spPr>
          <a:xfrm>
            <a:off x="3754875" y="2286584"/>
            <a:ext cx="4682249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zh-CN" altLang="en-US" sz="2400" b="1" dirty="0">
                <a:solidFill>
                  <a:srgbClr val="6FAC46"/>
                </a:solidFill>
                <a:latin typeface="微软雅黑"/>
                <a:cs typeface="微软雅黑"/>
              </a:rPr>
              <a:t>精子在母畜生殖道内的运行路</a:t>
            </a:r>
            <a:r>
              <a:rPr lang="zh-CN" altLang="en-US" sz="2400" b="1" spc="-10" dirty="0">
                <a:solidFill>
                  <a:srgbClr val="6FAC46"/>
                </a:solidFill>
                <a:latin typeface="微软雅黑"/>
                <a:cs typeface="微软雅黑"/>
              </a:rPr>
              <a:t>径</a:t>
            </a:r>
            <a:r>
              <a:rPr lang="en-US" altLang="zh-CN" sz="2400" b="1" dirty="0">
                <a:solidFill>
                  <a:srgbClr val="6FAC46"/>
                </a:solidFill>
                <a:latin typeface="Arial"/>
                <a:cs typeface="Arial"/>
              </a:rPr>
              <a:t>:</a:t>
            </a:r>
            <a:endParaRPr lang="zh-CN" altLang="en-US" sz="2400" dirty="0">
              <a:latin typeface="Arial"/>
              <a:cs typeface="Arial"/>
            </a:endParaRP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343C786A-1BE9-45B6-AAB0-AABC143BA545}"/>
              </a:ext>
            </a:extLst>
          </p:cNvPr>
          <p:cNvSpPr/>
          <p:nvPr/>
        </p:nvSpPr>
        <p:spPr>
          <a:xfrm>
            <a:off x="4210939" y="4817335"/>
            <a:ext cx="2830261" cy="14693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D33AA24A-0A2E-41BC-BF2A-8BBCC83B2161}"/>
              </a:ext>
            </a:extLst>
          </p:cNvPr>
          <p:cNvSpPr txBox="1"/>
          <p:nvPr/>
        </p:nvSpPr>
        <p:spPr>
          <a:xfrm>
            <a:off x="2567940" y="2878996"/>
            <a:ext cx="933450" cy="371475"/>
          </a:xfrm>
          <a:prstGeom prst="rect">
            <a:avLst/>
          </a:prstGeom>
          <a:ln w="9525">
            <a:solidFill>
              <a:srgbClr val="92D05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227329">
              <a:lnSpc>
                <a:spcPct val="100000"/>
              </a:lnSpc>
              <a:spcBef>
                <a:spcPts val="275"/>
              </a:spcBef>
            </a:pPr>
            <a:r>
              <a:rPr sz="1800" spc="-5" dirty="0">
                <a:latin typeface="微软雅黑"/>
                <a:cs typeface="微软雅黑"/>
              </a:rPr>
              <a:t>阴道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id="{E2D949E5-38EF-4A9B-9C62-9A29AABB5C67}"/>
              </a:ext>
            </a:extLst>
          </p:cNvPr>
          <p:cNvSpPr txBox="1"/>
          <p:nvPr/>
        </p:nvSpPr>
        <p:spPr>
          <a:xfrm>
            <a:off x="4330065" y="2878996"/>
            <a:ext cx="933450" cy="371475"/>
          </a:xfrm>
          <a:prstGeom prst="rect">
            <a:avLst/>
          </a:prstGeom>
          <a:ln w="9525">
            <a:solidFill>
              <a:srgbClr val="92D05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17475">
              <a:lnSpc>
                <a:spcPct val="100000"/>
              </a:lnSpc>
              <a:spcBef>
                <a:spcPts val="275"/>
              </a:spcBef>
            </a:pPr>
            <a:r>
              <a:rPr sz="1800" spc="-5" dirty="0">
                <a:latin typeface="微软雅黑"/>
                <a:cs typeface="微软雅黑"/>
              </a:rPr>
              <a:t>子宫颈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4531C047-67FF-44C7-AD1A-72E604D65F84}"/>
              </a:ext>
            </a:extLst>
          </p:cNvPr>
          <p:cNvSpPr txBox="1"/>
          <p:nvPr/>
        </p:nvSpPr>
        <p:spPr>
          <a:xfrm>
            <a:off x="2567940" y="4088671"/>
            <a:ext cx="933450" cy="371475"/>
          </a:xfrm>
          <a:prstGeom prst="rect">
            <a:avLst/>
          </a:prstGeom>
          <a:ln w="9525">
            <a:solidFill>
              <a:srgbClr val="92D05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12395">
              <a:lnSpc>
                <a:spcPct val="100000"/>
              </a:lnSpc>
              <a:spcBef>
                <a:spcPts val="315"/>
              </a:spcBef>
            </a:pPr>
            <a:r>
              <a:rPr sz="1800" dirty="0">
                <a:latin typeface="微软雅黑"/>
                <a:cs typeface="微软雅黑"/>
              </a:rPr>
              <a:t>壶腹部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5E4BFF84-F2A0-4D85-A5B9-8F988CEB9A18}"/>
              </a:ext>
            </a:extLst>
          </p:cNvPr>
          <p:cNvSpPr txBox="1"/>
          <p:nvPr/>
        </p:nvSpPr>
        <p:spPr>
          <a:xfrm>
            <a:off x="4215765" y="4088671"/>
            <a:ext cx="1514475" cy="371475"/>
          </a:xfrm>
          <a:prstGeom prst="rect">
            <a:avLst/>
          </a:prstGeom>
          <a:ln w="9525">
            <a:solidFill>
              <a:srgbClr val="92D05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79070">
              <a:lnSpc>
                <a:spcPct val="100000"/>
              </a:lnSpc>
              <a:spcBef>
                <a:spcPts val="315"/>
              </a:spcBef>
            </a:pPr>
            <a:r>
              <a:rPr sz="1800" spc="-5" dirty="0">
                <a:latin typeface="微软雅黑"/>
                <a:cs typeface="微软雅黑"/>
              </a:rPr>
              <a:t>壶狭连接部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8" name="object 7">
            <a:extLst>
              <a:ext uri="{FF2B5EF4-FFF2-40B4-BE49-F238E27FC236}">
                <a16:creationId xmlns:a16="http://schemas.microsoft.com/office/drawing/2014/main" id="{5CA7F975-9CDD-4592-948C-72D97AD0323A}"/>
              </a:ext>
            </a:extLst>
          </p:cNvPr>
          <p:cNvSpPr txBox="1"/>
          <p:nvPr/>
        </p:nvSpPr>
        <p:spPr>
          <a:xfrm>
            <a:off x="6558915" y="4088671"/>
            <a:ext cx="933450" cy="371475"/>
          </a:xfrm>
          <a:prstGeom prst="rect">
            <a:avLst/>
          </a:prstGeom>
          <a:ln w="9525">
            <a:solidFill>
              <a:srgbClr val="92D05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20650">
              <a:lnSpc>
                <a:spcPct val="100000"/>
              </a:lnSpc>
              <a:spcBef>
                <a:spcPts val="315"/>
              </a:spcBef>
            </a:pPr>
            <a:r>
              <a:rPr sz="1800" dirty="0">
                <a:latin typeface="微软雅黑"/>
                <a:cs typeface="微软雅黑"/>
              </a:rPr>
              <a:t>输卵管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9" name="object 8">
            <a:extLst>
              <a:ext uri="{FF2B5EF4-FFF2-40B4-BE49-F238E27FC236}">
                <a16:creationId xmlns:a16="http://schemas.microsoft.com/office/drawing/2014/main" id="{E47C22AC-27C7-4A3D-BE90-4BF3E6DE82B0}"/>
              </a:ext>
            </a:extLst>
          </p:cNvPr>
          <p:cNvSpPr txBox="1"/>
          <p:nvPr/>
        </p:nvSpPr>
        <p:spPr>
          <a:xfrm>
            <a:off x="8511540" y="4041046"/>
            <a:ext cx="1638300" cy="361950"/>
          </a:xfrm>
          <a:prstGeom prst="rect">
            <a:avLst/>
          </a:prstGeom>
          <a:ln w="9525">
            <a:solidFill>
              <a:srgbClr val="92D05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244475">
              <a:lnSpc>
                <a:spcPct val="100000"/>
              </a:lnSpc>
              <a:spcBef>
                <a:spcPts val="265"/>
              </a:spcBef>
            </a:pPr>
            <a:r>
              <a:rPr sz="1800" dirty="0">
                <a:latin typeface="微软雅黑"/>
                <a:cs typeface="微软雅黑"/>
              </a:rPr>
              <a:t>宫管连接部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A33341F-2707-42E4-9466-9B40C973D6C7}"/>
              </a:ext>
            </a:extLst>
          </p:cNvPr>
          <p:cNvSpPr txBox="1"/>
          <p:nvPr/>
        </p:nvSpPr>
        <p:spPr>
          <a:xfrm>
            <a:off x="6558915" y="2898046"/>
            <a:ext cx="933450" cy="371475"/>
          </a:xfrm>
          <a:prstGeom prst="rect">
            <a:avLst/>
          </a:prstGeom>
          <a:ln w="9525">
            <a:solidFill>
              <a:srgbClr val="92D05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20650">
              <a:lnSpc>
                <a:spcPct val="100000"/>
              </a:lnSpc>
              <a:spcBef>
                <a:spcPts val="275"/>
              </a:spcBef>
            </a:pPr>
            <a:r>
              <a:rPr sz="1800" dirty="0">
                <a:latin typeface="微软雅黑"/>
                <a:cs typeface="微软雅黑"/>
              </a:rPr>
              <a:t>子宫体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528F945F-9219-4EC8-AD14-9F4692950799}"/>
              </a:ext>
            </a:extLst>
          </p:cNvPr>
          <p:cNvSpPr txBox="1"/>
          <p:nvPr/>
        </p:nvSpPr>
        <p:spPr>
          <a:xfrm>
            <a:off x="8816340" y="2898046"/>
            <a:ext cx="933450" cy="371475"/>
          </a:xfrm>
          <a:prstGeom prst="rect">
            <a:avLst/>
          </a:prstGeom>
          <a:ln w="9525">
            <a:solidFill>
              <a:srgbClr val="92D05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17475">
              <a:lnSpc>
                <a:spcPct val="100000"/>
              </a:lnSpc>
              <a:spcBef>
                <a:spcPts val="275"/>
              </a:spcBef>
            </a:pPr>
            <a:r>
              <a:rPr sz="1800" spc="-5" dirty="0">
                <a:latin typeface="微软雅黑"/>
                <a:cs typeface="微软雅黑"/>
              </a:rPr>
              <a:t>子宫角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2" name="object 11">
            <a:extLst>
              <a:ext uri="{FF2B5EF4-FFF2-40B4-BE49-F238E27FC236}">
                <a16:creationId xmlns:a16="http://schemas.microsoft.com/office/drawing/2014/main" id="{E33028FF-49E0-4378-A8FE-80E65E792373}"/>
              </a:ext>
            </a:extLst>
          </p:cNvPr>
          <p:cNvSpPr/>
          <p:nvPr/>
        </p:nvSpPr>
        <p:spPr>
          <a:xfrm>
            <a:off x="3706114" y="2988470"/>
            <a:ext cx="504825" cy="180975"/>
          </a:xfrm>
          <a:custGeom>
            <a:avLst/>
            <a:gdLst/>
            <a:ahLst/>
            <a:cxnLst/>
            <a:rect l="l" t="t" r="r" b="b"/>
            <a:pathLst>
              <a:path w="504825" h="180975">
                <a:moveTo>
                  <a:pt x="414400" y="0"/>
                </a:moveTo>
                <a:lnTo>
                  <a:pt x="414400" y="45212"/>
                </a:lnTo>
                <a:lnTo>
                  <a:pt x="0" y="45212"/>
                </a:lnTo>
                <a:lnTo>
                  <a:pt x="0" y="135762"/>
                </a:lnTo>
                <a:lnTo>
                  <a:pt x="414400" y="135762"/>
                </a:lnTo>
                <a:lnTo>
                  <a:pt x="414400" y="180975"/>
                </a:lnTo>
                <a:lnTo>
                  <a:pt x="504825" y="90424"/>
                </a:lnTo>
                <a:lnTo>
                  <a:pt x="41440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2">
            <a:extLst>
              <a:ext uri="{FF2B5EF4-FFF2-40B4-BE49-F238E27FC236}">
                <a16:creationId xmlns:a16="http://schemas.microsoft.com/office/drawing/2014/main" id="{F408317C-637E-425D-9E17-74F325F901A4}"/>
              </a:ext>
            </a:extLst>
          </p:cNvPr>
          <p:cNvSpPr/>
          <p:nvPr/>
        </p:nvSpPr>
        <p:spPr>
          <a:xfrm>
            <a:off x="5725414" y="3017045"/>
            <a:ext cx="504825" cy="180975"/>
          </a:xfrm>
          <a:custGeom>
            <a:avLst/>
            <a:gdLst/>
            <a:ahLst/>
            <a:cxnLst/>
            <a:rect l="l" t="t" r="r" b="b"/>
            <a:pathLst>
              <a:path w="504825" h="180975">
                <a:moveTo>
                  <a:pt x="414400" y="0"/>
                </a:moveTo>
                <a:lnTo>
                  <a:pt x="414400" y="45212"/>
                </a:lnTo>
                <a:lnTo>
                  <a:pt x="0" y="45212"/>
                </a:lnTo>
                <a:lnTo>
                  <a:pt x="0" y="135762"/>
                </a:lnTo>
                <a:lnTo>
                  <a:pt x="414400" y="135762"/>
                </a:lnTo>
                <a:lnTo>
                  <a:pt x="414400" y="180975"/>
                </a:lnTo>
                <a:lnTo>
                  <a:pt x="504825" y="90424"/>
                </a:lnTo>
                <a:lnTo>
                  <a:pt x="41440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3">
            <a:extLst>
              <a:ext uri="{FF2B5EF4-FFF2-40B4-BE49-F238E27FC236}">
                <a16:creationId xmlns:a16="http://schemas.microsoft.com/office/drawing/2014/main" id="{E08A1E0B-E33F-48FD-8482-7C6481F23C8A}"/>
              </a:ext>
            </a:extLst>
          </p:cNvPr>
          <p:cNvSpPr/>
          <p:nvPr/>
        </p:nvSpPr>
        <p:spPr>
          <a:xfrm>
            <a:off x="8001889" y="2988470"/>
            <a:ext cx="504825" cy="180975"/>
          </a:xfrm>
          <a:custGeom>
            <a:avLst/>
            <a:gdLst/>
            <a:ahLst/>
            <a:cxnLst/>
            <a:rect l="l" t="t" r="r" b="b"/>
            <a:pathLst>
              <a:path w="504825" h="180975">
                <a:moveTo>
                  <a:pt x="414400" y="0"/>
                </a:moveTo>
                <a:lnTo>
                  <a:pt x="414400" y="45212"/>
                </a:lnTo>
                <a:lnTo>
                  <a:pt x="0" y="45212"/>
                </a:lnTo>
                <a:lnTo>
                  <a:pt x="0" y="135762"/>
                </a:lnTo>
                <a:lnTo>
                  <a:pt x="414400" y="135762"/>
                </a:lnTo>
                <a:lnTo>
                  <a:pt x="414400" y="180975"/>
                </a:lnTo>
                <a:lnTo>
                  <a:pt x="504825" y="90424"/>
                </a:lnTo>
                <a:lnTo>
                  <a:pt x="41440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14">
            <a:extLst>
              <a:ext uri="{FF2B5EF4-FFF2-40B4-BE49-F238E27FC236}">
                <a16:creationId xmlns:a16="http://schemas.microsoft.com/office/drawing/2014/main" id="{61AB63C8-BC20-4493-9394-F7829564E744}"/>
              </a:ext>
            </a:extLst>
          </p:cNvPr>
          <p:cNvSpPr/>
          <p:nvPr/>
        </p:nvSpPr>
        <p:spPr>
          <a:xfrm>
            <a:off x="9278239" y="3521870"/>
            <a:ext cx="190500" cy="361950"/>
          </a:xfrm>
          <a:custGeom>
            <a:avLst/>
            <a:gdLst/>
            <a:ahLst/>
            <a:cxnLst/>
            <a:rect l="l" t="t" r="r" b="b"/>
            <a:pathLst>
              <a:path w="190500" h="361950">
                <a:moveTo>
                  <a:pt x="190500" y="266700"/>
                </a:moveTo>
                <a:lnTo>
                  <a:pt x="0" y="266700"/>
                </a:lnTo>
                <a:lnTo>
                  <a:pt x="95250" y="361950"/>
                </a:lnTo>
                <a:lnTo>
                  <a:pt x="190500" y="266700"/>
                </a:lnTo>
                <a:close/>
              </a:path>
              <a:path w="190500" h="361950">
                <a:moveTo>
                  <a:pt x="142875" y="0"/>
                </a:moveTo>
                <a:lnTo>
                  <a:pt x="47625" y="0"/>
                </a:lnTo>
                <a:lnTo>
                  <a:pt x="47625" y="266700"/>
                </a:lnTo>
                <a:lnTo>
                  <a:pt x="142875" y="266700"/>
                </a:lnTo>
                <a:lnTo>
                  <a:pt x="142875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5">
            <a:extLst>
              <a:ext uri="{FF2B5EF4-FFF2-40B4-BE49-F238E27FC236}">
                <a16:creationId xmlns:a16="http://schemas.microsoft.com/office/drawing/2014/main" id="{0351CBD8-311E-4950-8004-3639A993C497}"/>
              </a:ext>
            </a:extLst>
          </p:cNvPr>
          <p:cNvSpPr/>
          <p:nvPr/>
        </p:nvSpPr>
        <p:spPr>
          <a:xfrm>
            <a:off x="7697089" y="4188620"/>
            <a:ext cx="504825" cy="180975"/>
          </a:xfrm>
          <a:custGeom>
            <a:avLst/>
            <a:gdLst/>
            <a:ahLst/>
            <a:cxnLst/>
            <a:rect l="l" t="t" r="r" b="b"/>
            <a:pathLst>
              <a:path w="504825" h="180975">
                <a:moveTo>
                  <a:pt x="90550" y="0"/>
                </a:moveTo>
                <a:lnTo>
                  <a:pt x="0" y="90550"/>
                </a:lnTo>
                <a:lnTo>
                  <a:pt x="90550" y="180975"/>
                </a:lnTo>
                <a:lnTo>
                  <a:pt x="90550" y="135762"/>
                </a:lnTo>
                <a:lnTo>
                  <a:pt x="504825" y="135762"/>
                </a:lnTo>
                <a:lnTo>
                  <a:pt x="504825" y="45212"/>
                </a:lnTo>
                <a:lnTo>
                  <a:pt x="90550" y="45212"/>
                </a:lnTo>
                <a:lnTo>
                  <a:pt x="9055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16">
            <a:extLst>
              <a:ext uri="{FF2B5EF4-FFF2-40B4-BE49-F238E27FC236}">
                <a16:creationId xmlns:a16="http://schemas.microsoft.com/office/drawing/2014/main" id="{E5FBC18C-BFB5-4F5B-9FEE-BE2CD903EAB7}"/>
              </a:ext>
            </a:extLst>
          </p:cNvPr>
          <p:cNvSpPr/>
          <p:nvPr/>
        </p:nvSpPr>
        <p:spPr>
          <a:xfrm>
            <a:off x="5982589" y="4217195"/>
            <a:ext cx="504825" cy="180975"/>
          </a:xfrm>
          <a:custGeom>
            <a:avLst/>
            <a:gdLst/>
            <a:ahLst/>
            <a:cxnLst/>
            <a:rect l="l" t="t" r="r" b="b"/>
            <a:pathLst>
              <a:path w="504825" h="180975">
                <a:moveTo>
                  <a:pt x="90550" y="0"/>
                </a:moveTo>
                <a:lnTo>
                  <a:pt x="0" y="90550"/>
                </a:lnTo>
                <a:lnTo>
                  <a:pt x="90550" y="180975"/>
                </a:lnTo>
                <a:lnTo>
                  <a:pt x="90550" y="135762"/>
                </a:lnTo>
                <a:lnTo>
                  <a:pt x="504825" y="135762"/>
                </a:lnTo>
                <a:lnTo>
                  <a:pt x="504825" y="45212"/>
                </a:lnTo>
                <a:lnTo>
                  <a:pt x="90550" y="45212"/>
                </a:lnTo>
                <a:lnTo>
                  <a:pt x="9055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7">
            <a:extLst>
              <a:ext uri="{FF2B5EF4-FFF2-40B4-BE49-F238E27FC236}">
                <a16:creationId xmlns:a16="http://schemas.microsoft.com/office/drawing/2014/main" id="{15D0C2C0-2478-423D-836C-5912C4B07BB9}"/>
              </a:ext>
            </a:extLst>
          </p:cNvPr>
          <p:cNvSpPr/>
          <p:nvPr/>
        </p:nvSpPr>
        <p:spPr>
          <a:xfrm>
            <a:off x="3591814" y="4217195"/>
            <a:ext cx="504825" cy="190500"/>
          </a:xfrm>
          <a:custGeom>
            <a:avLst/>
            <a:gdLst/>
            <a:ahLst/>
            <a:cxnLst/>
            <a:rect l="l" t="t" r="r" b="b"/>
            <a:pathLst>
              <a:path w="504825" h="190500">
                <a:moveTo>
                  <a:pt x="95250" y="0"/>
                </a:moveTo>
                <a:lnTo>
                  <a:pt x="0" y="95250"/>
                </a:lnTo>
                <a:lnTo>
                  <a:pt x="95250" y="190500"/>
                </a:lnTo>
                <a:lnTo>
                  <a:pt x="95250" y="142875"/>
                </a:lnTo>
                <a:lnTo>
                  <a:pt x="504825" y="142875"/>
                </a:lnTo>
                <a:lnTo>
                  <a:pt x="504825" y="47625"/>
                </a:lnTo>
                <a:lnTo>
                  <a:pt x="95250" y="47625"/>
                </a:lnTo>
                <a:lnTo>
                  <a:pt x="9525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8665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精子在母畜生殖道内的运行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>
            <a:extLst>
              <a:ext uri="{FF2B5EF4-FFF2-40B4-BE49-F238E27FC236}">
                <a16:creationId xmlns:a16="http://schemas.microsoft.com/office/drawing/2014/main" id="{47330583-4135-4775-9FA9-4AA1189E6D69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一、配子的运行</a:t>
            </a:r>
          </a:p>
        </p:txBody>
      </p:sp>
      <p:sp>
        <p:nvSpPr>
          <p:cNvPr id="29" name="object 5">
            <a:extLst>
              <a:ext uri="{FF2B5EF4-FFF2-40B4-BE49-F238E27FC236}">
                <a16:creationId xmlns:a16="http://schemas.microsoft.com/office/drawing/2014/main" id="{2E388FB3-1D9A-45AB-9C4F-8CDCD5E55768}"/>
              </a:ext>
            </a:extLst>
          </p:cNvPr>
          <p:cNvSpPr txBox="1"/>
          <p:nvPr/>
        </p:nvSpPr>
        <p:spPr>
          <a:xfrm>
            <a:off x="946688" y="2274704"/>
            <a:ext cx="4803183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zh-CN" altLang="en-US" sz="2400" b="1" dirty="0">
                <a:solidFill>
                  <a:srgbClr val="6FAC46"/>
                </a:solidFill>
                <a:latin typeface="微软雅黑"/>
                <a:cs typeface="微软雅黑"/>
              </a:rPr>
              <a:t>（</a:t>
            </a:r>
            <a:r>
              <a:rPr lang="en-US" altLang="zh-CN" sz="2400" b="1" dirty="0">
                <a:solidFill>
                  <a:srgbClr val="6FAC46"/>
                </a:solidFill>
                <a:latin typeface="微软雅黑"/>
                <a:cs typeface="微软雅黑"/>
              </a:rPr>
              <a:t>1</a:t>
            </a:r>
            <a:r>
              <a:rPr lang="zh-CN" altLang="en-US" sz="2400" b="1" dirty="0">
                <a:solidFill>
                  <a:srgbClr val="6FAC46"/>
                </a:solidFill>
                <a:latin typeface="微软雅黑"/>
                <a:cs typeface="微软雅黑"/>
              </a:rPr>
              <a:t>）精子</a:t>
            </a:r>
            <a:r>
              <a:rPr sz="2400" b="1" dirty="0" err="1">
                <a:solidFill>
                  <a:srgbClr val="6FAC46"/>
                </a:solidFill>
                <a:latin typeface="微软雅黑"/>
                <a:cs typeface="微软雅黑"/>
              </a:rPr>
              <a:t>在子宫颈内的运行</a:t>
            </a:r>
            <a:endParaRPr sz="2400" dirty="0">
              <a:latin typeface="微软雅黑"/>
              <a:cs typeface="微软雅黑"/>
            </a:endParaRPr>
          </a:p>
        </p:txBody>
      </p:sp>
      <p:sp>
        <p:nvSpPr>
          <p:cNvPr id="30" name="object 2">
            <a:extLst>
              <a:ext uri="{FF2B5EF4-FFF2-40B4-BE49-F238E27FC236}">
                <a16:creationId xmlns:a16="http://schemas.microsoft.com/office/drawing/2014/main" id="{C27BEB08-5567-4422-8BAE-FA482B86D466}"/>
              </a:ext>
            </a:extLst>
          </p:cNvPr>
          <p:cNvSpPr/>
          <p:nvPr/>
        </p:nvSpPr>
        <p:spPr>
          <a:xfrm>
            <a:off x="7896225" y="2114550"/>
            <a:ext cx="3385176" cy="44953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">
            <a:extLst>
              <a:ext uri="{FF2B5EF4-FFF2-40B4-BE49-F238E27FC236}">
                <a16:creationId xmlns:a16="http://schemas.microsoft.com/office/drawing/2014/main" id="{AFAC430A-29ED-44C9-B43A-5E3709DD7E7A}"/>
              </a:ext>
            </a:extLst>
          </p:cNvPr>
          <p:cNvSpPr txBox="1"/>
          <p:nvPr/>
        </p:nvSpPr>
        <p:spPr>
          <a:xfrm>
            <a:off x="521652" y="3299523"/>
            <a:ext cx="7080250" cy="1856739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300"/>
              </a:spcBef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000" b="1" u="heavy" spc="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/>
                <a:cs typeface="微软雅黑"/>
              </a:rPr>
              <a:t>子宫</a:t>
            </a:r>
            <a:r>
              <a:rPr sz="2000" b="1" u="heavy" spc="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/>
                <a:cs typeface="微软雅黑"/>
              </a:rPr>
              <a:t>颈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是精子进入受精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部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位的</a:t>
            </a:r>
            <a:r>
              <a:rPr sz="2000" spc="-40" dirty="0">
                <a:solidFill>
                  <a:srgbClr val="404040"/>
                </a:solidFill>
                <a:latin typeface="微软雅黑"/>
                <a:cs typeface="微软雅黑"/>
              </a:rPr>
              <a:t>第</a:t>
            </a:r>
            <a:r>
              <a:rPr sz="2000" b="1" spc="40" dirty="0">
                <a:solidFill>
                  <a:srgbClr val="404040"/>
                </a:solidFill>
                <a:latin typeface="微软雅黑"/>
                <a:cs typeface="微软雅黑"/>
              </a:rPr>
              <a:t>1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道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生理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屏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障（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拦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筛）。</a:t>
            </a:r>
            <a:endParaRPr sz="2000" dirty="0">
              <a:latin typeface="微软雅黑"/>
              <a:cs typeface="微软雅黑"/>
            </a:endParaRPr>
          </a:p>
          <a:p>
            <a:pPr marL="355600" marR="5080" indent="-342900">
              <a:lnSpc>
                <a:spcPct val="150200"/>
              </a:lnSpc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000" b="1" u="heavy" spc="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/>
                <a:cs typeface="微软雅黑"/>
              </a:rPr>
              <a:t>子宫颈腺窝和皱</a:t>
            </a:r>
            <a:r>
              <a:rPr sz="2000" b="1" u="heavy" spc="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/>
                <a:cs typeface="微软雅黑"/>
              </a:rPr>
              <a:t>襞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能够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容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纳精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子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成为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暂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时性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贮</a:t>
            </a:r>
            <a:r>
              <a:rPr sz="2000" spc="10" dirty="0">
                <a:solidFill>
                  <a:srgbClr val="404040"/>
                </a:solidFill>
                <a:latin typeface="微软雅黑"/>
                <a:cs typeface="微软雅黑"/>
              </a:rPr>
              <a:t>库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(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子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库</a:t>
            </a:r>
            <a:r>
              <a:rPr sz="2000" spc="-15" dirty="0">
                <a:solidFill>
                  <a:srgbClr val="404040"/>
                </a:solidFill>
                <a:latin typeface="微软雅黑"/>
                <a:cs typeface="微软雅黑"/>
              </a:rPr>
              <a:t>),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可 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持续释放精子以维持受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部位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的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活精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子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数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r>
              <a:rPr sz="2000" spc="-225" dirty="0">
                <a:solidFill>
                  <a:srgbClr val="404040"/>
                </a:solidFill>
                <a:latin typeface="微软雅黑"/>
                <a:cs typeface="微软雅黑"/>
              </a:rPr>
              <a:t> 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不能进入子宫颈 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被排出阴道外或被白细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胞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吞噬。</a:t>
            </a:r>
            <a:endParaRPr sz="20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751117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精子在母畜生殖道内的运行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>
            <a:extLst>
              <a:ext uri="{FF2B5EF4-FFF2-40B4-BE49-F238E27FC236}">
                <a16:creationId xmlns:a16="http://schemas.microsoft.com/office/drawing/2014/main" id="{47330583-4135-4775-9FA9-4AA1189E6D69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一、配子的运行</a:t>
            </a:r>
          </a:p>
        </p:txBody>
      </p:sp>
      <p:sp>
        <p:nvSpPr>
          <p:cNvPr id="29" name="object 5">
            <a:extLst>
              <a:ext uri="{FF2B5EF4-FFF2-40B4-BE49-F238E27FC236}">
                <a16:creationId xmlns:a16="http://schemas.microsoft.com/office/drawing/2014/main" id="{2E388FB3-1D9A-45AB-9C4F-8CDCD5E55768}"/>
              </a:ext>
            </a:extLst>
          </p:cNvPr>
          <p:cNvSpPr txBox="1"/>
          <p:nvPr/>
        </p:nvSpPr>
        <p:spPr>
          <a:xfrm>
            <a:off x="946688" y="2274704"/>
            <a:ext cx="4803183" cy="7649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zh-CN" altLang="en-US" sz="2400" b="1" dirty="0">
                <a:solidFill>
                  <a:srgbClr val="6FAC46"/>
                </a:solidFill>
                <a:latin typeface="微软雅黑"/>
                <a:cs typeface="微软雅黑"/>
              </a:rPr>
              <a:t>（</a:t>
            </a:r>
            <a:r>
              <a:rPr lang="en-US" altLang="zh-CN" sz="2400" b="1" dirty="0">
                <a:solidFill>
                  <a:srgbClr val="6FAC46"/>
                </a:solidFill>
                <a:latin typeface="微软雅黑"/>
                <a:cs typeface="微软雅黑"/>
              </a:rPr>
              <a:t>2</a:t>
            </a:r>
            <a:r>
              <a:rPr lang="zh-CN" altLang="en-US" sz="2400" b="1" dirty="0">
                <a:solidFill>
                  <a:srgbClr val="6FAC46"/>
                </a:solidFill>
                <a:latin typeface="微软雅黑"/>
                <a:cs typeface="微软雅黑"/>
              </a:rPr>
              <a:t>）精子在子宫内的运行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2400" dirty="0">
              <a:latin typeface="微软雅黑"/>
              <a:cs typeface="微软雅黑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69D2ED5-13C1-4EA9-8DBA-4595E5E559A1}"/>
              </a:ext>
            </a:extLst>
          </p:cNvPr>
          <p:cNvSpPr/>
          <p:nvPr/>
        </p:nvSpPr>
        <p:spPr>
          <a:xfrm>
            <a:off x="995768" y="2669381"/>
            <a:ext cx="10892725" cy="1864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9095" marR="14604" indent="-342900">
              <a:lnSpc>
                <a:spcPct val="150200"/>
              </a:lnSpc>
              <a:spcBef>
                <a:spcPts val="2110"/>
              </a:spcBef>
              <a:buFont typeface="Wingdings"/>
              <a:buChar char=""/>
              <a:tabLst>
                <a:tab pos="379095" algn="l"/>
                <a:tab pos="379730" algn="l"/>
              </a:tabLst>
            </a:pPr>
            <a:r>
              <a:rPr lang="zh-CN" altLang="en-US" spc="20" dirty="0">
                <a:solidFill>
                  <a:srgbClr val="404040"/>
                </a:solidFill>
                <a:latin typeface="微软雅黑"/>
                <a:cs typeface="微软雅黑"/>
              </a:rPr>
              <a:t>穿过子宫颈的精子主要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依</a:t>
            </a:r>
            <a:r>
              <a:rPr lang="zh-CN" altLang="en-US" spc="20" dirty="0">
                <a:solidFill>
                  <a:srgbClr val="404040"/>
                </a:solidFill>
                <a:latin typeface="微软雅黑"/>
                <a:cs typeface="微软雅黑"/>
              </a:rPr>
              <a:t>靠子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宫</a:t>
            </a:r>
            <a:r>
              <a:rPr lang="zh-CN" altLang="en-US" spc="20" dirty="0">
                <a:solidFill>
                  <a:srgbClr val="404040"/>
                </a:solidFill>
                <a:latin typeface="微软雅黑"/>
                <a:cs typeface="微软雅黑"/>
              </a:rPr>
              <a:t>的收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缩</a:t>
            </a:r>
            <a:r>
              <a:rPr lang="zh-CN" altLang="en-US" spc="20" dirty="0">
                <a:solidFill>
                  <a:srgbClr val="404040"/>
                </a:solidFill>
                <a:latin typeface="微软雅黑"/>
                <a:cs typeface="微软雅黑"/>
              </a:rPr>
              <a:t>实现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进</a:t>
            </a:r>
            <a:r>
              <a:rPr lang="zh-CN" altLang="en-US" spc="20" dirty="0">
                <a:solidFill>
                  <a:srgbClr val="404040"/>
                </a:solidFill>
                <a:latin typeface="微软雅黑"/>
                <a:cs typeface="微软雅黑"/>
              </a:rPr>
              <a:t>入子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宫</a:t>
            </a:r>
            <a:r>
              <a:rPr lang="zh-CN" altLang="en-US" spc="20" dirty="0">
                <a:solidFill>
                  <a:srgbClr val="404040"/>
                </a:solidFill>
                <a:latin typeface="微软雅黑"/>
                <a:cs typeface="微软雅黑"/>
              </a:rPr>
              <a:t>（体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、</a:t>
            </a:r>
            <a:r>
              <a:rPr lang="zh-CN" altLang="en-US" spc="20" dirty="0">
                <a:solidFill>
                  <a:srgbClr val="404040"/>
                </a:solidFill>
                <a:latin typeface="微软雅黑"/>
                <a:cs typeface="微软雅黑"/>
              </a:rPr>
              <a:t>角</a:t>
            </a:r>
            <a:r>
              <a:rPr lang="zh-CN" altLang="en-US" spc="-15" dirty="0">
                <a:solidFill>
                  <a:srgbClr val="404040"/>
                </a:solidFill>
                <a:latin typeface="微软雅黑"/>
                <a:cs typeface="微软雅黑"/>
              </a:rPr>
              <a:t>），</a:t>
            </a:r>
            <a:r>
              <a:rPr lang="zh-CN" altLang="en-US" spc="20" dirty="0">
                <a:solidFill>
                  <a:srgbClr val="404040"/>
                </a:solidFill>
                <a:latin typeface="微软雅黑"/>
                <a:cs typeface="微软雅黑"/>
              </a:rPr>
              <a:t>大部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分</a:t>
            </a:r>
            <a:r>
              <a:rPr lang="zh-CN" altLang="en-US" spc="20" dirty="0">
                <a:solidFill>
                  <a:srgbClr val="404040"/>
                </a:solidFill>
                <a:latin typeface="微软雅黑"/>
                <a:cs typeface="微软雅黑"/>
              </a:rPr>
              <a:t>精子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进</a:t>
            </a:r>
            <a:r>
              <a:rPr lang="zh-CN" altLang="en-US" spc="75" dirty="0">
                <a:solidFill>
                  <a:srgbClr val="404040"/>
                </a:solidFill>
                <a:latin typeface="微软雅黑"/>
                <a:cs typeface="微软雅黑"/>
              </a:rPr>
              <a:t>入</a:t>
            </a:r>
            <a:r>
              <a:rPr lang="zh-CN" altLang="en-US" u="heavy" spc="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子</a:t>
            </a:r>
            <a:r>
              <a:rPr lang="zh-CN" altLang="en-US" u="heavy" spc="-5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宫</a:t>
            </a:r>
            <a:r>
              <a:rPr lang="zh-CN" altLang="en-US" u="heavy" spc="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内膜</a:t>
            </a:r>
            <a:r>
              <a:rPr lang="zh-CN" altLang="en-US" u="heavy" spc="-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腺</a:t>
            </a:r>
            <a:r>
              <a:rPr lang="zh-CN" altLang="en-US" spc="-50" dirty="0">
                <a:solidFill>
                  <a:srgbClr val="404040"/>
                </a:solidFill>
                <a:latin typeface="微软雅黑"/>
                <a:cs typeface="微软雅黑"/>
              </a:rPr>
              <a:t>，形 </a:t>
            </a:r>
            <a:r>
              <a:rPr lang="zh-CN" altLang="en-US" spc="20" dirty="0">
                <a:solidFill>
                  <a:srgbClr val="404040"/>
                </a:solidFill>
                <a:latin typeface="微软雅黑"/>
                <a:cs typeface="微软雅黑"/>
              </a:rPr>
              <a:t>成精子贮库：</a:t>
            </a:r>
            <a:endParaRPr lang="zh-CN" altLang="en-US" dirty="0">
              <a:latin typeface="微软雅黑"/>
              <a:cs typeface="微软雅黑"/>
            </a:endParaRPr>
          </a:p>
          <a:p>
            <a:pPr marL="379095" marR="5080" indent="-342900">
              <a:lnSpc>
                <a:spcPct val="150200"/>
              </a:lnSpc>
              <a:spcBef>
                <a:spcPts val="1200"/>
              </a:spcBef>
              <a:buFont typeface="Wingdings"/>
              <a:buChar char=""/>
              <a:tabLst>
                <a:tab pos="379095" algn="l"/>
                <a:tab pos="379730" algn="l"/>
              </a:tabLst>
            </a:pP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子宫的上行收缩波：致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使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子宫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液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向输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卵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管方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向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运行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，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从而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带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动精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子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到</a:t>
            </a:r>
            <a:r>
              <a:rPr lang="zh-CN" altLang="en-US" spc="70" dirty="0">
                <a:solidFill>
                  <a:srgbClr val="404040"/>
                </a:solidFill>
                <a:latin typeface="微软雅黑"/>
                <a:cs typeface="微软雅黑"/>
              </a:rPr>
              <a:t>达</a:t>
            </a:r>
            <a:r>
              <a:rPr lang="zh-CN" altLang="en-US" u="heavy" spc="-5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宫</a:t>
            </a:r>
            <a:r>
              <a:rPr lang="zh-CN" altLang="en-US" u="heavy" spc="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管连</a:t>
            </a:r>
            <a:r>
              <a:rPr lang="zh-CN" altLang="en-US" u="heavy" spc="-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接</a:t>
            </a:r>
            <a:r>
              <a:rPr lang="zh-CN" altLang="en-US" u="heavy" spc="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部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，</a:t>
            </a:r>
            <a:r>
              <a:rPr lang="zh-CN" altLang="en-US" u="heavy" spc="-5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宫</a:t>
            </a:r>
            <a:r>
              <a:rPr lang="zh-CN" altLang="en-US" u="heavy" spc="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管连</a:t>
            </a:r>
            <a:r>
              <a:rPr lang="zh-CN" altLang="en-US" u="heavy" spc="-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接部</a:t>
            </a:r>
            <a:r>
              <a:rPr lang="zh-CN" altLang="en-US" spc="15" dirty="0">
                <a:solidFill>
                  <a:srgbClr val="404040"/>
                </a:solidFill>
                <a:latin typeface="微软雅黑"/>
                <a:cs typeface="微软雅黑"/>
              </a:rPr>
              <a:t>是 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精子达到受精部位的</a:t>
            </a:r>
            <a:r>
              <a:rPr lang="zh-CN" altLang="en-US" spc="40" dirty="0">
                <a:solidFill>
                  <a:srgbClr val="404040"/>
                </a:solidFill>
                <a:latin typeface="微软雅黑"/>
                <a:cs typeface="微软雅黑"/>
              </a:rPr>
              <a:t>第</a:t>
            </a:r>
            <a:r>
              <a:rPr lang="en-US" altLang="zh-CN" spc="-65" dirty="0">
                <a:solidFill>
                  <a:srgbClr val="404040"/>
                </a:solidFill>
                <a:latin typeface="Arial"/>
                <a:cs typeface="Arial"/>
              </a:rPr>
              <a:t>2</a:t>
            </a:r>
            <a:r>
              <a:rPr lang="zh-CN" altLang="en-US" spc="30" dirty="0">
                <a:solidFill>
                  <a:srgbClr val="404040"/>
                </a:solidFill>
                <a:latin typeface="微软雅黑"/>
                <a:cs typeface="微软雅黑"/>
              </a:rPr>
              <a:t>道生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理</a:t>
            </a:r>
            <a:r>
              <a:rPr lang="zh-CN" altLang="en-US" spc="30" dirty="0">
                <a:solidFill>
                  <a:srgbClr val="404040"/>
                </a:solidFill>
                <a:latin typeface="微软雅黑"/>
                <a:cs typeface="微软雅黑"/>
              </a:rPr>
              <a:t>屏障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r>
              <a:rPr lang="zh-CN" altLang="en-US" spc="30" dirty="0">
                <a:solidFill>
                  <a:srgbClr val="404040"/>
                </a:solidFill>
                <a:latin typeface="微软雅黑"/>
                <a:cs typeface="微软雅黑"/>
              </a:rPr>
              <a:t>死精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子</a:t>
            </a:r>
            <a:r>
              <a:rPr lang="zh-CN" altLang="en-US" spc="30" dirty="0">
                <a:solidFill>
                  <a:srgbClr val="404040"/>
                </a:solidFill>
                <a:latin typeface="微软雅黑"/>
                <a:cs typeface="微软雅黑"/>
              </a:rPr>
              <a:t>和活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动</a:t>
            </a:r>
            <a:r>
              <a:rPr lang="zh-CN" altLang="en-US" spc="30" dirty="0">
                <a:solidFill>
                  <a:srgbClr val="404040"/>
                </a:solidFill>
                <a:latin typeface="微软雅黑"/>
                <a:cs typeface="微软雅黑"/>
              </a:rPr>
              <a:t>能力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差</a:t>
            </a:r>
            <a:r>
              <a:rPr lang="zh-CN" altLang="en-US" spc="30" dirty="0">
                <a:solidFill>
                  <a:srgbClr val="404040"/>
                </a:solidFill>
                <a:latin typeface="微软雅黑"/>
                <a:cs typeface="微软雅黑"/>
              </a:rPr>
              <a:t>的精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子</a:t>
            </a:r>
            <a:r>
              <a:rPr lang="zh-CN" altLang="en-US" spc="30" dirty="0">
                <a:solidFill>
                  <a:srgbClr val="404040"/>
                </a:solidFill>
                <a:latin typeface="微软雅黑"/>
                <a:cs typeface="微软雅黑"/>
              </a:rPr>
              <a:t>被白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细</a:t>
            </a:r>
            <a:r>
              <a:rPr lang="zh-CN" altLang="en-US" spc="30" dirty="0">
                <a:solidFill>
                  <a:srgbClr val="404040"/>
                </a:solidFill>
                <a:latin typeface="微软雅黑"/>
                <a:cs typeface="微软雅黑"/>
              </a:rPr>
              <a:t>胞吞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噬</a:t>
            </a:r>
            <a:r>
              <a:rPr lang="zh-CN" altLang="en-US" spc="30" dirty="0">
                <a:solidFill>
                  <a:srgbClr val="404040"/>
                </a:solidFill>
                <a:latin typeface="微软雅黑"/>
                <a:cs typeface="微软雅黑"/>
              </a:rPr>
              <a:t>，使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lang="zh-CN" altLang="en-US" spc="30" dirty="0">
                <a:solidFill>
                  <a:srgbClr val="404040"/>
                </a:solidFill>
                <a:latin typeface="微软雅黑"/>
                <a:cs typeface="微软雅黑"/>
              </a:rPr>
              <a:t>子得</a:t>
            </a:r>
            <a:r>
              <a:rPr lang="zh-CN" altLang="en-US" spc="20" dirty="0">
                <a:solidFill>
                  <a:srgbClr val="404040"/>
                </a:solidFill>
                <a:latin typeface="微软雅黑"/>
                <a:cs typeface="微软雅黑"/>
              </a:rPr>
              <a:t>到</a:t>
            </a:r>
            <a:r>
              <a:rPr lang="zh-CN" altLang="en-US" spc="-50" dirty="0">
                <a:solidFill>
                  <a:srgbClr val="404040"/>
                </a:solidFill>
                <a:latin typeface="微软雅黑"/>
                <a:cs typeface="微软雅黑"/>
              </a:rPr>
              <a:t>又</a:t>
            </a:r>
            <a:r>
              <a:rPr lang="zh-CN" altLang="en-US" spc="30" dirty="0">
                <a:solidFill>
                  <a:srgbClr val="404040"/>
                </a:solidFill>
                <a:latin typeface="微软雅黑"/>
                <a:cs typeface="微软雅黑"/>
              </a:rPr>
              <a:t>一 </a:t>
            </a:r>
            <a:r>
              <a:rPr lang="zh-CN" altLang="en-US" spc="20" dirty="0">
                <a:solidFill>
                  <a:srgbClr val="404040"/>
                </a:solidFill>
                <a:latin typeface="微软雅黑"/>
                <a:cs typeface="微软雅黑"/>
              </a:rPr>
              <a:t>次筛选。</a:t>
            </a:r>
            <a:endParaRPr lang="zh-CN" altLang="en-US" dirty="0">
              <a:latin typeface="微软雅黑"/>
              <a:cs typeface="微软雅黑"/>
            </a:endParaRP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1F8A8972-E8BC-43E7-8F40-FD8D912AAA01}"/>
              </a:ext>
            </a:extLst>
          </p:cNvPr>
          <p:cNvSpPr/>
          <p:nvPr/>
        </p:nvSpPr>
        <p:spPr>
          <a:xfrm>
            <a:off x="3800475" y="4564076"/>
            <a:ext cx="4512570" cy="20557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0601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精子在母畜生殖道内的运行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>
            <a:extLst>
              <a:ext uri="{FF2B5EF4-FFF2-40B4-BE49-F238E27FC236}">
                <a16:creationId xmlns:a16="http://schemas.microsoft.com/office/drawing/2014/main" id="{47330583-4135-4775-9FA9-4AA1189E6D69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一、配子的运行</a:t>
            </a:r>
          </a:p>
        </p:txBody>
      </p:sp>
      <p:sp>
        <p:nvSpPr>
          <p:cNvPr id="29" name="object 5">
            <a:extLst>
              <a:ext uri="{FF2B5EF4-FFF2-40B4-BE49-F238E27FC236}">
                <a16:creationId xmlns:a16="http://schemas.microsoft.com/office/drawing/2014/main" id="{2E388FB3-1D9A-45AB-9C4F-8CDCD5E55768}"/>
              </a:ext>
            </a:extLst>
          </p:cNvPr>
          <p:cNvSpPr txBox="1"/>
          <p:nvPr/>
        </p:nvSpPr>
        <p:spPr>
          <a:xfrm>
            <a:off x="946688" y="2274704"/>
            <a:ext cx="4803183" cy="7649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zh-CN" altLang="en-US" sz="2400" b="1" dirty="0">
                <a:solidFill>
                  <a:srgbClr val="6FAC46"/>
                </a:solidFill>
                <a:latin typeface="微软雅黑"/>
                <a:cs typeface="微软雅黑"/>
              </a:rPr>
              <a:t>（</a:t>
            </a:r>
            <a:r>
              <a:rPr lang="en-US" altLang="zh-CN" sz="2400" b="1" dirty="0">
                <a:solidFill>
                  <a:srgbClr val="6FAC46"/>
                </a:solidFill>
                <a:latin typeface="微软雅黑"/>
                <a:cs typeface="微软雅黑"/>
              </a:rPr>
              <a:t>2</a:t>
            </a:r>
            <a:r>
              <a:rPr lang="zh-CN" altLang="en-US" sz="2400" b="1" dirty="0">
                <a:solidFill>
                  <a:srgbClr val="6FAC46"/>
                </a:solidFill>
                <a:latin typeface="微软雅黑"/>
                <a:cs typeface="微软雅黑"/>
              </a:rPr>
              <a:t>）精子在子宫内的运行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2400" dirty="0">
              <a:latin typeface="微软雅黑"/>
              <a:cs typeface="微软雅黑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CD23F37A-1377-4629-A278-D1A8F5BE72F9}"/>
              </a:ext>
            </a:extLst>
          </p:cNvPr>
          <p:cNvSpPr txBox="1"/>
          <p:nvPr/>
        </p:nvSpPr>
        <p:spPr>
          <a:xfrm>
            <a:off x="1116012" y="2969831"/>
            <a:ext cx="4626610" cy="13989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457200" algn="just">
              <a:lnSpc>
                <a:spcPct val="150200"/>
              </a:lnSpc>
              <a:spcBef>
                <a:spcPts val="90"/>
              </a:spcBef>
            </a:pPr>
            <a:r>
              <a:rPr sz="2000" spc="25" dirty="0">
                <a:latin typeface="微软雅黑"/>
                <a:cs typeface="微软雅黑"/>
              </a:rPr>
              <a:t>由于输卵管平滑肌的收</a:t>
            </a:r>
            <a:r>
              <a:rPr sz="2000" spc="-50" dirty="0">
                <a:latin typeface="微软雅黑"/>
                <a:cs typeface="微软雅黑"/>
              </a:rPr>
              <a:t>缩</a:t>
            </a:r>
            <a:r>
              <a:rPr sz="2000" spc="25" dirty="0">
                <a:latin typeface="微软雅黑"/>
                <a:cs typeface="微软雅黑"/>
              </a:rPr>
              <a:t>和管</a:t>
            </a:r>
            <a:r>
              <a:rPr sz="2000" spc="-50" dirty="0">
                <a:latin typeface="微软雅黑"/>
                <a:cs typeface="微软雅黑"/>
              </a:rPr>
              <a:t>腔</a:t>
            </a:r>
            <a:r>
              <a:rPr sz="2000" spc="25" dirty="0">
                <a:latin typeface="微软雅黑"/>
                <a:cs typeface="微软雅黑"/>
              </a:rPr>
              <a:t>的狭 </a:t>
            </a:r>
            <a:r>
              <a:rPr sz="2000" spc="20" dirty="0">
                <a:latin typeface="微软雅黑"/>
                <a:cs typeface="微软雅黑"/>
              </a:rPr>
              <a:t>窄，使大量精子滞留于</a:t>
            </a:r>
            <a:r>
              <a:rPr sz="2000" spc="-55" dirty="0">
                <a:latin typeface="微软雅黑"/>
                <a:cs typeface="微软雅黑"/>
              </a:rPr>
              <a:t>该</a:t>
            </a:r>
            <a:r>
              <a:rPr sz="2000" spc="20" dirty="0">
                <a:latin typeface="微软雅黑"/>
                <a:cs typeface="微软雅黑"/>
              </a:rPr>
              <a:t>部，</a:t>
            </a:r>
            <a:r>
              <a:rPr sz="2000" spc="-55" dirty="0">
                <a:latin typeface="微软雅黑"/>
                <a:cs typeface="微软雅黑"/>
              </a:rPr>
              <a:t>并</a:t>
            </a:r>
            <a:r>
              <a:rPr sz="2000" spc="20" dirty="0">
                <a:latin typeface="微软雅黑"/>
                <a:cs typeface="微软雅黑"/>
              </a:rPr>
              <a:t>不断</a:t>
            </a:r>
            <a:r>
              <a:rPr sz="2000" spc="-55" dirty="0">
                <a:latin typeface="微软雅黑"/>
                <a:cs typeface="微软雅黑"/>
              </a:rPr>
              <a:t>向</a:t>
            </a:r>
            <a:r>
              <a:rPr sz="2000" spc="15" dirty="0">
                <a:latin typeface="微软雅黑"/>
                <a:cs typeface="微软雅黑"/>
              </a:rPr>
              <a:t>输 </a:t>
            </a:r>
            <a:r>
              <a:rPr sz="2000" spc="20" dirty="0">
                <a:latin typeface="微软雅黑"/>
                <a:cs typeface="微软雅黑"/>
              </a:rPr>
              <a:t>卵管释放。</a:t>
            </a:r>
            <a:endParaRPr sz="2000" dirty="0">
              <a:latin typeface="微软雅黑"/>
              <a:cs typeface="微软雅黑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84C25F0-3578-4B4E-98F9-AE12313F79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70"/>
          <a:stretch/>
        </p:blipFill>
        <p:spPr>
          <a:xfrm>
            <a:off x="6385047" y="2455070"/>
            <a:ext cx="4968753" cy="348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348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精子在母畜生殖道内的运行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>
            <a:extLst>
              <a:ext uri="{FF2B5EF4-FFF2-40B4-BE49-F238E27FC236}">
                <a16:creationId xmlns:a16="http://schemas.microsoft.com/office/drawing/2014/main" id="{47330583-4135-4775-9FA9-4AA1189E6D69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一、配子的运行</a:t>
            </a:r>
          </a:p>
        </p:txBody>
      </p:sp>
      <p:sp>
        <p:nvSpPr>
          <p:cNvPr id="29" name="object 5">
            <a:extLst>
              <a:ext uri="{FF2B5EF4-FFF2-40B4-BE49-F238E27FC236}">
                <a16:creationId xmlns:a16="http://schemas.microsoft.com/office/drawing/2014/main" id="{2E388FB3-1D9A-45AB-9C4F-8CDCD5E55768}"/>
              </a:ext>
            </a:extLst>
          </p:cNvPr>
          <p:cNvSpPr txBox="1"/>
          <p:nvPr/>
        </p:nvSpPr>
        <p:spPr>
          <a:xfrm>
            <a:off x="946688" y="2274704"/>
            <a:ext cx="4803183" cy="7649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zh-CN" altLang="en-US" sz="2400" b="1" dirty="0">
                <a:solidFill>
                  <a:srgbClr val="6FAC46"/>
                </a:solidFill>
                <a:latin typeface="微软雅黑"/>
                <a:cs typeface="微软雅黑"/>
              </a:rPr>
              <a:t>（</a:t>
            </a:r>
            <a:r>
              <a:rPr lang="en-US" altLang="zh-CN" sz="2400" b="1" dirty="0">
                <a:solidFill>
                  <a:srgbClr val="6FAC46"/>
                </a:solidFill>
                <a:latin typeface="微软雅黑"/>
                <a:cs typeface="微软雅黑"/>
              </a:rPr>
              <a:t>3</a:t>
            </a:r>
            <a:r>
              <a:rPr lang="zh-CN" altLang="en-US" sz="2400" b="1" dirty="0">
                <a:solidFill>
                  <a:srgbClr val="6FAC46"/>
                </a:solidFill>
                <a:latin typeface="微软雅黑"/>
                <a:cs typeface="微软雅黑"/>
              </a:rPr>
              <a:t>）精子在输卵管的运行</a:t>
            </a:r>
            <a:endParaRPr lang="zh-CN" altLang="en-US" sz="2400" dirty="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2400" dirty="0">
              <a:latin typeface="微软雅黑"/>
              <a:cs typeface="微软雅黑"/>
            </a:endParaRP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BF9F3AD3-DE3F-418B-B9F8-76EBCE5EAF3B}"/>
              </a:ext>
            </a:extLst>
          </p:cNvPr>
          <p:cNvSpPr/>
          <p:nvPr/>
        </p:nvSpPr>
        <p:spPr>
          <a:xfrm>
            <a:off x="1028700" y="2868478"/>
            <a:ext cx="10134600" cy="3124200"/>
          </a:xfrm>
          <a:custGeom>
            <a:avLst/>
            <a:gdLst/>
            <a:ahLst/>
            <a:cxnLst/>
            <a:rect l="l" t="t" r="r" b="b"/>
            <a:pathLst>
              <a:path w="10134600" h="3124200">
                <a:moveTo>
                  <a:pt x="9733280" y="3111500"/>
                </a:moveTo>
                <a:lnTo>
                  <a:pt x="401319" y="3111500"/>
                </a:lnTo>
                <a:lnTo>
                  <a:pt x="427100" y="3124200"/>
                </a:lnTo>
                <a:lnTo>
                  <a:pt x="9707372" y="3124200"/>
                </a:lnTo>
                <a:lnTo>
                  <a:pt x="9733280" y="3111500"/>
                </a:lnTo>
                <a:close/>
              </a:path>
              <a:path w="10134600" h="3124200">
                <a:moveTo>
                  <a:pt x="404494" y="25400"/>
                </a:moveTo>
                <a:lnTo>
                  <a:pt x="351028" y="25400"/>
                </a:lnTo>
                <a:lnTo>
                  <a:pt x="326771" y="38100"/>
                </a:lnTo>
                <a:lnTo>
                  <a:pt x="280034" y="63500"/>
                </a:lnTo>
                <a:lnTo>
                  <a:pt x="235927" y="88900"/>
                </a:lnTo>
                <a:lnTo>
                  <a:pt x="194754" y="114300"/>
                </a:lnTo>
                <a:lnTo>
                  <a:pt x="175298" y="139700"/>
                </a:lnTo>
                <a:lnTo>
                  <a:pt x="156743" y="152400"/>
                </a:lnTo>
                <a:lnTo>
                  <a:pt x="138963" y="177800"/>
                </a:lnTo>
                <a:lnTo>
                  <a:pt x="122174" y="190500"/>
                </a:lnTo>
                <a:lnTo>
                  <a:pt x="106286" y="215900"/>
                </a:lnTo>
                <a:lnTo>
                  <a:pt x="91363" y="228600"/>
                </a:lnTo>
                <a:lnTo>
                  <a:pt x="77444" y="254000"/>
                </a:lnTo>
                <a:lnTo>
                  <a:pt x="64592" y="279400"/>
                </a:lnTo>
                <a:lnTo>
                  <a:pt x="52743" y="304800"/>
                </a:lnTo>
                <a:lnTo>
                  <a:pt x="42075" y="317500"/>
                </a:lnTo>
                <a:lnTo>
                  <a:pt x="24091" y="368300"/>
                </a:lnTo>
                <a:lnTo>
                  <a:pt x="10858" y="419100"/>
                </a:lnTo>
                <a:lnTo>
                  <a:pt x="2755" y="482600"/>
                </a:lnTo>
                <a:lnTo>
                  <a:pt x="0" y="533400"/>
                </a:lnTo>
                <a:lnTo>
                  <a:pt x="0" y="2590800"/>
                </a:lnTo>
                <a:lnTo>
                  <a:pt x="685" y="2628900"/>
                </a:lnTo>
                <a:lnTo>
                  <a:pt x="6121" y="2679700"/>
                </a:lnTo>
                <a:lnTo>
                  <a:pt x="16776" y="2730500"/>
                </a:lnTo>
                <a:lnTo>
                  <a:pt x="32499" y="2781300"/>
                </a:lnTo>
                <a:lnTo>
                  <a:pt x="52743" y="2832100"/>
                </a:lnTo>
                <a:lnTo>
                  <a:pt x="64604" y="2844800"/>
                </a:lnTo>
                <a:lnTo>
                  <a:pt x="77431" y="2870200"/>
                </a:lnTo>
                <a:lnTo>
                  <a:pt x="91363" y="2895600"/>
                </a:lnTo>
                <a:lnTo>
                  <a:pt x="106286" y="2921000"/>
                </a:lnTo>
                <a:lnTo>
                  <a:pt x="122174" y="2933700"/>
                </a:lnTo>
                <a:lnTo>
                  <a:pt x="138963" y="2959100"/>
                </a:lnTo>
                <a:lnTo>
                  <a:pt x="156743" y="2971800"/>
                </a:lnTo>
                <a:lnTo>
                  <a:pt x="175323" y="2997200"/>
                </a:lnTo>
                <a:lnTo>
                  <a:pt x="194754" y="3009900"/>
                </a:lnTo>
                <a:lnTo>
                  <a:pt x="235927" y="3035300"/>
                </a:lnTo>
                <a:lnTo>
                  <a:pt x="280034" y="3060700"/>
                </a:lnTo>
                <a:lnTo>
                  <a:pt x="326771" y="3086100"/>
                </a:lnTo>
                <a:lnTo>
                  <a:pt x="375919" y="3111500"/>
                </a:lnTo>
                <a:lnTo>
                  <a:pt x="429768" y="3111500"/>
                </a:lnTo>
                <a:lnTo>
                  <a:pt x="404494" y="3098800"/>
                </a:lnTo>
                <a:lnTo>
                  <a:pt x="379730" y="3098800"/>
                </a:lnTo>
                <a:lnTo>
                  <a:pt x="355472" y="3086100"/>
                </a:lnTo>
                <a:lnTo>
                  <a:pt x="331724" y="3073400"/>
                </a:lnTo>
                <a:lnTo>
                  <a:pt x="308609" y="3060700"/>
                </a:lnTo>
                <a:lnTo>
                  <a:pt x="286003" y="3060700"/>
                </a:lnTo>
                <a:lnTo>
                  <a:pt x="264159" y="3048000"/>
                </a:lnTo>
                <a:lnTo>
                  <a:pt x="243078" y="3022600"/>
                </a:lnTo>
                <a:lnTo>
                  <a:pt x="222503" y="3009900"/>
                </a:lnTo>
                <a:lnTo>
                  <a:pt x="202844" y="2997200"/>
                </a:lnTo>
                <a:lnTo>
                  <a:pt x="183857" y="2984500"/>
                </a:lnTo>
                <a:lnTo>
                  <a:pt x="165722" y="2959100"/>
                </a:lnTo>
                <a:lnTo>
                  <a:pt x="148361" y="2946400"/>
                </a:lnTo>
                <a:lnTo>
                  <a:pt x="131978" y="2933700"/>
                </a:lnTo>
                <a:lnTo>
                  <a:pt x="116459" y="2908300"/>
                </a:lnTo>
                <a:lnTo>
                  <a:pt x="101892" y="2882900"/>
                </a:lnTo>
                <a:lnTo>
                  <a:pt x="88290" y="2870200"/>
                </a:lnTo>
                <a:lnTo>
                  <a:pt x="75768" y="2844800"/>
                </a:lnTo>
                <a:lnTo>
                  <a:pt x="64185" y="2819400"/>
                </a:lnTo>
                <a:lnTo>
                  <a:pt x="53771" y="2794000"/>
                </a:lnTo>
                <a:lnTo>
                  <a:pt x="44424" y="2781300"/>
                </a:lnTo>
                <a:lnTo>
                  <a:pt x="29083" y="2730500"/>
                </a:lnTo>
                <a:lnTo>
                  <a:pt x="18681" y="2679700"/>
                </a:lnTo>
                <a:lnTo>
                  <a:pt x="13373" y="2616200"/>
                </a:lnTo>
                <a:lnTo>
                  <a:pt x="12700" y="2590800"/>
                </a:lnTo>
                <a:lnTo>
                  <a:pt x="12700" y="533400"/>
                </a:lnTo>
                <a:lnTo>
                  <a:pt x="15392" y="482600"/>
                </a:lnTo>
                <a:lnTo>
                  <a:pt x="23304" y="431800"/>
                </a:lnTo>
                <a:lnTo>
                  <a:pt x="36220" y="381000"/>
                </a:lnTo>
                <a:lnTo>
                  <a:pt x="53771" y="330200"/>
                </a:lnTo>
                <a:lnTo>
                  <a:pt x="75755" y="279400"/>
                </a:lnTo>
                <a:lnTo>
                  <a:pt x="88303" y="266700"/>
                </a:lnTo>
                <a:lnTo>
                  <a:pt x="101892" y="241300"/>
                </a:lnTo>
                <a:lnTo>
                  <a:pt x="116459" y="215900"/>
                </a:lnTo>
                <a:lnTo>
                  <a:pt x="131978" y="203200"/>
                </a:lnTo>
                <a:lnTo>
                  <a:pt x="148361" y="177800"/>
                </a:lnTo>
                <a:lnTo>
                  <a:pt x="165722" y="165100"/>
                </a:lnTo>
                <a:lnTo>
                  <a:pt x="183845" y="139700"/>
                </a:lnTo>
                <a:lnTo>
                  <a:pt x="202844" y="127000"/>
                </a:lnTo>
                <a:lnTo>
                  <a:pt x="243078" y="101600"/>
                </a:lnTo>
                <a:lnTo>
                  <a:pt x="286003" y="76200"/>
                </a:lnTo>
                <a:lnTo>
                  <a:pt x="331724" y="50800"/>
                </a:lnTo>
                <a:lnTo>
                  <a:pt x="355472" y="38100"/>
                </a:lnTo>
                <a:lnTo>
                  <a:pt x="379730" y="38100"/>
                </a:lnTo>
                <a:lnTo>
                  <a:pt x="404494" y="25400"/>
                </a:lnTo>
                <a:close/>
              </a:path>
              <a:path w="10134600" h="3124200">
                <a:moveTo>
                  <a:pt x="9783572" y="25400"/>
                </a:moveTo>
                <a:lnTo>
                  <a:pt x="9730105" y="25400"/>
                </a:lnTo>
                <a:lnTo>
                  <a:pt x="9754870" y="38100"/>
                </a:lnTo>
                <a:lnTo>
                  <a:pt x="9779254" y="38100"/>
                </a:lnTo>
                <a:lnTo>
                  <a:pt x="9826117" y="63500"/>
                </a:lnTo>
                <a:lnTo>
                  <a:pt x="9870440" y="88900"/>
                </a:lnTo>
                <a:lnTo>
                  <a:pt x="9912096" y="114300"/>
                </a:lnTo>
                <a:lnTo>
                  <a:pt x="9950704" y="139700"/>
                </a:lnTo>
                <a:lnTo>
                  <a:pt x="9968992" y="165100"/>
                </a:lnTo>
                <a:lnTo>
                  <a:pt x="9986264" y="177800"/>
                </a:lnTo>
                <a:lnTo>
                  <a:pt x="10002647" y="203200"/>
                </a:lnTo>
                <a:lnTo>
                  <a:pt x="10018141" y="215900"/>
                </a:lnTo>
                <a:lnTo>
                  <a:pt x="10032746" y="241300"/>
                </a:lnTo>
                <a:lnTo>
                  <a:pt x="10046335" y="266700"/>
                </a:lnTo>
                <a:lnTo>
                  <a:pt x="10058781" y="279400"/>
                </a:lnTo>
                <a:lnTo>
                  <a:pt x="10070465" y="304800"/>
                </a:lnTo>
                <a:lnTo>
                  <a:pt x="10090150" y="355600"/>
                </a:lnTo>
                <a:lnTo>
                  <a:pt x="10105390" y="406400"/>
                </a:lnTo>
                <a:lnTo>
                  <a:pt x="10115804" y="457200"/>
                </a:lnTo>
                <a:lnTo>
                  <a:pt x="10121265" y="508000"/>
                </a:lnTo>
                <a:lnTo>
                  <a:pt x="10121900" y="533400"/>
                </a:lnTo>
                <a:lnTo>
                  <a:pt x="10121900" y="2590800"/>
                </a:lnTo>
                <a:lnTo>
                  <a:pt x="10119233" y="2654300"/>
                </a:lnTo>
                <a:lnTo>
                  <a:pt x="10111232" y="2705100"/>
                </a:lnTo>
                <a:lnTo>
                  <a:pt x="10098405" y="2755900"/>
                </a:lnTo>
                <a:lnTo>
                  <a:pt x="10080879" y="2794000"/>
                </a:lnTo>
                <a:lnTo>
                  <a:pt x="10070465" y="2819400"/>
                </a:lnTo>
                <a:lnTo>
                  <a:pt x="10058781" y="2844800"/>
                </a:lnTo>
                <a:lnTo>
                  <a:pt x="10046335" y="2870200"/>
                </a:lnTo>
                <a:lnTo>
                  <a:pt x="10032746" y="2882900"/>
                </a:lnTo>
                <a:lnTo>
                  <a:pt x="10018141" y="2908300"/>
                </a:lnTo>
                <a:lnTo>
                  <a:pt x="10002647" y="2933700"/>
                </a:lnTo>
                <a:lnTo>
                  <a:pt x="9986264" y="2946400"/>
                </a:lnTo>
                <a:lnTo>
                  <a:pt x="9968992" y="2959100"/>
                </a:lnTo>
                <a:lnTo>
                  <a:pt x="9950704" y="2984500"/>
                </a:lnTo>
                <a:lnTo>
                  <a:pt x="9931908" y="2997200"/>
                </a:lnTo>
                <a:lnTo>
                  <a:pt x="9912096" y="3009900"/>
                </a:lnTo>
                <a:lnTo>
                  <a:pt x="9891649" y="3022600"/>
                </a:lnTo>
                <a:lnTo>
                  <a:pt x="9870440" y="3048000"/>
                </a:lnTo>
                <a:lnTo>
                  <a:pt x="9848596" y="3060700"/>
                </a:lnTo>
                <a:lnTo>
                  <a:pt x="9826117" y="3060700"/>
                </a:lnTo>
                <a:lnTo>
                  <a:pt x="9779254" y="3086100"/>
                </a:lnTo>
                <a:lnTo>
                  <a:pt x="9754870" y="3098800"/>
                </a:lnTo>
                <a:lnTo>
                  <a:pt x="9730105" y="3098800"/>
                </a:lnTo>
                <a:lnTo>
                  <a:pt x="9704832" y="3111500"/>
                </a:lnTo>
                <a:lnTo>
                  <a:pt x="9758680" y="3111500"/>
                </a:lnTo>
                <a:lnTo>
                  <a:pt x="9783572" y="3098800"/>
                </a:lnTo>
                <a:lnTo>
                  <a:pt x="9831578" y="3073400"/>
                </a:lnTo>
                <a:lnTo>
                  <a:pt x="9877044" y="3048000"/>
                </a:lnTo>
                <a:lnTo>
                  <a:pt x="9919716" y="3022600"/>
                </a:lnTo>
                <a:lnTo>
                  <a:pt x="9959213" y="2997200"/>
                </a:lnTo>
                <a:lnTo>
                  <a:pt x="9978009" y="2971800"/>
                </a:lnTo>
                <a:lnTo>
                  <a:pt x="9995662" y="2959100"/>
                </a:lnTo>
                <a:lnTo>
                  <a:pt x="10012426" y="2933700"/>
                </a:lnTo>
                <a:lnTo>
                  <a:pt x="10028301" y="2921000"/>
                </a:lnTo>
                <a:lnTo>
                  <a:pt x="10043287" y="2895600"/>
                </a:lnTo>
                <a:lnTo>
                  <a:pt x="10057130" y="2870200"/>
                </a:lnTo>
                <a:lnTo>
                  <a:pt x="10069957" y="2844800"/>
                </a:lnTo>
                <a:lnTo>
                  <a:pt x="10081895" y="2832100"/>
                </a:lnTo>
                <a:lnTo>
                  <a:pt x="10102088" y="2781300"/>
                </a:lnTo>
                <a:lnTo>
                  <a:pt x="10117709" y="2730500"/>
                </a:lnTo>
                <a:lnTo>
                  <a:pt x="10128504" y="2679700"/>
                </a:lnTo>
                <a:lnTo>
                  <a:pt x="10133965" y="2628900"/>
                </a:lnTo>
                <a:lnTo>
                  <a:pt x="10134600" y="2590800"/>
                </a:lnTo>
                <a:lnTo>
                  <a:pt x="10134600" y="533400"/>
                </a:lnTo>
                <a:lnTo>
                  <a:pt x="10131806" y="482600"/>
                </a:lnTo>
                <a:lnTo>
                  <a:pt x="10128377" y="444500"/>
                </a:lnTo>
                <a:lnTo>
                  <a:pt x="10117709" y="393700"/>
                </a:lnTo>
                <a:lnTo>
                  <a:pt x="10102088" y="342900"/>
                </a:lnTo>
                <a:lnTo>
                  <a:pt x="10081895" y="304800"/>
                </a:lnTo>
                <a:lnTo>
                  <a:pt x="10069957" y="279400"/>
                </a:lnTo>
                <a:lnTo>
                  <a:pt x="10057130" y="254000"/>
                </a:lnTo>
                <a:lnTo>
                  <a:pt x="10043287" y="228600"/>
                </a:lnTo>
                <a:lnTo>
                  <a:pt x="10028301" y="215900"/>
                </a:lnTo>
                <a:lnTo>
                  <a:pt x="10012426" y="190500"/>
                </a:lnTo>
                <a:lnTo>
                  <a:pt x="9995662" y="177800"/>
                </a:lnTo>
                <a:lnTo>
                  <a:pt x="9978009" y="152400"/>
                </a:lnTo>
                <a:lnTo>
                  <a:pt x="9959340" y="139700"/>
                </a:lnTo>
                <a:lnTo>
                  <a:pt x="9919716" y="101600"/>
                </a:lnTo>
                <a:lnTo>
                  <a:pt x="9877044" y="76200"/>
                </a:lnTo>
                <a:lnTo>
                  <a:pt x="9831578" y="50800"/>
                </a:lnTo>
                <a:lnTo>
                  <a:pt x="9807829" y="38100"/>
                </a:lnTo>
                <a:lnTo>
                  <a:pt x="9783572" y="25400"/>
                </a:lnTo>
                <a:close/>
              </a:path>
              <a:path w="10134600" h="3124200">
                <a:moveTo>
                  <a:pt x="9726930" y="3086100"/>
                </a:moveTo>
                <a:lnTo>
                  <a:pt x="407669" y="3086100"/>
                </a:lnTo>
                <a:lnTo>
                  <a:pt x="432308" y="3098800"/>
                </a:lnTo>
                <a:lnTo>
                  <a:pt x="9702292" y="3098800"/>
                </a:lnTo>
                <a:lnTo>
                  <a:pt x="9726930" y="3086100"/>
                </a:lnTo>
                <a:close/>
              </a:path>
              <a:path w="10134600" h="3124200">
                <a:moveTo>
                  <a:pt x="387222" y="50800"/>
                </a:moveTo>
                <a:lnTo>
                  <a:pt x="359918" y="50800"/>
                </a:lnTo>
                <a:lnTo>
                  <a:pt x="336677" y="63500"/>
                </a:lnTo>
                <a:lnTo>
                  <a:pt x="292100" y="88900"/>
                </a:lnTo>
                <a:lnTo>
                  <a:pt x="250190" y="114300"/>
                </a:lnTo>
                <a:lnTo>
                  <a:pt x="210921" y="139700"/>
                </a:lnTo>
                <a:lnTo>
                  <a:pt x="174701" y="177800"/>
                </a:lnTo>
                <a:lnTo>
                  <a:pt x="157772" y="190500"/>
                </a:lnTo>
                <a:lnTo>
                  <a:pt x="141770" y="203200"/>
                </a:lnTo>
                <a:lnTo>
                  <a:pt x="126618" y="228600"/>
                </a:lnTo>
                <a:lnTo>
                  <a:pt x="112420" y="241300"/>
                </a:lnTo>
                <a:lnTo>
                  <a:pt x="99148" y="266700"/>
                </a:lnTo>
                <a:lnTo>
                  <a:pt x="86931" y="292100"/>
                </a:lnTo>
                <a:lnTo>
                  <a:pt x="75641" y="304800"/>
                </a:lnTo>
                <a:lnTo>
                  <a:pt x="56349" y="355600"/>
                </a:lnTo>
                <a:lnTo>
                  <a:pt x="41490" y="406400"/>
                </a:lnTo>
                <a:lnTo>
                  <a:pt x="31229" y="457200"/>
                </a:lnTo>
                <a:lnTo>
                  <a:pt x="26060" y="508000"/>
                </a:lnTo>
                <a:lnTo>
                  <a:pt x="25400" y="533400"/>
                </a:lnTo>
                <a:lnTo>
                  <a:pt x="25400" y="2590800"/>
                </a:lnTo>
                <a:lnTo>
                  <a:pt x="28041" y="2641600"/>
                </a:lnTo>
                <a:lnTo>
                  <a:pt x="35750" y="2692400"/>
                </a:lnTo>
                <a:lnTo>
                  <a:pt x="48259" y="2743200"/>
                </a:lnTo>
                <a:lnTo>
                  <a:pt x="65481" y="2794000"/>
                </a:lnTo>
                <a:lnTo>
                  <a:pt x="86918" y="2832100"/>
                </a:lnTo>
                <a:lnTo>
                  <a:pt x="99161" y="2857500"/>
                </a:lnTo>
                <a:lnTo>
                  <a:pt x="112420" y="2882900"/>
                </a:lnTo>
                <a:lnTo>
                  <a:pt x="126618" y="2895600"/>
                </a:lnTo>
                <a:lnTo>
                  <a:pt x="141770" y="2921000"/>
                </a:lnTo>
                <a:lnTo>
                  <a:pt x="157772" y="2933700"/>
                </a:lnTo>
                <a:lnTo>
                  <a:pt x="174701" y="2959100"/>
                </a:lnTo>
                <a:lnTo>
                  <a:pt x="192379" y="2971800"/>
                </a:lnTo>
                <a:lnTo>
                  <a:pt x="210921" y="2984500"/>
                </a:lnTo>
                <a:lnTo>
                  <a:pt x="230124" y="3009900"/>
                </a:lnTo>
                <a:lnTo>
                  <a:pt x="250190" y="3022600"/>
                </a:lnTo>
                <a:lnTo>
                  <a:pt x="270763" y="3035300"/>
                </a:lnTo>
                <a:lnTo>
                  <a:pt x="292100" y="3048000"/>
                </a:lnTo>
                <a:lnTo>
                  <a:pt x="314071" y="3060700"/>
                </a:lnTo>
                <a:lnTo>
                  <a:pt x="336677" y="3060700"/>
                </a:lnTo>
                <a:lnTo>
                  <a:pt x="359791" y="3073400"/>
                </a:lnTo>
                <a:lnTo>
                  <a:pt x="383413" y="3086100"/>
                </a:lnTo>
                <a:lnTo>
                  <a:pt x="434847" y="3086100"/>
                </a:lnTo>
                <a:lnTo>
                  <a:pt x="410844" y="3073400"/>
                </a:lnTo>
                <a:lnTo>
                  <a:pt x="387222" y="3073400"/>
                </a:lnTo>
                <a:lnTo>
                  <a:pt x="341630" y="3048000"/>
                </a:lnTo>
                <a:lnTo>
                  <a:pt x="319659" y="3048000"/>
                </a:lnTo>
                <a:lnTo>
                  <a:pt x="298196" y="3035300"/>
                </a:lnTo>
                <a:lnTo>
                  <a:pt x="257302" y="3009900"/>
                </a:lnTo>
                <a:lnTo>
                  <a:pt x="219011" y="2984500"/>
                </a:lnTo>
                <a:lnTo>
                  <a:pt x="200913" y="2959100"/>
                </a:lnTo>
                <a:lnTo>
                  <a:pt x="183680" y="2946400"/>
                </a:lnTo>
                <a:lnTo>
                  <a:pt x="167170" y="2933700"/>
                </a:lnTo>
                <a:lnTo>
                  <a:pt x="151574" y="2908300"/>
                </a:lnTo>
                <a:lnTo>
                  <a:pt x="136791" y="2895600"/>
                </a:lnTo>
                <a:lnTo>
                  <a:pt x="122948" y="2870200"/>
                </a:lnTo>
                <a:lnTo>
                  <a:pt x="110020" y="2857500"/>
                </a:lnTo>
                <a:lnTo>
                  <a:pt x="98082" y="2832100"/>
                </a:lnTo>
                <a:lnTo>
                  <a:pt x="87083" y="2806700"/>
                </a:lnTo>
                <a:lnTo>
                  <a:pt x="77177" y="2794000"/>
                </a:lnTo>
                <a:lnTo>
                  <a:pt x="68275" y="2768600"/>
                </a:lnTo>
                <a:lnTo>
                  <a:pt x="53695" y="2717800"/>
                </a:lnTo>
                <a:lnTo>
                  <a:pt x="43789" y="2667000"/>
                </a:lnTo>
                <a:lnTo>
                  <a:pt x="38747" y="2616200"/>
                </a:lnTo>
                <a:lnTo>
                  <a:pt x="38100" y="2590800"/>
                </a:lnTo>
                <a:lnTo>
                  <a:pt x="38100" y="533400"/>
                </a:lnTo>
                <a:lnTo>
                  <a:pt x="40678" y="482600"/>
                </a:lnTo>
                <a:lnTo>
                  <a:pt x="48196" y="431800"/>
                </a:lnTo>
                <a:lnTo>
                  <a:pt x="60490" y="381000"/>
                </a:lnTo>
                <a:lnTo>
                  <a:pt x="77177" y="342900"/>
                </a:lnTo>
                <a:lnTo>
                  <a:pt x="87083" y="317500"/>
                </a:lnTo>
                <a:lnTo>
                  <a:pt x="98094" y="292100"/>
                </a:lnTo>
                <a:lnTo>
                  <a:pt x="110007" y="279400"/>
                </a:lnTo>
                <a:lnTo>
                  <a:pt x="122948" y="254000"/>
                </a:lnTo>
                <a:lnTo>
                  <a:pt x="136791" y="228600"/>
                </a:lnTo>
                <a:lnTo>
                  <a:pt x="151574" y="215900"/>
                </a:lnTo>
                <a:lnTo>
                  <a:pt x="167170" y="203200"/>
                </a:lnTo>
                <a:lnTo>
                  <a:pt x="183680" y="177800"/>
                </a:lnTo>
                <a:lnTo>
                  <a:pt x="200939" y="165100"/>
                </a:lnTo>
                <a:lnTo>
                  <a:pt x="219011" y="152400"/>
                </a:lnTo>
                <a:lnTo>
                  <a:pt x="237731" y="139700"/>
                </a:lnTo>
                <a:lnTo>
                  <a:pt x="257302" y="114300"/>
                </a:lnTo>
                <a:lnTo>
                  <a:pt x="277368" y="101600"/>
                </a:lnTo>
                <a:lnTo>
                  <a:pt x="298196" y="88900"/>
                </a:lnTo>
                <a:lnTo>
                  <a:pt x="319659" y="88900"/>
                </a:lnTo>
                <a:lnTo>
                  <a:pt x="341630" y="76200"/>
                </a:lnTo>
                <a:lnTo>
                  <a:pt x="387222" y="50800"/>
                </a:lnTo>
                <a:close/>
              </a:path>
              <a:path w="10134600" h="3124200">
                <a:moveTo>
                  <a:pt x="9774809" y="50800"/>
                </a:moveTo>
                <a:lnTo>
                  <a:pt x="9723755" y="50800"/>
                </a:lnTo>
                <a:lnTo>
                  <a:pt x="9747377" y="63500"/>
                </a:lnTo>
                <a:lnTo>
                  <a:pt x="9770491" y="63500"/>
                </a:lnTo>
                <a:lnTo>
                  <a:pt x="9793097" y="76200"/>
                </a:lnTo>
                <a:lnTo>
                  <a:pt x="9815068" y="88900"/>
                </a:lnTo>
                <a:lnTo>
                  <a:pt x="9836531" y="88900"/>
                </a:lnTo>
                <a:lnTo>
                  <a:pt x="9857232" y="101600"/>
                </a:lnTo>
                <a:lnTo>
                  <a:pt x="9877425" y="114300"/>
                </a:lnTo>
                <a:lnTo>
                  <a:pt x="9896856" y="139700"/>
                </a:lnTo>
                <a:lnTo>
                  <a:pt x="9915652" y="152400"/>
                </a:lnTo>
                <a:lnTo>
                  <a:pt x="9933686" y="165100"/>
                </a:lnTo>
                <a:lnTo>
                  <a:pt x="9950958" y="177800"/>
                </a:lnTo>
                <a:lnTo>
                  <a:pt x="9967468" y="203200"/>
                </a:lnTo>
                <a:lnTo>
                  <a:pt x="9983089" y="215900"/>
                </a:lnTo>
                <a:lnTo>
                  <a:pt x="9997821" y="228600"/>
                </a:lnTo>
                <a:lnTo>
                  <a:pt x="10011664" y="254000"/>
                </a:lnTo>
                <a:lnTo>
                  <a:pt x="10024618" y="279400"/>
                </a:lnTo>
                <a:lnTo>
                  <a:pt x="10036556" y="292100"/>
                </a:lnTo>
                <a:lnTo>
                  <a:pt x="10047478" y="317500"/>
                </a:lnTo>
                <a:lnTo>
                  <a:pt x="10057384" y="342900"/>
                </a:lnTo>
                <a:lnTo>
                  <a:pt x="10066274" y="355600"/>
                </a:lnTo>
                <a:lnTo>
                  <a:pt x="10080752" y="406400"/>
                </a:lnTo>
                <a:lnTo>
                  <a:pt x="10090658" y="457200"/>
                </a:lnTo>
                <a:lnTo>
                  <a:pt x="10095865" y="508000"/>
                </a:lnTo>
                <a:lnTo>
                  <a:pt x="10096500" y="533400"/>
                </a:lnTo>
                <a:lnTo>
                  <a:pt x="10096500" y="2590800"/>
                </a:lnTo>
                <a:lnTo>
                  <a:pt x="10093960" y="2641600"/>
                </a:lnTo>
                <a:lnTo>
                  <a:pt x="10086467" y="2692400"/>
                </a:lnTo>
                <a:lnTo>
                  <a:pt x="10074148" y="2743200"/>
                </a:lnTo>
                <a:lnTo>
                  <a:pt x="10057384" y="2794000"/>
                </a:lnTo>
                <a:lnTo>
                  <a:pt x="10047478" y="2806700"/>
                </a:lnTo>
                <a:lnTo>
                  <a:pt x="10036556" y="2832100"/>
                </a:lnTo>
                <a:lnTo>
                  <a:pt x="10024618" y="2857500"/>
                </a:lnTo>
                <a:lnTo>
                  <a:pt x="10011664" y="2870200"/>
                </a:lnTo>
                <a:lnTo>
                  <a:pt x="9997821" y="2895600"/>
                </a:lnTo>
                <a:lnTo>
                  <a:pt x="9983089" y="2908300"/>
                </a:lnTo>
                <a:lnTo>
                  <a:pt x="9967468" y="2933700"/>
                </a:lnTo>
                <a:lnTo>
                  <a:pt x="9950958" y="2946400"/>
                </a:lnTo>
                <a:lnTo>
                  <a:pt x="9933686" y="2959100"/>
                </a:lnTo>
                <a:lnTo>
                  <a:pt x="9915652" y="2984500"/>
                </a:lnTo>
                <a:lnTo>
                  <a:pt x="9896856" y="2997200"/>
                </a:lnTo>
                <a:lnTo>
                  <a:pt x="9877425" y="3009900"/>
                </a:lnTo>
                <a:lnTo>
                  <a:pt x="9857232" y="3022600"/>
                </a:lnTo>
                <a:lnTo>
                  <a:pt x="9836404" y="3035300"/>
                </a:lnTo>
                <a:lnTo>
                  <a:pt x="9815068" y="3048000"/>
                </a:lnTo>
                <a:lnTo>
                  <a:pt x="9793097" y="3048000"/>
                </a:lnTo>
                <a:lnTo>
                  <a:pt x="9770491" y="3060700"/>
                </a:lnTo>
                <a:lnTo>
                  <a:pt x="9747377" y="3073400"/>
                </a:lnTo>
                <a:lnTo>
                  <a:pt x="9723755" y="3073400"/>
                </a:lnTo>
                <a:lnTo>
                  <a:pt x="9699752" y="3086100"/>
                </a:lnTo>
                <a:lnTo>
                  <a:pt x="9751187" y="3086100"/>
                </a:lnTo>
                <a:lnTo>
                  <a:pt x="9798050" y="3060700"/>
                </a:lnTo>
                <a:lnTo>
                  <a:pt x="9820529" y="3060700"/>
                </a:lnTo>
                <a:lnTo>
                  <a:pt x="9863836" y="3035300"/>
                </a:lnTo>
                <a:lnTo>
                  <a:pt x="9904476" y="3009900"/>
                </a:lnTo>
                <a:lnTo>
                  <a:pt x="9923780" y="2984500"/>
                </a:lnTo>
                <a:lnTo>
                  <a:pt x="9942195" y="2971800"/>
                </a:lnTo>
                <a:lnTo>
                  <a:pt x="9959975" y="2959100"/>
                </a:lnTo>
                <a:lnTo>
                  <a:pt x="9976866" y="2933700"/>
                </a:lnTo>
                <a:lnTo>
                  <a:pt x="9992868" y="2921000"/>
                </a:lnTo>
                <a:lnTo>
                  <a:pt x="10007981" y="2895600"/>
                </a:lnTo>
                <a:lnTo>
                  <a:pt x="10022205" y="2882900"/>
                </a:lnTo>
                <a:lnTo>
                  <a:pt x="10035413" y="2857500"/>
                </a:lnTo>
                <a:lnTo>
                  <a:pt x="10058908" y="2819400"/>
                </a:lnTo>
                <a:lnTo>
                  <a:pt x="10078212" y="2768600"/>
                </a:lnTo>
                <a:lnTo>
                  <a:pt x="10093071" y="2717800"/>
                </a:lnTo>
                <a:lnTo>
                  <a:pt x="10103358" y="2667000"/>
                </a:lnTo>
                <a:lnTo>
                  <a:pt x="10108565" y="2616200"/>
                </a:lnTo>
                <a:lnTo>
                  <a:pt x="10109200" y="2590800"/>
                </a:lnTo>
                <a:lnTo>
                  <a:pt x="10109200" y="533400"/>
                </a:lnTo>
                <a:lnTo>
                  <a:pt x="10106533" y="482600"/>
                </a:lnTo>
                <a:lnTo>
                  <a:pt x="10098786" y="431800"/>
                </a:lnTo>
                <a:lnTo>
                  <a:pt x="10086213" y="381000"/>
                </a:lnTo>
                <a:lnTo>
                  <a:pt x="10069068" y="330200"/>
                </a:lnTo>
                <a:lnTo>
                  <a:pt x="10047732" y="292100"/>
                </a:lnTo>
                <a:lnTo>
                  <a:pt x="10035413" y="266700"/>
                </a:lnTo>
                <a:lnTo>
                  <a:pt x="10022205" y="241300"/>
                </a:lnTo>
                <a:lnTo>
                  <a:pt x="10007981" y="228600"/>
                </a:lnTo>
                <a:lnTo>
                  <a:pt x="9992868" y="203200"/>
                </a:lnTo>
                <a:lnTo>
                  <a:pt x="9976866" y="190500"/>
                </a:lnTo>
                <a:lnTo>
                  <a:pt x="9959975" y="177800"/>
                </a:lnTo>
                <a:lnTo>
                  <a:pt x="9942195" y="152400"/>
                </a:lnTo>
                <a:lnTo>
                  <a:pt x="9904476" y="127000"/>
                </a:lnTo>
                <a:lnTo>
                  <a:pt x="9863836" y="101600"/>
                </a:lnTo>
                <a:lnTo>
                  <a:pt x="9798050" y="63500"/>
                </a:lnTo>
                <a:lnTo>
                  <a:pt x="9774809" y="50800"/>
                </a:lnTo>
                <a:close/>
              </a:path>
              <a:path w="10134600" h="3124200">
                <a:moveTo>
                  <a:pt x="459359" y="38100"/>
                </a:moveTo>
                <a:lnTo>
                  <a:pt x="407669" y="38100"/>
                </a:lnTo>
                <a:lnTo>
                  <a:pt x="383413" y="50800"/>
                </a:lnTo>
                <a:lnTo>
                  <a:pt x="434847" y="50800"/>
                </a:lnTo>
                <a:lnTo>
                  <a:pt x="459359" y="38100"/>
                </a:lnTo>
                <a:close/>
              </a:path>
              <a:path w="10134600" h="3124200">
                <a:moveTo>
                  <a:pt x="9726930" y="38100"/>
                </a:moveTo>
                <a:lnTo>
                  <a:pt x="9675368" y="38100"/>
                </a:lnTo>
                <a:lnTo>
                  <a:pt x="9699752" y="50800"/>
                </a:lnTo>
                <a:lnTo>
                  <a:pt x="9751187" y="50800"/>
                </a:lnTo>
                <a:lnTo>
                  <a:pt x="9726930" y="38100"/>
                </a:lnTo>
                <a:close/>
              </a:path>
              <a:path w="10134600" h="3124200">
                <a:moveTo>
                  <a:pt x="9677273" y="25400"/>
                </a:moveTo>
                <a:lnTo>
                  <a:pt x="457453" y="25400"/>
                </a:lnTo>
                <a:lnTo>
                  <a:pt x="432308" y="38100"/>
                </a:lnTo>
                <a:lnTo>
                  <a:pt x="9702292" y="38100"/>
                </a:lnTo>
                <a:lnTo>
                  <a:pt x="9677273" y="25400"/>
                </a:lnTo>
                <a:close/>
              </a:path>
              <a:path w="10134600" h="3124200">
                <a:moveTo>
                  <a:pt x="455422" y="12700"/>
                </a:moveTo>
                <a:lnTo>
                  <a:pt x="401319" y="12700"/>
                </a:lnTo>
                <a:lnTo>
                  <a:pt x="375919" y="25400"/>
                </a:lnTo>
                <a:lnTo>
                  <a:pt x="429768" y="25400"/>
                </a:lnTo>
                <a:lnTo>
                  <a:pt x="455422" y="12700"/>
                </a:lnTo>
                <a:close/>
              </a:path>
              <a:path w="10134600" h="3124200">
                <a:moveTo>
                  <a:pt x="9733280" y="12700"/>
                </a:moveTo>
                <a:lnTo>
                  <a:pt x="9679178" y="12700"/>
                </a:lnTo>
                <a:lnTo>
                  <a:pt x="9704832" y="25400"/>
                </a:lnTo>
                <a:lnTo>
                  <a:pt x="9758680" y="25400"/>
                </a:lnTo>
                <a:lnTo>
                  <a:pt x="9733280" y="12700"/>
                </a:lnTo>
                <a:close/>
              </a:path>
              <a:path w="10134600" h="3124200">
                <a:moveTo>
                  <a:pt x="9681083" y="0"/>
                </a:moveTo>
                <a:lnTo>
                  <a:pt x="453516" y="0"/>
                </a:lnTo>
                <a:lnTo>
                  <a:pt x="427228" y="12700"/>
                </a:lnTo>
                <a:lnTo>
                  <a:pt x="9707499" y="12700"/>
                </a:lnTo>
                <a:lnTo>
                  <a:pt x="9681083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B9D898AA-FFBC-41D0-8E0A-0377099D9AD5}"/>
              </a:ext>
            </a:extLst>
          </p:cNvPr>
          <p:cNvSpPr txBox="1"/>
          <p:nvPr/>
        </p:nvSpPr>
        <p:spPr>
          <a:xfrm>
            <a:off x="1655191" y="3226427"/>
            <a:ext cx="8930640" cy="2314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57200">
              <a:lnSpc>
                <a:spcPct val="150200"/>
              </a:lnSpc>
              <a:spcBef>
                <a:spcPts val="95"/>
              </a:spcBef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进入输卵管的精子，靠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输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卵管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的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收缩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、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黏膜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皱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襞及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输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卵管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系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膜的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复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合收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缩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，  以及管壁上皮纤毛摆动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引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起的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液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流的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运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动继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续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前行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在壶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峡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连接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部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精子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因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峡部 括约肌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的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有力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收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缩被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暂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时阻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挡</a:t>
            </a:r>
            <a:r>
              <a:rPr sz="2000" spc="10" dirty="0">
                <a:solidFill>
                  <a:srgbClr val="404040"/>
                </a:solidFill>
                <a:latin typeface="微软雅黑"/>
                <a:cs typeface="微软雅黑"/>
              </a:rPr>
              <a:t>（</a:t>
            </a:r>
            <a:r>
              <a:rPr sz="2000" b="1" spc="25" dirty="0">
                <a:solidFill>
                  <a:srgbClr val="404040"/>
                </a:solidFill>
                <a:latin typeface="微软雅黑"/>
                <a:cs typeface="微软雅黑"/>
              </a:rPr>
              <a:t>形</a:t>
            </a:r>
            <a:r>
              <a:rPr sz="2000" b="1" spc="-50" dirty="0">
                <a:solidFill>
                  <a:srgbClr val="404040"/>
                </a:solidFill>
                <a:latin typeface="微软雅黑"/>
                <a:cs typeface="微软雅黑"/>
              </a:rPr>
              <a:t>成</a:t>
            </a:r>
            <a:r>
              <a:rPr sz="2000" b="1" spc="25" dirty="0">
                <a:solidFill>
                  <a:srgbClr val="404040"/>
                </a:solidFill>
                <a:latin typeface="微软雅黑"/>
                <a:cs typeface="微软雅黑"/>
              </a:rPr>
              <a:t>贮</a:t>
            </a:r>
            <a:r>
              <a:rPr sz="2000" b="1" spc="20" dirty="0">
                <a:solidFill>
                  <a:srgbClr val="404040"/>
                </a:solidFill>
                <a:latin typeface="微软雅黑"/>
                <a:cs typeface="微软雅黑"/>
              </a:rPr>
              <a:t>库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）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，防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止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过多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的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精子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进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入输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卵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管腹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壶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。 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所以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，</a:t>
            </a:r>
            <a:r>
              <a:rPr sz="2000" b="1" u="heavy" spc="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/>
                <a:cs typeface="微软雅黑"/>
              </a:rPr>
              <a:t>壶峡连接</a:t>
            </a:r>
            <a:r>
              <a:rPr sz="2000" b="1" u="heavy" spc="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/>
                <a:cs typeface="微软雅黑"/>
              </a:rPr>
              <a:t>部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称为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子运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行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的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第</a:t>
            </a:r>
            <a:r>
              <a:rPr sz="2000" spc="-65" dirty="0">
                <a:solidFill>
                  <a:srgbClr val="404040"/>
                </a:solidFill>
                <a:latin typeface="Arial"/>
                <a:cs typeface="Arial"/>
              </a:rPr>
              <a:t>3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道生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理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屏障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在一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定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程度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上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防止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卵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子发生 多精子受精。</a:t>
            </a:r>
            <a:endParaRPr sz="200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1683401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61597699-70f1-4b6a-ab61-0095a58b52bb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2875</TotalTime>
  <Words>1266</Words>
  <Application>Microsoft Office PowerPoint</Application>
  <PresentationFormat>宽屏</PresentationFormat>
  <Paragraphs>210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5" baseType="lpstr">
      <vt:lpstr>等线</vt:lpstr>
      <vt:lpstr>等线 Light</vt:lpstr>
      <vt:lpstr>宋体</vt:lpstr>
      <vt:lpstr>微软雅黑</vt:lpstr>
      <vt:lpstr>Arial</vt:lpstr>
      <vt:lpstr>Times New Roman</vt:lpstr>
      <vt:lpstr>Wingdings</vt:lpstr>
      <vt:lpstr>Office 主题​​</vt:lpstr>
      <vt:lpstr>受精是动物生殖过程的中心环节，是 精子进入卵母细胞，两者融合成一个 合子（受精卵）的生理过程。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李 玉丹</cp:lastModifiedBy>
  <cp:revision>495</cp:revision>
  <dcterms:created xsi:type="dcterms:W3CDTF">2019-09-17T02:06:00Z</dcterms:created>
  <dcterms:modified xsi:type="dcterms:W3CDTF">2021-02-03T03:37:58Z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