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66" r:id="rId2"/>
    <p:sldId id="295" r:id="rId3"/>
    <p:sldId id="415" r:id="rId4"/>
    <p:sldId id="354" r:id="rId5"/>
    <p:sldId id="356" r:id="rId6"/>
    <p:sldId id="358" r:id="rId7"/>
    <p:sldId id="357" r:id="rId8"/>
    <p:sldId id="355" r:id="rId9"/>
    <p:sldId id="372" r:id="rId10"/>
    <p:sldId id="672" r:id="rId11"/>
    <p:sldId id="359" r:id="rId12"/>
    <p:sldId id="33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7AE69B1E-4FDE-46DD-A7B7-721F22B0BB04}">
          <p14:sldIdLst>
            <p14:sldId id="266"/>
            <p14:sldId id="295"/>
            <p14:sldId id="415"/>
            <p14:sldId id="354"/>
            <p14:sldId id="356"/>
            <p14:sldId id="358"/>
            <p14:sldId id="357"/>
            <p14:sldId id="355"/>
            <p14:sldId id="372"/>
            <p14:sldId id="672"/>
            <p14:sldId id="359"/>
            <p14:sldId id="33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0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48" y="412"/>
      </p:cViewPr>
      <p:guideLst>
        <p:guide orient="horz" pos="2160"/>
        <p:guide pos="380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727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27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9F9AB439-B785-474E-9CA8-48E0E0B19F8A}" type="slidenum">
              <a:rPr lang="en-US" altLang="zh-CN"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94AC296-AB04-4668-914B-FB096636D9F1}" type="slidenum">
              <a:rPr lang="en-US" altLang="zh-CN" smtClean="0"/>
              <a:t>‹#›</a:t>
            </a:fld>
            <a:endParaRPr lang="en-US" altLang="zh-CN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3AC074D0-1292-4868-8E53-0111DB95A75A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D2DB-9059-4B19-8C32-73572C296355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3033A-50C1-4297-9167-71787475D3DD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6"/>
            <a:ext cx="10178322" cy="596022"/>
          </a:xfrm>
        </p:spPr>
        <p:txBody>
          <a:bodyPr>
            <a:normAutofit/>
          </a:bodyPr>
          <a:lstStyle>
            <a:lvl1pPr>
              <a:defRPr sz="36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51678" y="1136904"/>
            <a:ext cx="10178322" cy="5111496"/>
          </a:xfrm>
        </p:spPr>
        <p:txBody>
          <a:bodyPr/>
          <a:lstStyle>
            <a:lvl1pPr>
              <a:lnSpc>
                <a:spcPct val="110000"/>
              </a:lnSpc>
              <a:spcBef>
                <a:spcPts val="1500"/>
              </a:spcBef>
              <a:spcAft>
                <a:spcPts val="0"/>
              </a:spcAft>
              <a:buFont typeface="Wingdings" panose="05000000000000000000" charset="0"/>
              <a:buChar char="p"/>
              <a:defRPr sz="24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buFont typeface="Wingdings" panose="05000000000000000000" charset="0"/>
              <a:buChar char="u"/>
              <a:defRPr sz="20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buFont typeface="Wingdings" panose="05000000000000000000" charset="0"/>
              <a:buChar char="n"/>
              <a:defRPr sz="18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buFont typeface="Wingdings" panose="05000000000000000000" charset="0"/>
              <a:buChar char="l"/>
              <a:defRPr sz="16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  单击此处编辑母版文本样式</a:t>
            </a:r>
          </a:p>
          <a:p>
            <a:pPr lvl="1"/>
            <a:r>
              <a:rPr lang="zh-CN" altLang="en-US" dirty="0"/>
              <a:t>  二级</a:t>
            </a:r>
          </a:p>
          <a:p>
            <a:pPr lvl="2"/>
            <a:r>
              <a:rPr lang="zh-CN" altLang="en-US" dirty="0"/>
              <a:t>  三级</a:t>
            </a:r>
          </a:p>
          <a:p>
            <a:pPr lvl="3"/>
            <a:r>
              <a:rPr lang="zh-CN" altLang="en-US" dirty="0"/>
              <a:t> 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0F20-42B3-45F7-86A7-660DD5FBA883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685800"/>
            <a:ext cx="10178322" cy="5111496"/>
          </a:xfrm>
        </p:spPr>
        <p:txBody>
          <a:bodyPr/>
          <a:lstStyle>
            <a:lvl1pPr>
              <a:buFont typeface="Wingdings" panose="05000000000000000000" charset="0"/>
              <a:buChar char="p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buFont typeface="Wingdings" panose="05000000000000000000" charset="0"/>
              <a:buChar char="u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buFont typeface="Wingdings" panose="05000000000000000000" charset="0"/>
              <a:buChar char="n"/>
              <a:defRPr sz="1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marL="1371600" indent="0">
              <a:buFont typeface="Wingdings" panose="05000000000000000000" charset="0"/>
              <a:buChar char="l"/>
              <a:defRPr sz="16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0F20-42B3-45F7-86A7-660DD5FBA883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914582D-660D-49DD-BE87-958040E26973}" type="slidenum">
              <a:rPr lang="en-US" altLang="zh-CN" smtClean="0"/>
              <a:t>‹#›</a:t>
            </a:fld>
            <a:endParaRPr lang="en-US" altLang="zh-CN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684415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853-F8F9-409F-A589-2F2034B73B4C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9351-294D-4B02-87AE-499130531305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6476-472B-433F-B487-1EE5D1404809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B757-F1BA-4690-AA2A-B62D4C1B5FB1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83150105-9413-48DF-864F-9375A8FC5B3C}" type="slidenum">
              <a:rPr lang="en-US" altLang="zh-CN" smtClean="0"/>
              <a:t>‹#›</a:t>
            </a:fld>
            <a:endParaRPr lang="en-US" altLang="zh-CN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3681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1371601"/>
            <a:ext cx="10178322" cy="45079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ED7B3CA-8F06-4B6D-872D-FAF9C2553A85}" type="slidenum">
              <a:rPr lang="en-US" altLang="zh-CN" smtClean="0"/>
              <a:t>‹#›</a:t>
            </a:fld>
            <a:endParaRPr lang="en-US" altLang="zh-CN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spc="200" baseline="0">
          <a:solidFill>
            <a:schemeClr val="tx2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400" b="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2000" b="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800" b="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600" b="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b="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baike.baidu.com/view/1610279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sz="6000" dirty="0"/>
              <a:t>生 殖 激 素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5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4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249B3-78C1-4C11-9765-CF53280DE925}" type="slidenum">
              <a:rPr lang="en-US" altLang="zh-CN"/>
              <a:t>1</a:t>
            </a:fld>
            <a:endParaRPr lang="en-US" altLang="zh-C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/>
              <a:t>例子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公猪 的外激素——雄烯酮 (雄 留 一16一烯 一3一 酮 )和雄烯醇 (雄带 一16一烯 一3一醇 )</a:t>
            </a:r>
          </a:p>
          <a:p>
            <a:r>
              <a:rPr lang="zh-CN" altLang="en-US"/>
              <a:t>一般认为 ，外激素 由公猪呼出后达到 母猪 的鼻孔中 ，刺激母猪嗅觉系统上皮上的神经细 胞受体 ，使其出现表现为交配行为的反应。</a:t>
            </a:r>
          </a:p>
          <a:p>
            <a:r>
              <a:rPr lang="zh-CN" altLang="en-US"/>
              <a:t>公猪 的雄烯酮和雄烯醇不但在化学上已 得到确定 ，并且 已经生产 出了喷雾剂和粉剂 ，已用于 养猪生产之 中以及用于科学研究 。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0F20-42B3-45F7-86A7-660DD5FBA883}" type="slidenum">
              <a:rPr lang="en-US" altLang="zh-CN" smtClean="0"/>
              <a:t>10</a:t>
            </a:fld>
            <a:endParaRPr lang="en-US" altLang="zh-CN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022725"/>
            <a:ext cx="8905875" cy="235267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思考题：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CN" altLang="en-US" sz="2800" dirty="0"/>
              <a:t>解释激素、生殖激素。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sz="2800" dirty="0"/>
              <a:t>生殖激素分为那些类型？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sz="2800" dirty="0"/>
              <a:t>主要生殖激素的英文简写。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sz="2800" dirty="0"/>
              <a:t>简述生殖激素的作用特点。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sz="2800" dirty="0"/>
              <a:t>简述卵泡刺激素、催产素、雌激素、孕激素的作用机理。</a:t>
            </a:r>
          </a:p>
          <a:p>
            <a:pPr marL="514350" indent="-514350">
              <a:buFont typeface="+mj-lt"/>
              <a:buAutoNum type="arabicPeriod"/>
            </a:pPr>
            <a:endParaRPr lang="en-US" altLang="zh-CN" sz="2800" dirty="0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A7A2-C42F-4709-94FE-D70C24375858}" type="slidenum">
              <a:rPr lang="en-US" altLang="zh-CN"/>
              <a:t>11</a:t>
            </a:fld>
            <a:endParaRPr lang="en-US" altLang="zh-CN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5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3672F-D016-4D3A-89C8-D28E2892BEB7}" type="slidenum">
              <a:rPr lang="en-US" altLang="zh-CN"/>
              <a:t>12</a:t>
            </a:fld>
            <a:endParaRPr lang="en-US" altLang="zh-CN"/>
          </a:p>
        </p:txBody>
      </p:sp>
      <p:pic>
        <p:nvPicPr>
          <p:cNvPr id="116738" name="Picture 2" descr="BJ_0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985" y="254635"/>
            <a:ext cx="8622030" cy="6466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6739" name="WordArt 3" descr="白色大理石"/>
          <p:cNvSpPr>
            <a:spLocks noChangeArrowheads="1" noChangeShapeType="1" noTextEdit="1"/>
          </p:cNvSpPr>
          <p:nvPr/>
        </p:nvSpPr>
        <p:spPr bwMode="auto">
          <a:xfrm>
            <a:off x="6888164" y="549275"/>
            <a:ext cx="2879725" cy="115093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  <a:contourClr>
                <a:srgbClr val="FFCC99"/>
              </a:contourClr>
            </a:sp3d>
          </a:bodyPr>
          <a:lstStyle/>
          <a:p>
            <a:pPr algn="ctr"/>
            <a:r>
              <a:rPr lang="en-US" altLang="zh-CN" sz="3600" kern="10">
                <a:ln w="9525">
                  <a:rou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宋体" panose="02010600030101010101" pitchFamily="2" charset="-122"/>
              </a:rPr>
              <a:t>Thanks!</a:t>
            </a:r>
            <a:endParaRPr lang="zh-CN" altLang="en-US" sz="3600" kern="10">
              <a:ln w="9525">
                <a:round/>
              </a:ln>
              <a:blipFill dpi="0" rotWithShape="0">
                <a:blip r:embed="rId3"/>
                <a:srcRect/>
                <a:tile tx="0" ty="0" sx="100000" sy="100000" flip="none" algn="tl"/>
              </a:blip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6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20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6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90029-7209-4AFA-84AA-26726EA80DB7}" type="slidenum">
              <a:rPr lang="en-US" altLang="zh-CN"/>
              <a:t>2</a:t>
            </a:fld>
            <a:endParaRPr lang="en-US" altLang="zh-CN"/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1981200" y="1447800"/>
            <a:ext cx="7850188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ts val="5000"/>
              </a:lnSpc>
              <a:spcBef>
                <a:spcPct val="0"/>
              </a:spcBef>
              <a:buClr>
                <a:schemeClr val="accent1"/>
              </a:buClr>
              <a:buSzPct val="90000"/>
              <a:buNone/>
            </a:pPr>
            <a:endParaRPr lang="zh-CN" altLang="zh-CN"/>
          </a:p>
        </p:txBody>
      </p:sp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1981201" y="533400"/>
            <a:ext cx="5832475" cy="835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120000"/>
              </a:lnSpc>
              <a:spcBef>
                <a:spcPct val="20000"/>
              </a:spcBef>
            </a:pPr>
            <a:r>
              <a:rPr lang="zh-CN" altLang="en-US" sz="44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四、前列腺素</a:t>
            </a:r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1251678" y="1447800"/>
            <a:ext cx="10330722" cy="3398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indent="-457200">
              <a:lnSpc>
                <a:spcPct val="130000"/>
              </a:lnSpc>
              <a:buClr>
                <a:schemeClr val="tx1"/>
              </a:buClr>
              <a:buSzPct val="75000"/>
              <a:buFont typeface="Wingdings" panose="05000000000000000000" pitchFamily="2" charset="2"/>
              <a:buChar char="p"/>
            </a:pP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前列腺素（</a:t>
            </a:r>
            <a:r>
              <a:rPr lang="en-US" altLang="zh-CN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PG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）存在于动物和人体中的一类具有多种生理作用的活性物质。</a:t>
            </a:r>
            <a:endParaRPr lang="en-US" altLang="zh-CN" sz="2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>
              <a:lnSpc>
                <a:spcPct val="130000"/>
              </a:lnSpc>
              <a:buClr>
                <a:schemeClr val="tx1"/>
              </a:buClr>
              <a:buSzPct val="75000"/>
              <a:buFont typeface="Wingdings" panose="05000000000000000000" pitchFamily="2" charset="2"/>
              <a:buChar char="p"/>
            </a:pP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最早发现存在于人的精液中，当时以为这一物质是由前列腺释放的，因而定名为前列腺素。</a:t>
            </a:r>
          </a:p>
          <a:p>
            <a:pPr marL="457200" indent="-457200">
              <a:lnSpc>
                <a:spcPct val="130000"/>
              </a:lnSpc>
              <a:buClr>
                <a:schemeClr val="tx1"/>
              </a:buClr>
              <a:buSzPct val="75000"/>
              <a:buFont typeface="Wingdings" panose="05000000000000000000" pitchFamily="2" charset="2"/>
              <a:buChar char="p"/>
            </a:pP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现已证明精液中的前列腺素主要来自</a:t>
            </a:r>
            <a:r>
              <a:rPr lang="zh-CN" altLang="en-US" sz="28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精囊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，而且全身许多组织细胞都能产生前列腺素。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B757-F1BA-4690-AA2A-B62D4C1B5FB1}" type="slidenum">
              <a:rPr lang="en-US" altLang="zh-CN" smtClean="0"/>
              <a:t>3</a:t>
            </a:fld>
            <a:endParaRPr lang="en-US" altLang="zh-CN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0160" y="525780"/>
            <a:ext cx="8134985" cy="603821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5" name="Rectangle 3"/>
          <p:cNvSpPr>
            <a:spLocks noGrp="1" noChangeArrowheads="1"/>
          </p:cNvSpPr>
          <p:nvPr>
            <p:ph idx="1"/>
          </p:nvPr>
        </p:nvSpPr>
        <p:spPr>
          <a:xfrm>
            <a:off x="1251585" y="1305560"/>
            <a:ext cx="10178415" cy="494284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zh-CN" b="0" dirty="0"/>
              <a:t>PG</a:t>
            </a:r>
            <a:r>
              <a:rPr lang="zh-CN" altLang="en-US" b="0" dirty="0"/>
              <a:t>按其结构，前列腺素分为</a:t>
            </a:r>
            <a:r>
              <a:rPr lang="en-US" altLang="zh-CN" b="0" dirty="0"/>
              <a:t>A</a:t>
            </a:r>
            <a:r>
              <a:rPr lang="zh-CN" altLang="en-US" b="0" dirty="0"/>
              <a:t>、</a:t>
            </a:r>
            <a:r>
              <a:rPr lang="en-US" altLang="zh-CN" b="0" dirty="0"/>
              <a:t>B</a:t>
            </a:r>
            <a:r>
              <a:rPr lang="zh-CN" altLang="en-US" b="0" dirty="0"/>
              <a:t>、</a:t>
            </a:r>
            <a:r>
              <a:rPr lang="en-US" altLang="zh-CN" b="0" dirty="0"/>
              <a:t>C</a:t>
            </a:r>
            <a:r>
              <a:rPr lang="zh-CN" altLang="en-US" b="0" dirty="0"/>
              <a:t>、</a:t>
            </a:r>
            <a:r>
              <a:rPr lang="en-US" altLang="zh-CN" b="0" dirty="0"/>
              <a:t>D</a:t>
            </a:r>
            <a:r>
              <a:rPr lang="zh-CN" altLang="en-US" b="0" dirty="0"/>
              <a:t>、</a:t>
            </a:r>
            <a:r>
              <a:rPr lang="en-US" altLang="zh-CN" b="0" dirty="0"/>
              <a:t>E</a:t>
            </a:r>
            <a:r>
              <a:rPr lang="zh-CN" altLang="en-US" b="0" dirty="0"/>
              <a:t>、</a:t>
            </a:r>
            <a:r>
              <a:rPr lang="en-US" altLang="zh-CN" b="0" dirty="0"/>
              <a:t>F</a:t>
            </a:r>
            <a:r>
              <a:rPr lang="zh-CN" altLang="en-US" b="0" dirty="0"/>
              <a:t>、</a:t>
            </a:r>
            <a:r>
              <a:rPr lang="en-US" altLang="zh-CN" b="0" dirty="0"/>
              <a:t>G</a:t>
            </a:r>
            <a:r>
              <a:rPr lang="zh-CN" altLang="en-US" b="0" dirty="0"/>
              <a:t>、</a:t>
            </a:r>
            <a:r>
              <a:rPr lang="en-US" altLang="zh-CN" b="0" dirty="0"/>
              <a:t>H</a:t>
            </a:r>
            <a:r>
              <a:rPr lang="zh-CN" altLang="en-US" b="0" dirty="0"/>
              <a:t>、</a:t>
            </a:r>
            <a:r>
              <a:rPr lang="en-US" altLang="zh-CN" b="0" dirty="0"/>
              <a:t>I</a:t>
            </a:r>
            <a:r>
              <a:rPr lang="zh-CN" altLang="en-US" b="0" dirty="0"/>
              <a:t>等类型。</a:t>
            </a:r>
            <a:endParaRPr lang="en-US" altLang="zh-CN" b="0" dirty="0"/>
          </a:p>
          <a:p>
            <a:pPr>
              <a:lnSpc>
                <a:spcPct val="100000"/>
              </a:lnSpc>
            </a:pPr>
            <a:r>
              <a:rPr lang="zh-CN" altLang="en-US" b="0" dirty="0"/>
              <a:t>不同类型的前列腺素具有不同的功能，如</a:t>
            </a:r>
            <a:r>
              <a:rPr lang="zh-CN" altLang="en-US" b="0" dirty="0">
                <a:hlinkClick r:id="rId2"/>
              </a:rPr>
              <a:t>前列腺素</a:t>
            </a:r>
            <a:r>
              <a:rPr lang="en-US" altLang="zh-CN" b="0" dirty="0">
                <a:hlinkClick r:id="rId2"/>
              </a:rPr>
              <a:t>E</a:t>
            </a:r>
            <a:r>
              <a:rPr lang="zh-CN" altLang="en-US" b="0" dirty="0"/>
              <a:t>能舒张支气管平滑肌，降低通气阻力；而前列腺素</a:t>
            </a:r>
            <a:r>
              <a:rPr lang="en-US" altLang="zh-CN" b="0" dirty="0"/>
              <a:t>F</a:t>
            </a:r>
            <a:r>
              <a:rPr lang="zh-CN" altLang="en-US" b="0" dirty="0"/>
              <a:t>的作用则相反。</a:t>
            </a:r>
            <a:endParaRPr lang="en-US" altLang="zh-CN" b="0" dirty="0"/>
          </a:p>
          <a:p>
            <a:pPr>
              <a:lnSpc>
                <a:spcPct val="100000"/>
              </a:lnSpc>
            </a:pPr>
            <a:r>
              <a:rPr lang="zh-CN" altLang="en-US" b="0" dirty="0"/>
              <a:t>前列腺素的半衰期极短（</a:t>
            </a:r>
            <a:r>
              <a:rPr lang="en-US" altLang="zh-CN" b="0" dirty="0"/>
              <a:t>1</a:t>
            </a:r>
            <a:r>
              <a:rPr lang="zh-CN" altLang="en-US" b="0" dirty="0"/>
              <a:t>～</a:t>
            </a:r>
            <a:r>
              <a:rPr lang="en-US" altLang="zh-CN" b="0" dirty="0"/>
              <a:t>2</a:t>
            </a:r>
            <a:r>
              <a:rPr lang="zh-CN" altLang="en-US" b="0" dirty="0"/>
              <a:t>分钟），除前列腺素</a:t>
            </a:r>
            <a:r>
              <a:rPr lang="en-US" altLang="zh-CN" b="0" dirty="0"/>
              <a:t>I2</a:t>
            </a:r>
            <a:r>
              <a:rPr lang="zh-CN" altLang="en-US" b="0" dirty="0"/>
              <a:t>外，其他的前列腺素经肺和肝迅速降解，故前列腺素不像典型的激素那样，通过循环影响远距离靶组织的活动，而是在局部产生和释放，对产生前列腺素的细胞本身或对邻近细胞的生理活动发挥调节作用。</a:t>
            </a:r>
            <a:endParaRPr lang="en-US" altLang="zh-CN" b="0" dirty="0"/>
          </a:p>
        </p:txBody>
      </p:sp>
      <p:sp>
        <p:nvSpPr>
          <p:cNvPr id="5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4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55A99-F996-40FB-B6B8-CDCC65B7B6AA}" type="slidenum">
              <a:rPr lang="en-US" altLang="zh-CN"/>
              <a:t>4</a:t>
            </a:fld>
            <a:endParaRPr lang="en-US" altLang="zh-C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前列腺素的生理作用极为广泛：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800" dirty="0">
                <a:solidFill>
                  <a:srgbClr val="002060"/>
                </a:solidFill>
              </a:rPr>
              <a:t>对生殖系统作用：</a:t>
            </a:r>
            <a:endParaRPr lang="en-US" altLang="zh-CN" sz="2800" dirty="0">
              <a:solidFill>
                <a:srgbClr val="002060"/>
              </a:solidFill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400" dirty="0"/>
              <a:t>对黄体有强烈的溶解作用</a:t>
            </a:r>
            <a:endParaRPr lang="en-US" altLang="zh-CN" sz="24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400" dirty="0"/>
              <a:t>影响输卵管收缩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400" dirty="0"/>
              <a:t>具有强烈刺激子宫平滑肌收缩的作用，对子宫颈有松弛作用</a:t>
            </a:r>
            <a:endParaRPr lang="en-US" altLang="zh-CN" sz="24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400" dirty="0"/>
              <a:t>促进公畜精囊腺和输精管的收缩，有利于射精和精卵结合。</a:t>
            </a:r>
            <a:endParaRPr lang="en-US" altLang="zh-CN" sz="24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400" dirty="0"/>
              <a:t>促进排卵。</a:t>
            </a:r>
            <a:r>
              <a:rPr lang="en-US" altLang="zh-CN" sz="2400" dirty="0"/>
              <a:t>PGE</a:t>
            </a:r>
            <a:r>
              <a:rPr lang="zh-CN" altLang="en-US" sz="2400" dirty="0">
                <a:solidFill>
                  <a:srgbClr val="FF0000"/>
                </a:solidFill>
              </a:rPr>
              <a:t>能抑制</a:t>
            </a:r>
            <a:r>
              <a:rPr lang="zh-CN" altLang="en-US" sz="2400" dirty="0"/>
              <a:t>排卵，</a:t>
            </a:r>
            <a:r>
              <a:rPr lang="en-US" altLang="zh-CN" sz="2400" dirty="0"/>
              <a:t>PGF2ɑ</a:t>
            </a:r>
            <a:r>
              <a:rPr lang="zh-CN" altLang="en-US" sz="2400" dirty="0"/>
              <a:t>却有</a:t>
            </a:r>
            <a:r>
              <a:rPr lang="zh-CN" altLang="en-US" sz="2400" dirty="0">
                <a:solidFill>
                  <a:srgbClr val="FF0000"/>
                </a:solidFill>
              </a:rPr>
              <a:t>促进</a:t>
            </a:r>
            <a:r>
              <a:rPr lang="zh-CN" altLang="en-US" sz="2400" dirty="0"/>
              <a:t>排卵的作用。</a:t>
            </a:r>
            <a:endParaRPr lang="en-US" altLang="zh-CN" sz="2400" dirty="0"/>
          </a:p>
        </p:txBody>
      </p:sp>
      <p:sp>
        <p:nvSpPr>
          <p:cNvPr id="5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4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D8DD1-34A7-4710-8127-FB56015BA421}" type="slidenum">
              <a:rPr lang="en-US" altLang="zh-CN"/>
              <a:t>5</a:t>
            </a:fld>
            <a:endParaRPr lang="en-US" altLang="zh-C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idx="1"/>
          </p:nvPr>
        </p:nvSpPr>
        <p:spPr>
          <a:xfrm>
            <a:off x="1251678" y="1905000"/>
            <a:ext cx="10178322" cy="3886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002060"/>
                </a:solidFill>
              </a:rPr>
              <a:t>对内分泌系统的作用：</a:t>
            </a:r>
            <a:r>
              <a:rPr lang="zh-CN" altLang="en-US" dirty="0"/>
              <a:t>通过影响内分泌细胞内环腺苷酸（</a:t>
            </a:r>
            <a:r>
              <a:rPr lang="en-US" altLang="zh-CN" dirty="0"/>
              <a:t>cAMP</a:t>
            </a:r>
            <a:r>
              <a:rPr lang="zh-CN" altLang="en-US" dirty="0"/>
              <a:t>）水平，影响激素的合成与释放。</a:t>
            </a:r>
          </a:p>
          <a:p>
            <a:pPr lvl="1">
              <a:lnSpc>
                <a:spcPct val="150000"/>
              </a:lnSpc>
            </a:pPr>
            <a:r>
              <a:rPr lang="zh-CN" altLang="en-US" dirty="0"/>
              <a:t>如促使甲状腺素分泌和肾上腺皮质激素的合成。</a:t>
            </a:r>
            <a:endParaRPr lang="en-US" altLang="zh-CN" dirty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002060"/>
                </a:solidFill>
              </a:rPr>
              <a:t>对血管和支气管平滑肌的作用：</a:t>
            </a:r>
            <a:r>
              <a:rPr lang="zh-CN" altLang="en-US" dirty="0"/>
              <a:t>不同的前列腺素对血管平滑肌和支气管平滑肌的作用效应不同。</a:t>
            </a:r>
          </a:p>
          <a:p>
            <a:pPr lvl="1">
              <a:lnSpc>
                <a:spcPct val="150000"/>
              </a:lnSpc>
            </a:pPr>
            <a:r>
              <a:rPr lang="zh-CN" altLang="en-US" dirty="0"/>
              <a:t>前列腺素</a:t>
            </a:r>
            <a:r>
              <a:rPr lang="en-US" altLang="zh-CN" dirty="0"/>
              <a:t>E</a:t>
            </a:r>
            <a:r>
              <a:rPr lang="zh-CN" altLang="en-US" dirty="0"/>
              <a:t>和前列腺素</a:t>
            </a:r>
            <a:r>
              <a:rPr lang="en-US" altLang="zh-CN" dirty="0"/>
              <a:t>F</a:t>
            </a:r>
            <a:r>
              <a:rPr lang="zh-CN" altLang="en-US" dirty="0"/>
              <a:t>能使血管平滑肌松弛，从而减少血流的外周阻力，降低血压。</a:t>
            </a:r>
          </a:p>
        </p:txBody>
      </p:sp>
      <p:sp>
        <p:nvSpPr>
          <p:cNvPr id="5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4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02D3-864F-445B-B614-2E7D82C1BD6F}" type="slidenum">
              <a:rPr lang="en-US" altLang="zh-CN"/>
              <a:t>6</a:t>
            </a:fld>
            <a:endParaRPr lang="en-US" altLang="zh-CN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dirty="0">
                <a:solidFill>
                  <a:srgbClr val="002060"/>
                </a:solidFill>
              </a:rPr>
              <a:t>对神经系统作用：</a:t>
            </a:r>
            <a:r>
              <a:rPr lang="zh-CN" altLang="en-US" dirty="0"/>
              <a:t>广泛分布于神经系统，对神经递质的释放和活动起调节作用，也有人认为，前列腺素本身即有神经递质作用。</a:t>
            </a:r>
          </a:p>
          <a:p>
            <a:pPr>
              <a:lnSpc>
                <a:spcPct val="100000"/>
              </a:lnSpc>
            </a:pPr>
            <a:r>
              <a:rPr lang="zh-CN" altLang="en-US" dirty="0">
                <a:solidFill>
                  <a:srgbClr val="002060"/>
                </a:solidFill>
              </a:rPr>
              <a:t>对呼吸系统作用：</a:t>
            </a:r>
            <a:r>
              <a:rPr lang="zh-CN" altLang="en-US" dirty="0"/>
              <a:t>前列腺素</a:t>
            </a:r>
            <a:r>
              <a:rPr lang="en-US" altLang="zh-CN" dirty="0"/>
              <a:t>E</a:t>
            </a:r>
            <a:r>
              <a:rPr lang="zh-CN" altLang="en-US" dirty="0"/>
              <a:t>有松弛支气管平滑肌作用，而前列腺素</a:t>
            </a:r>
            <a:r>
              <a:rPr lang="en-US" altLang="zh-CN" dirty="0"/>
              <a:t>F</a:t>
            </a:r>
            <a:r>
              <a:rPr lang="zh-CN" altLang="en-US" dirty="0"/>
              <a:t>相反，是支气管收缩剂。</a:t>
            </a:r>
            <a:endParaRPr lang="en-US" altLang="zh-CN" dirty="0"/>
          </a:p>
          <a:p>
            <a:pPr>
              <a:lnSpc>
                <a:spcPct val="100000"/>
              </a:lnSpc>
            </a:pPr>
            <a:r>
              <a:rPr lang="zh-CN" altLang="en-US" dirty="0">
                <a:solidFill>
                  <a:srgbClr val="002060"/>
                </a:solidFill>
              </a:rPr>
              <a:t>对胃肠道的作用：</a:t>
            </a:r>
            <a:r>
              <a:rPr lang="zh-CN" altLang="en-US" dirty="0"/>
              <a:t>可引起平滑肌收缩，抑制胃酸分泌，防止强酸、强碱、无水酒精等对胃粘膜侵蚀，具细胞保护作用。</a:t>
            </a:r>
          </a:p>
          <a:p>
            <a:pPr lvl="1">
              <a:lnSpc>
                <a:spcPct val="100000"/>
              </a:lnSpc>
            </a:pPr>
            <a:r>
              <a:rPr lang="zh-CN" altLang="en-US" dirty="0"/>
              <a:t>对小肠、结肠、胰腺等也具有保护作用。</a:t>
            </a:r>
          </a:p>
          <a:p>
            <a:pPr lvl="1">
              <a:lnSpc>
                <a:spcPct val="100000"/>
              </a:lnSpc>
            </a:pPr>
            <a:r>
              <a:rPr lang="zh-CN" altLang="en-US" dirty="0"/>
              <a:t>还可刺激肠液分泌、肝胆汁分泌，以及胆囊肌收缩等</a:t>
            </a:r>
          </a:p>
        </p:txBody>
      </p:sp>
      <p:sp>
        <p:nvSpPr>
          <p:cNvPr id="5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4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2920E-99E7-4FBB-B0D3-FF9493F415DD}" type="slidenum">
              <a:rPr lang="en-US" altLang="zh-CN"/>
              <a:t>7</a:t>
            </a:fld>
            <a:endParaRPr lang="en-US" altLang="zh-CN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前列腺素</a:t>
            </a:r>
            <a:r>
              <a:rPr lang="en-US" altLang="zh-CN" dirty="0"/>
              <a:t>F2</a:t>
            </a:r>
            <a:r>
              <a:rPr lang="el-GR" altLang="zh-CN" dirty="0"/>
              <a:t>α</a:t>
            </a:r>
            <a:r>
              <a:rPr lang="zh-CN" altLang="en-US" dirty="0"/>
              <a:t>的应用：</a:t>
            </a:r>
          </a:p>
        </p:txBody>
      </p:sp>
      <p:sp>
        <p:nvSpPr>
          <p:cNvPr id="142340" name="Rectangle 4"/>
          <p:cNvSpPr>
            <a:spLocks noGrp="1" noChangeArrowheads="1"/>
          </p:cNvSpPr>
          <p:nvPr>
            <p:ph idx="1"/>
          </p:nvPr>
        </p:nvSpPr>
        <p:spPr>
          <a:xfrm>
            <a:off x="1251585" y="3599180"/>
            <a:ext cx="10178415" cy="2324735"/>
          </a:xfrm>
        </p:spPr>
        <p:txBody>
          <a:bodyPr>
            <a:noAutofit/>
          </a:bodyPr>
          <a:lstStyle/>
          <a:p>
            <a:pPr marL="514350" indent="-514350">
              <a:lnSpc>
                <a:spcPct val="100000"/>
              </a:lnSpc>
              <a:buFont typeface="+mj-lt"/>
              <a:buAutoNum type="romanUcPeriod"/>
            </a:pPr>
            <a:r>
              <a:rPr lang="zh-CN" altLang="en-US" sz="2300"/>
              <a:t>由于前列腺素能引起子宫频率而强烈的收缩，故应用于足月妊娠的引产、诱导分娩、人工流产以及避孕等方面，取得了一定的效果。</a:t>
            </a:r>
          </a:p>
          <a:p>
            <a:pPr marL="514350" indent="-514350">
              <a:lnSpc>
                <a:spcPct val="100000"/>
              </a:lnSpc>
              <a:buFont typeface="+mj-lt"/>
              <a:buAutoNum type="romanUcPeriod"/>
            </a:pPr>
            <a:r>
              <a:rPr lang="zh-CN" altLang="en-US" sz="2300" dirty="0"/>
              <a:t>促进恶露、死胎、胎衣排除；</a:t>
            </a:r>
          </a:p>
          <a:p>
            <a:pPr marL="514350" indent="-514350">
              <a:lnSpc>
                <a:spcPct val="100000"/>
              </a:lnSpc>
              <a:buFont typeface="+mj-lt"/>
              <a:buAutoNum type="romanUcPeriod"/>
            </a:pPr>
            <a:r>
              <a:rPr lang="zh-CN" altLang="en-US" sz="2300" dirty="0"/>
              <a:t>同期发情；</a:t>
            </a:r>
          </a:p>
          <a:p>
            <a:pPr marL="514350" indent="-514350">
              <a:lnSpc>
                <a:spcPct val="100000"/>
              </a:lnSpc>
              <a:buFont typeface="+mj-lt"/>
              <a:buAutoNum type="romanUcPeriod"/>
            </a:pPr>
            <a:r>
              <a:rPr lang="zh-CN" altLang="en-US" sz="2300" dirty="0"/>
              <a:t>治疗持久黄体。</a:t>
            </a:r>
          </a:p>
        </p:txBody>
      </p:sp>
      <p:sp>
        <p:nvSpPr>
          <p:cNvPr id="5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4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D2E6F-8050-46B1-8336-7681803AA946}" type="slidenum">
              <a:rPr lang="en-US" altLang="zh-CN"/>
              <a:t>8</a:t>
            </a:fld>
            <a:endParaRPr lang="en-US" altLang="zh-CN"/>
          </a:p>
        </p:txBody>
      </p:sp>
      <p:sp>
        <p:nvSpPr>
          <p:cNvPr id="2" name="矩形 1"/>
          <p:cNvSpPr/>
          <p:nvPr/>
        </p:nvSpPr>
        <p:spPr>
          <a:xfrm>
            <a:off x="1159239" y="1409952"/>
            <a:ext cx="10363200" cy="1630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auto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CN" altLang="en-US" sz="20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由于天然</a:t>
            </a:r>
            <a:r>
              <a:rPr lang="en-US" altLang="zh-CN" sz="20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PG</a:t>
            </a:r>
            <a:r>
              <a:rPr lang="zh-CN" altLang="en-US" sz="20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在体内半存留期短，生物活性范围又广，故应用时容易产生副作用。</a:t>
            </a:r>
          </a:p>
          <a:p>
            <a:pPr marL="342900" indent="-342900" fontAlgn="auto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CN" altLang="en-US" sz="20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实际应用上，合成的</a:t>
            </a:r>
            <a:r>
              <a:rPr lang="en-US" altLang="zh-CN" sz="20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PG</a:t>
            </a:r>
            <a:r>
              <a:rPr lang="zh-CN" altLang="en-US" sz="20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比天然的具有作用时间长，活性较高，副作用小等优点。</a:t>
            </a:r>
            <a:endParaRPr lang="en-US" altLang="zh-CN" sz="200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 fontAlgn="auto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CN" altLang="en-US" sz="20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人工合成的</a:t>
            </a:r>
            <a:r>
              <a:rPr lang="en-US" altLang="zh-CN" sz="20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PG</a:t>
            </a:r>
            <a:r>
              <a:rPr lang="zh-CN" altLang="en-US" sz="20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类似物很多，国内有三种</a:t>
            </a:r>
            <a:r>
              <a:rPr lang="en-US" altLang="zh-CN" sz="20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PGF</a:t>
            </a:r>
            <a:r>
              <a:rPr lang="zh-CN" altLang="en-US" sz="20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，如</a:t>
            </a:r>
            <a:r>
              <a:rPr lang="en-US" altLang="zh-CN" sz="20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15-</a:t>
            </a:r>
            <a:r>
              <a:rPr lang="zh-CN" altLang="en-US" sz="20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甲基</a:t>
            </a:r>
            <a:r>
              <a:rPr lang="en-US" altLang="zh-CN" sz="20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PGF2ɑ</a:t>
            </a:r>
            <a:r>
              <a:rPr lang="zh-CN" altLang="en-US" sz="20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l-GR" altLang="zh-CN" sz="20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ω</a:t>
            </a:r>
            <a:r>
              <a:rPr lang="en-US" altLang="zh-CN" sz="20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20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乙基</a:t>
            </a:r>
            <a:r>
              <a:rPr lang="en-US" altLang="zh-CN" sz="20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-13- PGF2ɑ</a:t>
            </a:r>
            <a:r>
              <a:rPr lang="zh-CN" altLang="en-US" sz="20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及</a:t>
            </a:r>
            <a:r>
              <a:rPr lang="en-US" altLang="zh-CN" sz="20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PGF1ɑ</a:t>
            </a:r>
            <a:r>
              <a:rPr lang="zh-CN" altLang="en-US" sz="20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甲脂。</a:t>
            </a:r>
            <a:endParaRPr lang="en-US" altLang="zh-CN" sz="200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2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2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2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2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2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2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2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2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40" grpId="0" build="p"/>
      <p:bldP spid="142340" grpI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dirty="0">
                <a:solidFill>
                  <a:srgbClr val="FF0000"/>
                </a:solidFill>
              </a:rPr>
              <a:t>五、外激素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51678" y="1398524"/>
            <a:ext cx="10178322" cy="5111496"/>
          </a:xfrm>
        </p:spPr>
        <p:txBody>
          <a:bodyPr>
            <a:normAutofit fontScale="92500"/>
          </a:bodyPr>
          <a:lstStyle/>
          <a:p>
            <a:pPr lvl="0"/>
            <a:r>
              <a:rPr lang="zh-CN" altLang="en-US"/>
              <a:t>来源</a:t>
            </a:r>
            <a:r>
              <a:rPr lang="zh-CN" altLang="en-US" dirty="0"/>
              <a:t>和特性</a:t>
            </a:r>
          </a:p>
          <a:p>
            <a:pPr lvl="1"/>
            <a:r>
              <a:rPr lang="zh-CN" altLang="en-US" dirty="0"/>
              <a:t>外激素腺体产生，广泛分布于机体各处。多为小分子、有挥发性的物质</a:t>
            </a:r>
            <a:endParaRPr lang="en-US" altLang="zh-CN" dirty="0"/>
          </a:p>
          <a:p>
            <a:pPr lvl="0"/>
            <a:r>
              <a:rPr lang="zh-CN" altLang="en-US" dirty="0"/>
              <a:t>生理功能</a:t>
            </a:r>
          </a:p>
          <a:p>
            <a:pPr lvl="1"/>
            <a:r>
              <a:rPr lang="zh-CN" altLang="en-US" dirty="0"/>
              <a:t>召唤异性，使异性彼此聚会</a:t>
            </a:r>
          </a:p>
          <a:p>
            <a:pPr lvl="1"/>
            <a:r>
              <a:rPr lang="zh-CN" altLang="en-US" dirty="0"/>
              <a:t>刺激异性的求偶行为和交配行为</a:t>
            </a:r>
          </a:p>
          <a:p>
            <a:pPr lvl="1"/>
            <a:r>
              <a:rPr lang="zh-CN" altLang="en-US" dirty="0"/>
              <a:t>对异性或同性的生殖内分泌产生一定的调节作用</a:t>
            </a:r>
            <a:endParaRPr lang="en-US" altLang="zh-CN" dirty="0"/>
          </a:p>
          <a:p>
            <a:pPr lvl="0"/>
            <a:r>
              <a:rPr lang="zh-CN" altLang="en-US" dirty="0"/>
              <a:t>应用</a:t>
            </a:r>
          </a:p>
          <a:p>
            <a:pPr lvl="1"/>
            <a:r>
              <a:rPr lang="zh-CN" altLang="en-US" dirty="0"/>
              <a:t>用于母猪催情</a:t>
            </a:r>
          </a:p>
          <a:p>
            <a:pPr lvl="1"/>
            <a:r>
              <a:rPr lang="zh-CN" altLang="en-US" dirty="0"/>
              <a:t>母猪试情</a:t>
            </a:r>
          </a:p>
          <a:p>
            <a:pPr lvl="1"/>
            <a:r>
              <a:rPr lang="zh-CN" altLang="en-US" dirty="0"/>
              <a:t>公畜采精训练</a:t>
            </a:r>
          </a:p>
          <a:p>
            <a:pPr lvl="1"/>
            <a:r>
              <a:rPr lang="zh-CN" altLang="en-US" dirty="0"/>
              <a:t>促使家畜性成熟，提高发情率和受胎率</a:t>
            </a:r>
          </a:p>
          <a:p>
            <a:pPr lvl="1"/>
            <a:r>
              <a:rPr lang="zh-CN" altLang="en-US" dirty="0"/>
              <a:t>用于仔猪的寄养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0F20-42B3-45F7-86A7-660DD5FBA883}" type="slidenum">
              <a:rPr lang="en-US" altLang="zh-CN" smtClean="0"/>
              <a:t>9</a:t>
            </a:fld>
            <a:endParaRPr lang="en-US" altLang="zh-C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徽章">
  <a:themeElements>
    <a:clrScheme name="徽章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徽章">
      <a:majorFont>
        <a:latin typeface="Impact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徽章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TM10001106[[fn=徽章]]</Template>
  <TotalTime>1</TotalTime>
  <Words>826</Words>
  <Application>Microsoft Office PowerPoint</Application>
  <PresentationFormat>宽屏</PresentationFormat>
  <Paragraphs>80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9" baseType="lpstr">
      <vt:lpstr>等线</vt:lpstr>
      <vt:lpstr>宋体</vt:lpstr>
      <vt:lpstr>微软雅黑</vt:lpstr>
      <vt:lpstr>Arial</vt:lpstr>
      <vt:lpstr>Gill Sans MT</vt:lpstr>
      <vt:lpstr>Wingdings</vt:lpstr>
      <vt:lpstr>徽章</vt:lpstr>
      <vt:lpstr>生 殖 激 素</vt:lpstr>
      <vt:lpstr>PowerPoint 演示文稿</vt:lpstr>
      <vt:lpstr>PowerPoint 演示文稿</vt:lpstr>
      <vt:lpstr>PowerPoint 演示文稿</vt:lpstr>
      <vt:lpstr>前列腺素的生理作用极为广泛：</vt:lpstr>
      <vt:lpstr>PowerPoint 演示文稿</vt:lpstr>
      <vt:lpstr>PowerPoint 演示文稿</vt:lpstr>
      <vt:lpstr>前列腺素F2α的应用：</vt:lpstr>
      <vt:lpstr>五、外激素</vt:lpstr>
      <vt:lpstr>例子</vt:lpstr>
      <vt:lpstr>思考题：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李 玉丹</cp:lastModifiedBy>
  <cp:revision>158</cp:revision>
  <cp:lastPrinted>2113-01-01T00:00:00Z</cp:lastPrinted>
  <dcterms:created xsi:type="dcterms:W3CDTF">2012-08-28T14:20:00Z</dcterms:created>
  <dcterms:modified xsi:type="dcterms:W3CDTF">2020-11-22T15:17:19Z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2052-11.1.0.9584</vt:lpwstr>
  </property>
</Properties>
</file>