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78" r:id="rId14"/>
    <p:sldId id="279" r:id="rId15"/>
    <p:sldId id="280" r:id="rId16"/>
    <p:sldId id="273" r:id="rId17"/>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Ref idx="1001">
        <a:schemeClr val="bg1"/>
      </p:bgRef>
    </p:bg>
    <p:spTree>
      <p:nvGrpSpPr>
        <p:cNvPr id="1" name=""/>
        <p:cNvGrpSpPr/>
        <p:nvPr/>
      </p:nvGrpSpPr>
      <p:grpSpPr>
        <a:xfrm>
          <a:off x="0" y="0"/>
          <a:ext cx="0" cy="0"/>
          <a:chOff x="0" y="0"/>
          <a:chExt cx="0" cy="0"/>
        </a:xfrm>
      </p:grpSpPr>
      <p:pic>
        <p:nvPicPr>
          <p:cNvPr id="33" name="图片 3075" descr="610174_90"/>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t="1" b="-3317"/>
          <a:stretch/>
        </p:blipFill>
        <p:spPr bwMode="auto">
          <a:xfrm>
            <a:off x="2627784" y="3535602"/>
            <a:ext cx="4513865" cy="3123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标题 7"/>
          <p:cNvSpPr>
            <a:spLocks noGrp="1"/>
          </p:cNvSpPr>
          <p:nvPr>
            <p:ph type="ctrTitle"/>
          </p:nvPr>
        </p:nvSpPr>
        <p:spPr>
          <a:xfrm>
            <a:off x="2108693" y="908720"/>
            <a:ext cx="6172200" cy="1894362"/>
          </a:xfrm>
        </p:spPr>
        <p:txBody>
          <a:bodyPr/>
          <a:lstStyle>
            <a:lvl1pPr>
              <a:defRPr b="1"/>
            </a:lvl1pPr>
          </a:lstStyle>
          <a:p>
            <a:r>
              <a:rPr kumimoji="0" lang="zh-CN" altLang="en-US" smtClean="0"/>
              <a:t>单击此处编辑母版标题样式</a:t>
            </a:r>
            <a:endParaRPr kumimoji="0" lang="en-US"/>
          </a:p>
        </p:txBody>
      </p:sp>
      <p:sp>
        <p:nvSpPr>
          <p:cNvPr id="9" name="副标题 8"/>
          <p:cNvSpPr>
            <a:spLocks noGrp="1"/>
          </p:cNvSpPr>
          <p:nvPr>
            <p:ph type="subTitle" idx="1"/>
          </p:nvPr>
        </p:nvSpPr>
        <p:spPr>
          <a:xfrm>
            <a:off x="2116480" y="2924944"/>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sp>
        <p:nvSpPr>
          <p:cNvPr id="28" name="日期占位符 27"/>
          <p:cNvSpPr>
            <a:spLocks noGrp="1"/>
          </p:cNvSpPr>
          <p:nvPr>
            <p:ph type="dt" sz="half" idx="10"/>
          </p:nvPr>
        </p:nvSpPr>
        <p:spPr bwMode="auto">
          <a:xfrm rot="5400000">
            <a:off x="7764621" y="1174097"/>
            <a:ext cx="2286000" cy="381000"/>
          </a:xfrm>
        </p:spPr>
        <p:txBody>
          <a:bodyPr/>
          <a:lstStyle/>
          <a:p>
            <a:fld id="{702C4276-68BD-4EA0-8D83-20921FFDD090}" type="datetimeFigureOut">
              <a:rPr lang="zh-CN" altLang="en-US" smtClean="0">
                <a:solidFill>
                  <a:srgbClr val="575F6D"/>
                </a:solidFill>
              </a:rPr>
              <a:pPr/>
              <a:t>2020/12/3 Thursday</a:t>
            </a:fld>
            <a:endParaRPr lang="zh-CN" altLang="en-US">
              <a:solidFill>
                <a:srgbClr val="575F6D"/>
              </a:solidFill>
            </a:endParaRPr>
          </a:p>
        </p:txBody>
      </p:sp>
      <p:sp>
        <p:nvSpPr>
          <p:cNvPr id="17" name="页脚占位符 16"/>
          <p:cNvSpPr>
            <a:spLocks noGrp="1"/>
          </p:cNvSpPr>
          <p:nvPr>
            <p:ph type="ftr" sz="quarter" idx="11"/>
          </p:nvPr>
        </p:nvSpPr>
        <p:spPr bwMode="auto">
          <a:xfrm rot="5400000">
            <a:off x="7077269" y="4181669"/>
            <a:ext cx="3657600" cy="384048"/>
          </a:xfrm>
        </p:spPr>
        <p:txBody>
          <a:bodyPr/>
          <a:lstStyle/>
          <a:p>
            <a:endParaRPr lang="zh-CN" altLang="en-US" dirty="0">
              <a:solidFill>
                <a:srgbClr val="575F6D"/>
              </a:solidFill>
            </a:endParaRPr>
          </a:p>
        </p:txBody>
      </p:sp>
      <p:sp>
        <p:nvSpPr>
          <p:cNvPr id="10" name="矩形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矩形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4" name="矩形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9" name="矩形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直接连接符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8" name="直接连接符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0" name="直接连接符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6" name="直接连接符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5" name="直接连接符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2" name="直接连接符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7" name="矩形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椭圆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椭圆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4" name="椭圆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椭圆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5" name="椭圆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9" name="灯片编号占位符 28"/>
          <p:cNvSpPr>
            <a:spLocks noGrp="1"/>
          </p:cNvSpPr>
          <p:nvPr>
            <p:ph type="sldNum" sz="quarter" idx="12"/>
          </p:nvPr>
        </p:nvSpPr>
        <p:spPr bwMode="auto">
          <a:xfrm>
            <a:off x="1325544" y="4928702"/>
            <a:ext cx="609600" cy="517524"/>
          </a:xfrm>
        </p:spPr>
        <p:txBody>
          <a:bodyPr/>
          <a:lstStyle/>
          <a:p>
            <a:fld id="{DD4057DF-D607-47A4-B484-9E3E4FE4468A}" type="slidenum">
              <a:rPr lang="zh-CN" altLang="en-US" smtClean="0"/>
              <a:pPr/>
              <a:t>‹#›</a:t>
            </a:fld>
            <a:endParaRPr lang="zh-CN" altLang="en-US"/>
          </a:p>
        </p:txBody>
      </p:sp>
      <p:sp>
        <p:nvSpPr>
          <p:cNvPr id="30" name="TextBox 29"/>
          <p:cNvSpPr txBox="1"/>
          <p:nvPr userDrawn="1"/>
        </p:nvSpPr>
        <p:spPr>
          <a:xfrm>
            <a:off x="6525502" y="6457890"/>
            <a:ext cx="2618498" cy="400110"/>
          </a:xfrm>
          <a:prstGeom prst="rect">
            <a:avLst/>
          </a:prstGeom>
          <a:noFill/>
        </p:spPr>
        <p:txBody>
          <a:bodyPr wrap="square" rtlCol="0">
            <a:spAutoFit/>
          </a:bodyPr>
          <a:lstStyle/>
          <a:p>
            <a:r>
              <a:rPr lang="zh-CN" altLang="en-US" sz="2000" b="1" dirty="0">
                <a:solidFill>
                  <a:srgbClr val="FE8637">
                    <a:lumMod val="75000"/>
                  </a:srgbClr>
                </a:solidFill>
                <a:latin typeface="隶书" panose="02010509060101010101" pitchFamily="49" charset="-122"/>
                <a:ea typeface="隶书" panose="02010509060101010101" pitchFamily="49" charset="-122"/>
              </a:rPr>
              <a:t>广东省高州农业学校</a:t>
            </a:r>
          </a:p>
        </p:txBody>
      </p:sp>
      <p:pic>
        <p:nvPicPr>
          <p:cNvPr id="31"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0592" y="26729"/>
            <a:ext cx="1354058" cy="13409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5" name="TextBox 34"/>
          <p:cNvSpPr txBox="1"/>
          <p:nvPr userDrawn="1"/>
        </p:nvSpPr>
        <p:spPr>
          <a:xfrm>
            <a:off x="6052189" y="26729"/>
            <a:ext cx="3024336" cy="461665"/>
          </a:xfrm>
          <a:prstGeom prst="rect">
            <a:avLst/>
          </a:prstGeom>
          <a:blipFill>
            <a:blip r:embed="rId4"/>
            <a:tile tx="0" ty="0" sx="100000" sy="100000" flip="none" algn="tl"/>
          </a:blipFill>
          <a:effectLst>
            <a:glow rad="139700">
              <a:schemeClr val="accent1">
                <a:satMod val="175000"/>
                <a:alpha val="40000"/>
              </a:schemeClr>
            </a:glow>
          </a:effectLst>
        </p:spPr>
        <p:txBody>
          <a:bodyPr wrap="square" rtlCol="0">
            <a:spAutoFit/>
          </a:bodyPr>
          <a:lstStyle/>
          <a:p>
            <a:r>
              <a:rPr lang="zh-CN" altLang="en-US" sz="2400" b="1" dirty="0">
                <a:solidFill>
                  <a:prstClr val="black"/>
                </a:solidFill>
                <a:latin typeface="隶书" panose="02010509060101010101" pitchFamily="49" charset="-122"/>
                <a:ea typeface="隶书" panose="02010509060101010101" pitchFamily="49" charset="-122"/>
              </a:rPr>
              <a:t>宠物养护与疾病防治</a:t>
            </a:r>
          </a:p>
        </p:txBody>
      </p:sp>
    </p:spTree>
    <p:extLst>
      <p:ext uri="{BB962C8B-B14F-4D97-AF65-F5344CB8AC3E}">
        <p14:creationId xmlns:p14="http://schemas.microsoft.com/office/powerpoint/2010/main" val="114549371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702C4276-68BD-4EA0-8D83-20921FFDD090}" type="datetimeFigureOut">
              <a:rPr lang="zh-CN" altLang="en-US" smtClean="0">
                <a:solidFill>
                  <a:srgbClr val="575F6D"/>
                </a:solidFill>
              </a:rPr>
              <a:pPr/>
              <a:t>2020/12/3 Thursday</a:t>
            </a:fld>
            <a:endParaRPr lang="zh-CN" altLang="en-US">
              <a:solidFill>
                <a:srgbClr val="575F6D"/>
              </a:solidFill>
            </a:endParaRPr>
          </a:p>
        </p:txBody>
      </p:sp>
      <p:sp>
        <p:nvSpPr>
          <p:cNvPr id="5" name="页脚占位符 4"/>
          <p:cNvSpPr>
            <a:spLocks noGrp="1"/>
          </p:cNvSpPr>
          <p:nvPr>
            <p:ph type="ftr" sz="quarter" idx="11"/>
          </p:nvPr>
        </p:nvSpPr>
        <p:spPr/>
        <p:txBody>
          <a:bodyPr/>
          <a:lstStyle/>
          <a:p>
            <a:endParaRPr lang="zh-CN" altLang="en-US">
              <a:solidFill>
                <a:srgbClr val="575F6D"/>
              </a:solidFill>
            </a:endParaRPr>
          </a:p>
        </p:txBody>
      </p:sp>
      <p:sp>
        <p:nvSpPr>
          <p:cNvPr id="6" name="灯片编号占位符 5"/>
          <p:cNvSpPr>
            <a:spLocks noGrp="1"/>
          </p:cNvSpPr>
          <p:nvPr>
            <p:ph type="sldNum" sz="quarter" idx="12"/>
          </p:nvPr>
        </p:nvSpPr>
        <p:spPr/>
        <p:txBody>
          <a:bodyPr/>
          <a:lstStyle/>
          <a:p>
            <a:fld id="{DD4057DF-D607-47A4-B484-9E3E4FE4468A}" type="slidenum">
              <a:rPr lang="zh-CN" altLang="en-US" smtClean="0"/>
              <a:pPr/>
              <a:t>‹#›</a:t>
            </a:fld>
            <a:endParaRPr lang="zh-CN" altLang="en-US"/>
          </a:p>
        </p:txBody>
      </p:sp>
    </p:spTree>
    <p:extLst>
      <p:ext uri="{BB962C8B-B14F-4D97-AF65-F5344CB8AC3E}">
        <p14:creationId xmlns:p14="http://schemas.microsoft.com/office/powerpoint/2010/main" val="911440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9"/>
            <a:ext cx="1676400" cy="5851525"/>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274638"/>
            <a:ext cx="6019800" cy="5851525"/>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702C4276-68BD-4EA0-8D83-20921FFDD090}" type="datetimeFigureOut">
              <a:rPr lang="zh-CN" altLang="en-US" smtClean="0">
                <a:solidFill>
                  <a:srgbClr val="575F6D"/>
                </a:solidFill>
              </a:rPr>
              <a:pPr/>
              <a:t>2020/12/3 Thursday</a:t>
            </a:fld>
            <a:endParaRPr lang="zh-CN" altLang="en-US">
              <a:solidFill>
                <a:srgbClr val="575F6D"/>
              </a:solidFill>
            </a:endParaRPr>
          </a:p>
        </p:txBody>
      </p:sp>
      <p:sp>
        <p:nvSpPr>
          <p:cNvPr id="5" name="页脚占位符 4"/>
          <p:cNvSpPr>
            <a:spLocks noGrp="1"/>
          </p:cNvSpPr>
          <p:nvPr>
            <p:ph type="ftr" sz="quarter" idx="11"/>
          </p:nvPr>
        </p:nvSpPr>
        <p:spPr/>
        <p:txBody>
          <a:bodyPr/>
          <a:lstStyle/>
          <a:p>
            <a:endParaRPr lang="zh-CN" altLang="en-US">
              <a:solidFill>
                <a:srgbClr val="575F6D"/>
              </a:solidFill>
            </a:endParaRPr>
          </a:p>
        </p:txBody>
      </p:sp>
      <p:sp>
        <p:nvSpPr>
          <p:cNvPr id="6" name="灯片编号占位符 5"/>
          <p:cNvSpPr>
            <a:spLocks noGrp="1"/>
          </p:cNvSpPr>
          <p:nvPr>
            <p:ph type="sldNum" sz="quarter" idx="12"/>
          </p:nvPr>
        </p:nvSpPr>
        <p:spPr/>
        <p:txBody>
          <a:bodyPr/>
          <a:lstStyle/>
          <a:p>
            <a:fld id="{DD4057DF-D607-47A4-B484-9E3E4FE4468A}" type="slidenum">
              <a:rPr lang="zh-CN" altLang="en-US" smtClean="0"/>
              <a:pPr/>
              <a:t>‹#›</a:t>
            </a:fld>
            <a:endParaRPr lang="zh-CN" altLang="en-US"/>
          </a:p>
        </p:txBody>
      </p:sp>
    </p:spTree>
    <p:extLst>
      <p:ext uri="{BB962C8B-B14F-4D97-AF65-F5344CB8AC3E}">
        <p14:creationId xmlns:p14="http://schemas.microsoft.com/office/powerpoint/2010/main" val="1656173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dirty="0" smtClean="0"/>
              <a:t>单击此处编辑母版标题样式</a:t>
            </a:r>
            <a:endParaRPr kumimoji="0" lang="en-US" dirty="0"/>
          </a:p>
        </p:txBody>
      </p:sp>
      <p:sp>
        <p:nvSpPr>
          <p:cNvPr id="8" name="内容占位符 7"/>
          <p:cNvSpPr>
            <a:spLocks noGrp="1"/>
          </p:cNvSpPr>
          <p:nvPr>
            <p:ph sz="quarter" idx="1"/>
          </p:nvPr>
        </p:nvSpPr>
        <p:spPr>
          <a:xfrm>
            <a:off x="457200" y="1600200"/>
            <a:ext cx="7467600" cy="4873752"/>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4"/>
          </p:nvPr>
        </p:nvSpPr>
        <p:spPr/>
        <p:txBody>
          <a:bodyPr rtlCol="0"/>
          <a:lstStyle/>
          <a:p>
            <a:fld id="{702C4276-68BD-4EA0-8D83-20921FFDD090}" type="datetimeFigureOut">
              <a:rPr lang="zh-CN" altLang="en-US" smtClean="0">
                <a:solidFill>
                  <a:srgbClr val="575F6D"/>
                </a:solidFill>
              </a:rPr>
              <a:pPr/>
              <a:t>2020/12/3 Thursday</a:t>
            </a:fld>
            <a:endParaRPr lang="zh-CN" altLang="en-US">
              <a:solidFill>
                <a:srgbClr val="575F6D"/>
              </a:solidFill>
            </a:endParaRPr>
          </a:p>
        </p:txBody>
      </p:sp>
      <p:sp>
        <p:nvSpPr>
          <p:cNvPr id="9" name="灯片编号占位符 8"/>
          <p:cNvSpPr>
            <a:spLocks noGrp="1"/>
          </p:cNvSpPr>
          <p:nvPr>
            <p:ph type="sldNum" sz="quarter" idx="15"/>
          </p:nvPr>
        </p:nvSpPr>
        <p:spPr/>
        <p:txBody>
          <a:bodyPr rtlCol="0"/>
          <a:lstStyle/>
          <a:p>
            <a:fld id="{DD4057DF-D607-47A4-B484-9E3E4FE4468A}" type="slidenum">
              <a:rPr lang="zh-CN" altLang="en-US" smtClean="0"/>
              <a:pPr/>
              <a:t>‹#›</a:t>
            </a:fld>
            <a:endParaRPr lang="zh-CN" altLang="en-US"/>
          </a:p>
        </p:txBody>
      </p:sp>
      <p:sp>
        <p:nvSpPr>
          <p:cNvPr id="10" name="页脚占位符 9"/>
          <p:cNvSpPr>
            <a:spLocks noGrp="1"/>
          </p:cNvSpPr>
          <p:nvPr>
            <p:ph type="ftr" sz="quarter" idx="16"/>
          </p:nvPr>
        </p:nvSpPr>
        <p:spPr/>
        <p:txBody>
          <a:bodyPr rtlCol="0"/>
          <a:lstStyle/>
          <a:p>
            <a:endParaRPr lang="zh-CN" altLang="en-US" dirty="0">
              <a:solidFill>
                <a:srgbClr val="575F6D"/>
              </a:solidFill>
            </a:endParaRPr>
          </a:p>
        </p:txBody>
      </p:sp>
      <p:sp>
        <p:nvSpPr>
          <p:cNvPr id="11" name="TextBox 10"/>
          <p:cNvSpPr txBox="1"/>
          <p:nvPr userDrawn="1"/>
        </p:nvSpPr>
        <p:spPr>
          <a:xfrm>
            <a:off x="6291112" y="6418374"/>
            <a:ext cx="2546489" cy="400110"/>
          </a:xfrm>
          <a:prstGeom prst="rect">
            <a:avLst/>
          </a:prstGeom>
          <a:noFill/>
        </p:spPr>
        <p:txBody>
          <a:bodyPr wrap="square" rtlCol="0">
            <a:spAutoFit/>
          </a:bodyPr>
          <a:lstStyle/>
          <a:p>
            <a:r>
              <a:rPr lang="zh-CN" altLang="en-US" sz="2000" b="1" dirty="0">
                <a:solidFill>
                  <a:srgbClr val="FE8637">
                    <a:lumMod val="75000"/>
                  </a:srgbClr>
                </a:solidFill>
                <a:latin typeface="隶书" panose="02010509060101010101" pitchFamily="49" charset="-122"/>
                <a:ea typeface="隶书" panose="02010509060101010101" pitchFamily="49" charset="-122"/>
              </a:rPr>
              <a:t>广东省高州农业学校</a:t>
            </a:r>
          </a:p>
        </p:txBody>
      </p:sp>
      <p:sp>
        <p:nvSpPr>
          <p:cNvPr id="13" name="TextBox 12"/>
          <p:cNvSpPr txBox="1"/>
          <p:nvPr userDrawn="1"/>
        </p:nvSpPr>
        <p:spPr>
          <a:xfrm>
            <a:off x="6052189" y="26729"/>
            <a:ext cx="3024336" cy="461665"/>
          </a:xfrm>
          <a:prstGeom prst="rect">
            <a:avLst/>
          </a:prstGeom>
          <a:blipFill>
            <a:blip r:embed="rId2"/>
            <a:tile tx="0" ty="0" sx="100000" sy="100000" flip="none" algn="tl"/>
          </a:blipFill>
          <a:effectLst>
            <a:glow rad="139700">
              <a:schemeClr val="accent1">
                <a:satMod val="175000"/>
                <a:alpha val="40000"/>
              </a:schemeClr>
            </a:glow>
          </a:effectLst>
        </p:spPr>
        <p:txBody>
          <a:bodyPr wrap="square" rtlCol="0">
            <a:spAutoFit/>
          </a:bodyPr>
          <a:lstStyle/>
          <a:p>
            <a:r>
              <a:rPr lang="zh-CN" altLang="en-US" sz="2400" b="1" dirty="0">
                <a:solidFill>
                  <a:prstClr val="black"/>
                </a:solidFill>
                <a:latin typeface="隶书" panose="02010509060101010101" pitchFamily="49" charset="-122"/>
                <a:ea typeface="隶书" panose="02010509060101010101" pitchFamily="49" charset="-122"/>
              </a:rPr>
              <a:t>宠物养护与疾病防治</a:t>
            </a:r>
          </a:p>
        </p:txBody>
      </p:sp>
      <p:pic>
        <p:nvPicPr>
          <p:cNvPr id="14"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0592" y="26729"/>
            <a:ext cx="1354058" cy="13409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56938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Ref idx="1001">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2286000" y="2895600"/>
            <a:ext cx="6172200" cy="2053590"/>
          </a:xfrm>
        </p:spPr>
        <p:txBody>
          <a:bodyPr/>
          <a:lstStyle>
            <a:lvl1pPr algn="l">
              <a:buNone/>
              <a:defRPr sz="3000" b="1" cap="small" baseline="0"/>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bwMode="auto">
          <a:xfrm rot="5400000">
            <a:off x="7763256" y="1170432"/>
            <a:ext cx="2286000" cy="381000"/>
          </a:xfrm>
        </p:spPr>
        <p:txBody>
          <a:bodyPr/>
          <a:lstStyle/>
          <a:p>
            <a:fld id="{702C4276-68BD-4EA0-8D83-20921FFDD090}" type="datetimeFigureOut">
              <a:rPr lang="zh-CN" altLang="en-US" smtClean="0">
                <a:solidFill>
                  <a:srgbClr val="FFF39D"/>
                </a:solidFill>
              </a:rPr>
              <a:pPr/>
              <a:t>2020/12/3 Thursday</a:t>
            </a:fld>
            <a:endParaRPr lang="zh-CN" altLang="en-US">
              <a:solidFill>
                <a:srgbClr val="FFF39D"/>
              </a:solidFill>
            </a:endParaRPr>
          </a:p>
        </p:txBody>
      </p:sp>
      <p:sp>
        <p:nvSpPr>
          <p:cNvPr id="5" name="页脚占位符 4"/>
          <p:cNvSpPr>
            <a:spLocks noGrp="1"/>
          </p:cNvSpPr>
          <p:nvPr>
            <p:ph type="ftr" sz="quarter" idx="11"/>
          </p:nvPr>
        </p:nvSpPr>
        <p:spPr bwMode="auto">
          <a:xfrm rot="5400000">
            <a:off x="7077456" y="4178808"/>
            <a:ext cx="3657600" cy="384048"/>
          </a:xfrm>
        </p:spPr>
        <p:txBody>
          <a:bodyPr/>
          <a:lstStyle/>
          <a:p>
            <a:endParaRPr lang="zh-CN" altLang="en-US">
              <a:solidFill>
                <a:srgbClr val="FFF39D"/>
              </a:solidFill>
            </a:endParaRPr>
          </a:p>
        </p:txBody>
      </p:sp>
      <p:sp>
        <p:nvSpPr>
          <p:cNvPr id="9" name="矩形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矩形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矩形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矩形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直接连接符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4" name="直接连接符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5" name="直接连接符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6" name="直接连接符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7" name="直接连接符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8" name="矩形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9" name="椭圆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0" name="椭圆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椭圆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椭圆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椭圆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直接连接符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6" name="灯片编号占位符 5"/>
          <p:cNvSpPr>
            <a:spLocks noGrp="1"/>
          </p:cNvSpPr>
          <p:nvPr>
            <p:ph type="sldNum" sz="quarter" idx="12"/>
          </p:nvPr>
        </p:nvSpPr>
        <p:spPr bwMode="auto">
          <a:xfrm>
            <a:off x="1340616" y="4928702"/>
            <a:ext cx="609600" cy="517524"/>
          </a:xfrm>
        </p:spPr>
        <p:txBody>
          <a:bodyPr/>
          <a:lstStyle/>
          <a:p>
            <a:fld id="{DD4057DF-D607-47A4-B484-9E3E4FE4468A}" type="slidenum">
              <a:rPr lang="zh-CN" altLang="en-US" smtClean="0"/>
              <a:pPr/>
              <a:t>‹#›</a:t>
            </a:fld>
            <a:endParaRPr lang="zh-CN" altLang="en-US"/>
          </a:p>
        </p:txBody>
      </p:sp>
    </p:spTree>
    <p:extLst>
      <p:ext uri="{BB962C8B-B14F-4D97-AF65-F5344CB8AC3E}">
        <p14:creationId xmlns:p14="http://schemas.microsoft.com/office/powerpoint/2010/main" val="227199136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5" name="日期占位符 4"/>
          <p:cNvSpPr>
            <a:spLocks noGrp="1"/>
          </p:cNvSpPr>
          <p:nvPr>
            <p:ph type="dt" sz="half" idx="10"/>
          </p:nvPr>
        </p:nvSpPr>
        <p:spPr/>
        <p:txBody>
          <a:bodyPr/>
          <a:lstStyle/>
          <a:p>
            <a:fld id="{702C4276-68BD-4EA0-8D83-20921FFDD090}" type="datetimeFigureOut">
              <a:rPr lang="zh-CN" altLang="en-US" smtClean="0">
                <a:solidFill>
                  <a:srgbClr val="575F6D"/>
                </a:solidFill>
              </a:rPr>
              <a:pPr/>
              <a:t>2020/12/3 Thursday</a:t>
            </a:fld>
            <a:endParaRPr lang="zh-CN" altLang="en-US">
              <a:solidFill>
                <a:srgbClr val="575F6D"/>
              </a:solidFill>
            </a:endParaRPr>
          </a:p>
        </p:txBody>
      </p:sp>
      <p:sp>
        <p:nvSpPr>
          <p:cNvPr id="6" name="页脚占位符 5"/>
          <p:cNvSpPr>
            <a:spLocks noGrp="1"/>
          </p:cNvSpPr>
          <p:nvPr>
            <p:ph type="ftr" sz="quarter" idx="11"/>
          </p:nvPr>
        </p:nvSpPr>
        <p:spPr/>
        <p:txBody>
          <a:bodyPr/>
          <a:lstStyle/>
          <a:p>
            <a:endParaRPr lang="zh-CN" altLang="en-US">
              <a:solidFill>
                <a:srgbClr val="575F6D"/>
              </a:solidFill>
            </a:endParaRPr>
          </a:p>
        </p:txBody>
      </p:sp>
      <p:sp>
        <p:nvSpPr>
          <p:cNvPr id="7" name="灯片编号占位符 6"/>
          <p:cNvSpPr>
            <a:spLocks noGrp="1"/>
          </p:cNvSpPr>
          <p:nvPr>
            <p:ph type="sldNum" sz="quarter" idx="12"/>
          </p:nvPr>
        </p:nvSpPr>
        <p:spPr/>
        <p:txBody>
          <a:bodyPr/>
          <a:lstStyle/>
          <a:p>
            <a:fld id="{DD4057DF-D607-47A4-B484-9E3E4FE4468A}" type="slidenum">
              <a:rPr lang="zh-CN" altLang="en-US" smtClean="0"/>
              <a:pPr/>
              <a:t>‹#›</a:t>
            </a:fld>
            <a:endParaRPr lang="zh-CN" altLang="en-US"/>
          </a:p>
        </p:txBody>
      </p:sp>
      <p:sp>
        <p:nvSpPr>
          <p:cNvPr id="9" name="内容占位符 8"/>
          <p:cNvSpPr>
            <a:spLocks noGrp="1"/>
          </p:cNvSpPr>
          <p:nvPr>
            <p:ph sz="quarter" idx="1"/>
          </p:nvPr>
        </p:nvSpPr>
        <p:spPr>
          <a:xfrm>
            <a:off x="457200" y="1600200"/>
            <a:ext cx="3657600" cy="45720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1" name="内容占位符 10"/>
          <p:cNvSpPr>
            <a:spLocks noGrp="1"/>
          </p:cNvSpPr>
          <p:nvPr>
            <p:ph sz="quarter" idx="2"/>
          </p:nvPr>
        </p:nvSpPr>
        <p:spPr>
          <a:xfrm>
            <a:off x="4270248" y="1600200"/>
            <a:ext cx="3657600" cy="45720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Tree>
    <p:extLst>
      <p:ext uri="{BB962C8B-B14F-4D97-AF65-F5344CB8AC3E}">
        <p14:creationId xmlns:p14="http://schemas.microsoft.com/office/powerpoint/2010/main" val="2991541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7543800" cy="1143000"/>
          </a:xfrm>
        </p:spPr>
        <p:txBody>
          <a:bodyPr anchor="b"/>
          <a:lstStyle>
            <a:lvl1pPr>
              <a:defRPr/>
            </a:lvl1pPr>
          </a:lstStyle>
          <a:p>
            <a:r>
              <a:rPr kumimoji="0" lang="zh-CN" altLang="en-US" smtClean="0"/>
              <a:t>单击此处编辑母版标题样式</a:t>
            </a:r>
            <a:endParaRPr kumimoji="0" lang="en-US"/>
          </a:p>
        </p:txBody>
      </p:sp>
      <p:sp>
        <p:nvSpPr>
          <p:cNvPr id="7" name="日期占位符 6"/>
          <p:cNvSpPr>
            <a:spLocks noGrp="1"/>
          </p:cNvSpPr>
          <p:nvPr>
            <p:ph type="dt" sz="half" idx="10"/>
          </p:nvPr>
        </p:nvSpPr>
        <p:spPr/>
        <p:txBody>
          <a:bodyPr/>
          <a:lstStyle/>
          <a:p>
            <a:fld id="{702C4276-68BD-4EA0-8D83-20921FFDD090}" type="datetimeFigureOut">
              <a:rPr lang="zh-CN" altLang="en-US" smtClean="0">
                <a:solidFill>
                  <a:srgbClr val="575F6D"/>
                </a:solidFill>
              </a:rPr>
              <a:pPr/>
              <a:t>2020/12/3 Thursday</a:t>
            </a:fld>
            <a:endParaRPr lang="zh-CN" altLang="en-US">
              <a:solidFill>
                <a:srgbClr val="575F6D"/>
              </a:solidFill>
            </a:endParaRPr>
          </a:p>
        </p:txBody>
      </p:sp>
      <p:sp>
        <p:nvSpPr>
          <p:cNvPr id="8" name="页脚占位符 7"/>
          <p:cNvSpPr>
            <a:spLocks noGrp="1"/>
          </p:cNvSpPr>
          <p:nvPr>
            <p:ph type="ftr" sz="quarter" idx="11"/>
          </p:nvPr>
        </p:nvSpPr>
        <p:spPr/>
        <p:txBody>
          <a:bodyPr/>
          <a:lstStyle/>
          <a:p>
            <a:endParaRPr lang="zh-CN" altLang="en-US">
              <a:solidFill>
                <a:srgbClr val="575F6D"/>
              </a:solidFill>
            </a:endParaRPr>
          </a:p>
        </p:txBody>
      </p:sp>
      <p:sp>
        <p:nvSpPr>
          <p:cNvPr id="9" name="灯片编号占位符 8"/>
          <p:cNvSpPr>
            <a:spLocks noGrp="1"/>
          </p:cNvSpPr>
          <p:nvPr>
            <p:ph type="sldNum" sz="quarter" idx="12"/>
          </p:nvPr>
        </p:nvSpPr>
        <p:spPr/>
        <p:txBody>
          <a:bodyPr/>
          <a:lstStyle/>
          <a:p>
            <a:fld id="{DD4057DF-D607-47A4-B484-9E3E4FE4468A}" type="slidenum">
              <a:rPr lang="zh-CN" altLang="en-US" smtClean="0"/>
              <a:pPr/>
              <a:t>‹#›</a:t>
            </a:fld>
            <a:endParaRPr lang="zh-CN" altLang="en-US"/>
          </a:p>
        </p:txBody>
      </p:sp>
      <p:sp>
        <p:nvSpPr>
          <p:cNvPr id="11" name="内容占位符 10"/>
          <p:cNvSpPr>
            <a:spLocks noGrp="1"/>
          </p:cNvSpPr>
          <p:nvPr>
            <p:ph sz="quarter" idx="2"/>
          </p:nvPr>
        </p:nvSpPr>
        <p:spPr>
          <a:xfrm>
            <a:off x="457200" y="2362200"/>
            <a:ext cx="3657600" cy="38862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3" name="内容占位符 12"/>
          <p:cNvSpPr>
            <a:spLocks noGrp="1"/>
          </p:cNvSpPr>
          <p:nvPr>
            <p:ph sz="quarter" idx="4"/>
          </p:nvPr>
        </p:nvSpPr>
        <p:spPr>
          <a:xfrm>
            <a:off x="4371975" y="2362200"/>
            <a:ext cx="3657600" cy="38862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2" name="文本占位符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zh-CN" altLang="en-US" smtClean="0"/>
              <a:t>单击此处编辑母版文本样式</a:t>
            </a:r>
          </a:p>
        </p:txBody>
      </p:sp>
      <p:sp>
        <p:nvSpPr>
          <p:cNvPr id="14" name="文本占位符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zh-CN" altLang="en-US" smtClean="0"/>
              <a:t>单击此处编辑母版文本样式</a:t>
            </a:r>
          </a:p>
        </p:txBody>
      </p:sp>
    </p:spTree>
    <p:extLst>
      <p:ext uri="{BB962C8B-B14F-4D97-AF65-F5344CB8AC3E}">
        <p14:creationId xmlns:p14="http://schemas.microsoft.com/office/powerpoint/2010/main" val="1308899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6" name="日期占位符 5"/>
          <p:cNvSpPr>
            <a:spLocks noGrp="1"/>
          </p:cNvSpPr>
          <p:nvPr>
            <p:ph type="dt" sz="half" idx="10"/>
          </p:nvPr>
        </p:nvSpPr>
        <p:spPr/>
        <p:txBody>
          <a:bodyPr rtlCol="0"/>
          <a:lstStyle/>
          <a:p>
            <a:fld id="{702C4276-68BD-4EA0-8D83-20921FFDD090}" type="datetimeFigureOut">
              <a:rPr lang="zh-CN" altLang="en-US" smtClean="0">
                <a:solidFill>
                  <a:srgbClr val="575F6D"/>
                </a:solidFill>
              </a:rPr>
              <a:pPr/>
              <a:t>2020/12/3 Thursday</a:t>
            </a:fld>
            <a:endParaRPr lang="zh-CN" altLang="en-US">
              <a:solidFill>
                <a:srgbClr val="575F6D"/>
              </a:solidFill>
            </a:endParaRPr>
          </a:p>
        </p:txBody>
      </p:sp>
      <p:sp>
        <p:nvSpPr>
          <p:cNvPr id="7" name="灯片编号占位符 6"/>
          <p:cNvSpPr>
            <a:spLocks noGrp="1"/>
          </p:cNvSpPr>
          <p:nvPr>
            <p:ph type="sldNum" sz="quarter" idx="11"/>
          </p:nvPr>
        </p:nvSpPr>
        <p:spPr/>
        <p:txBody>
          <a:bodyPr rtlCol="0"/>
          <a:lstStyle/>
          <a:p>
            <a:fld id="{DD4057DF-D607-47A4-B484-9E3E4FE4468A}" type="slidenum">
              <a:rPr lang="zh-CN" altLang="en-US" smtClean="0"/>
              <a:pPr/>
              <a:t>‹#›</a:t>
            </a:fld>
            <a:endParaRPr lang="zh-CN" altLang="en-US"/>
          </a:p>
        </p:txBody>
      </p:sp>
      <p:sp>
        <p:nvSpPr>
          <p:cNvPr id="8" name="页脚占位符 7"/>
          <p:cNvSpPr>
            <a:spLocks noGrp="1"/>
          </p:cNvSpPr>
          <p:nvPr>
            <p:ph type="ftr" sz="quarter" idx="12"/>
          </p:nvPr>
        </p:nvSpPr>
        <p:spPr/>
        <p:txBody>
          <a:bodyPr rtlCol="0"/>
          <a:lstStyle/>
          <a:p>
            <a:endParaRPr lang="zh-CN" altLang="en-US">
              <a:solidFill>
                <a:srgbClr val="575F6D"/>
              </a:solidFill>
            </a:endParaRPr>
          </a:p>
        </p:txBody>
      </p:sp>
    </p:spTree>
    <p:extLst>
      <p:ext uri="{BB962C8B-B14F-4D97-AF65-F5344CB8AC3E}">
        <p14:creationId xmlns:p14="http://schemas.microsoft.com/office/powerpoint/2010/main" val="2817042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02C4276-68BD-4EA0-8D83-20921FFDD090}" type="datetimeFigureOut">
              <a:rPr lang="zh-CN" altLang="en-US" smtClean="0">
                <a:solidFill>
                  <a:srgbClr val="575F6D"/>
                </a:solidFill>
              </a:rPr>
              <a:pPr/>
              <a:t>2020/12/3 Thursday</a:t>
            </a:fld>
            <a:endParaRPr lang="zh-CN" altLang="en-US">
              <a:solidFill>
                <a:srgbClr val="575F6D"/>
              </a:solidFill>
            </a:endParaRPr>
          </a:p>
        </p:txBody>
      </p:sp>
      <p:sp>
        <p:nvSpPr>
          <p:cNvPr id="3" name="页脚占位符 2"/>
          <p:cNvSpPr>
            <a:spLocks noGrp="1"/>
          </p:cNvSpPr>
          <p:nvPr>
            <p:ph type="ftr" sz="quarter" idx="11"/>
          </p:nvPr>
        </p:nvSpPr>
        <p:spPr/>
        <p:txBody>
          <a:bodyPr/>
          <a:lstStyle/>
          <a:p>
            <a:endParaRPr lang="zh-CN" altLang="en-US">
              <a:solidFill>
                <a:srgbClr val="575F6D"/>
              </a:solidFill>
            </a:endParaRPr>
          </a:p>
        </p:txBody>
      </p:sp>
      <p:sp>
        <p:nvSpPr>
          <p:cNvPr id="4" name="灯片编号占位符 3"/>
          <p:cNvSpPr>
            <a:spLocks noGrp="1"/>
          </p:cNvSpPr>
          <p:nvPr>
            <p:ph type="sldNum" sz="quarter" idx="12"/>
          </p:nvPr>
        </p:nvSpPr>
        <p:spPr/>
        <p:txBody>
          <a:bodyPr/>
          <a:lstStyle/>
          <a:p>
            <a:fld id="{DD4057DF-D607-47A4-B484-9E3E4FE4468A}" type="slidenum">
              <a:rPr lang="zh-CN" altLang="en-US" smtClean="0"/>
              <a:pPr/>
              <a:t>‹#›</a:t>
            </a:fld>
            <a:endParaRPr lang="zh-CN" altLang="en-US"/>
          </a:p>
        </p:txBody>
      </p:sp>
    </p:spTree>
    <p:extLst>
      <p:ext uri="{BB962C8B-B14F-4D97-AF65-F5344CB8AC3E}">
        <p14:creationId xmlns:p14="http://schemas.microsoft.com/office/powerpoint/2010/main" val="2165775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bg>
      <p:bgRef idx="1001">
        <a:schemeClr val="bg1"/>
      </p:bgRef>
    </p:bg>
    <p:spTree>
      <p:nvGrpSpPr>
        <p:cNvPr id="1" name=""/>
        <p:cNvGrpSpPr/>
        <p:nvPr/>
      </p:nvGrpSpPr>
      <p:grpSpPr>
        <a:xfrm>
          <a:off x="0" y="0"/>
          <a:ext cx="0" cy="0"/>
          <a:chOff x="0" y="0"/>
          <a:chExt cx="0" cy="0"/>
        </a:xfrm>
      </p:grpSpPr>
      <p:sp>
        <p:nvSpPr>
          <p:cNvPr id="10" name="直接连接符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 name="标题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zh-CN" altLang="en-US" smtClean="0"/>
              <a:t>单击此处编辑母版文本样式</a:t>
            </a:r>
          </a:p>
        </p:txBody>
      </p:sp>
      <p:sp>
        <p:nvSpPr>
          <p:cNvPr id="8" name="直接连接符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直接连接符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1" name="直接连接符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矩形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直接连接符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4" name="椭圆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8" name="内容占位符 17"/>
          <p:cNvSpPr>
            <a:spLocks noGrp="1"/>
          </p:cNvSpPr>
          <p:nvPr>
            <p:ph sz="quarter" idx="1"/>
          </p:nvPr>
        </p:nvSpPr>
        <p:spPr>
          <a:xfrm>
            <a:off x="304800" y="274320"/>
            <a:ext cx="5638800" cy="6327648"/>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21" name="日期占位符 20"/>
          <p:cNvSpPr>
            <a:spLocks noGrp="1"/>
          </p:cNvSpPr>
          <p:nvPr>
            <p:ph type="dt" sz="half" idx="14"/>
          </p:nvPr>
        </p:nvSpPr>
        <p:spPr/>
        <p:txBody>
          <a:bodyPr rtlCol="0"/>
          <a:lstStyle/>
          <a:p>
            <a:fld id="{702C4276-68BD-4EA0-8D83-20921FFDD090}" type="datetimeFigureOut">
              <a:rPr lang="zh-CN" altLang="en-US" smtClean="0">
                <a:solidFill>
                  <a:srgbClr val="575F6D"/>
                </a:solidFill>
              </a:rPr>
              <a:pPr/>
              <a:t>2020/12/3 Thursday</a:t>
            </a:fld>
            <a:endParaRPr lang="zh-CN" altLang="en-US">
              <a:solidFill>
                <a:srgbClr val="575F6D"/>
              </a:solidFill>
            </a:endParaRPr>
          </a:p>
        </p:txBody>
      </p:sp>
      <p:sp>
        <p:nvSpPr>
          <p:cNvPr id="22" name="灯片编号占位符 21"/>
          <p:cNvSpPr>
            <a:spLocks noGrp="1"/>
          </p:cNvSpPr>
          <p:nvPr>
            <p:ph type="sldNum" sz="quarter" idx="15"/>
          </p:nvPr>
        </p:nvSpPr>
        <p:spPr/>
        <p:txBody>
          <a:bodyPr rtlCol="0"/>
          <a:lstStyle/>
          <a:p>
            <a:fld id="{DD4057DF-D607-47A4-B484-9E3E4FE4468A}" type="slidenum">
              <a:rPr lang="zh-CN" altLang="en-US" smtClean="0"/>
              <a:pPr/>
              <a:t>‹#›</a:t>
            </a:fld>
            <a:endParaRPr lang="zh-CN" altLang="en-US"/>
          </a:p>
        </p:txBody>
      </p:sp>
      <p:sp>
        <p:nvSpPr>
          <p:cNvPr id="23" name="页脚占位符 22"/>
          <p:cNvSpPr>
            <a:spLocks noGrp="1"/>
          </p:cNvSpPr>
          <p:nvPr>
            <p:ph type="ftr" sz="quarter" idx="16"/>
          </p:nvPr>
        </p:nvSpPr>
        <p:spPr/>
        <p:txBody>
          <a:bodyPr rtlCol="0"/>
          <a:lstStyle/>
          <a:p>
            <a:endParaRPr lang="zh-CN" altLang="en-US">
              <a:solidFill>
                <a:srgbClr val="575F6D"/>
              </a:solidFill>
            </a:endParaRPr>
          </a:p>
        </p:txBody>
      </p:sp>
    </p:spTree>
    <p:extLst>
      <p:ext uri="{BB962C8B-B14F-4D97-AF65-F5344CB8AC3E}">
        <p14:creationId xmlns:p14="http://schemas.microsoft.com/office/powerpoint/2010/main" val="1110177194"/>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9" name="直接连接符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椭圆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标题 1"/>
          <p:cNvSpPr>
            <a:spLocks noGrp="1"/>
          </p:cNvSpPr>
          <p:nvPr>
            <p:ph type="title"/>
          </p:nvPr>
        </p:nvSpPr>
        <p:spPr>
          <a:xfrm rot="5400000">
            <a:off x="3350133" y="3200400"/>
            <a:ext cx="6309360" cy="457200"/>
          </a:xfrm>
        </p:spPr>
        <p:txBody>
          <a:bodyPr anchor="b"/>
          <a:lstStyle>
            <a:lvl1pPr algn="l">
              <a:buNone/>
              <a:defRPr sz="2000" b="1"/>
            </a:lvl1pPr>
          </a:lstStyle>
          <a:p>
            <a:r>
              <a:rPr kumimoji="0" lang="zh-CN" altLang="en-US" smtClean="0"/>
              <a:t>单击此处编辑母版标题样式</a:t>
            </a:r>
            <a:endParaRPr kumimoji="0" lang="en-US"/>
          </a:p>
        </p:txBody>
      </p:sp>
      <p:sp>
        <p:nvSpPr>
          <p:cNvPr id="3" name="图片占位符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zh-CN" altLang="en-US" smtClean="0"/>
              <a:t>单击图标添加图片</a:t>
            </a:r>
            <a:endParaRPr kumimoji="0" lang="en-US" dirty="0"/>
          </a:p>
        </p:txBody>
      </p:sp>
      <p:sp>
        <p:nvSpPr>
          <p:cNvPr id="4" name="文本占位符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zh-CN" altLang="en-US" smtClean="0"/>
              <a:t>单击此处编辑母版文本样式</a:t>
            </a:r>
          </a:p>
        </p:txBody>
      </p:sp>
      <p:sp>
        <p:nvSpPr>
          <p:cNvPr id="10" name="直接连接符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矩形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直接连接符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9" name="直接连接符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0" name="直接连接符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7" name="日期占位符 16"/>
          <p:cNvSpPr>
            <a:spLocks noGrp="1"/>
          </p:cNvSpPr>
          <p:nvPr>
            <p:ph type="dt" sz="half" idx="10"/>
          </p:nvPr>
        </p:nvSpPr>
        <p:spPr/>
        <p:txBody>
          <a:bodyPr rtlCol="0"/>
          <a:lstStyle/>
          <a:p>
            <a:fld id="{702C4276-68BD-4EA0-8D83-20921FFDD090}" type="datetimeFigureOut">
              <a:rPr lang="zh-CN" altLang="en-US" smtClean="0">
                <a:solidFill>
                  <a:srgbClr val="575F6D"/>
                </a:solidFill>
              </a:rPr>
              <a:pPr/>
              <a:t>2020/12/3 Thursday</a:t>
            </a:fld>
            <a:endParaRPr lang="zh-CN" altLang="en-US">
              <a:solidFill>
                <a:srgbClr val="575F6D"/>
              </a:solidFill>
            </a:endParaRPr>
          </a:p>
        </p:txBody>
      </p:sp>
      <p:sp>
        <p:nvSpPr>
          <p:cNvPr id="18" name="灯片编号占位符 17"/>
          <p:cNvSpPr>
            <a:spLocks noGrp="1"/>
          </p:cNvSpPr>
          <p:nvPr>
            <p:ph type="sldNum" sz="quarter" idx="11"/>
          </p:nvPr>
        </p:nvSpPr>
        <p:spPr/>
        <p:txBody>
          <a:bodyPr rtlCol="0"/>
          <a:lstStyle/>
          <a:p>
            <a:fld id="{DD4057DF-D607-47A4-B484-9E3E4FE4468A}" type="slidenum">
              <a:rPr lang="zh-CN" altLang="en-US" smtClean="0"/>
              <a:pPr/>
              <a:t>‹#›</a:t>
            </a:fld>
            <a:endParaRPr lang="zh-CN" altLang="en-US"/>
          </a:p>
        </p:txBody>
      </p:sp>
      <p:sp>
        <p:nvSpPr>
          <p:cNvPr id="21" name="页脚占位符 20"/>
          <p:cNvSpPr>
            <a:spLocks noGrp="1"/>
          </p:cNvSpPr>
          <p:nvPr>
            <p:ph type="ftr" sz="quarter" idx="12"/>
          </p:nvPr>
        </p:nvSpPr>
        <p:spPr/>
        <p:txBody>
          <a:bodyPr rtlCol="0"/>
          <a:lstStyle/>
          <a:p>
            <a:endParaRPr lang="zh-CN" altLang="en-US">
              <a:solidFill>
                <a:srgbClr val="575F6D"/>
              </a:solidFill>
            </a:endParaRPr>
          </a:p>
        </p:txBody>
      </p:sp>
    </p:spTree>
    <p:extLst>
      <p:ext uri="{BB962C8B-B14F-4D97-AF65-F5344CB8AC3E}">
        <p14:creationId xmlns:p14="http://schemas.microsoft.com/office/powerpoint/2010/main" val="431273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接连接符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2" name="标题占位符 21"/>
          <p:cNvSpPr>
            <a:spLocks noGrp="1"/>
          </p:cNvSpPr>
          <p:nvPr>
            <p:ph type="title"/>
          </p:nvPr>
        </p:nvSpPr>
        <p:spPr>
          <a:xfrm>
            <a:off x="457200" y="274638"/>
            <a:ext cx="7467600" cy="1143000"/>
          </a:xfrm>
          <a:prstGeom prst="rect">
            <a:avLst/>
          </a:prstGeom>
        </p:spPr>
        <p:txBody>
          <a:bodyPr vert="horz" anchor="b">
            <a:normAutofit/>
          </a:bodyPr>
          <a:lstStyle/>
          <a:p>
            <a:r>
              <a:rPr kumimoji="0" lang="zh-CN" altLang="en-US" smtClean="0"/>
              <a:t>单击此处编辑母版标题样式</a:t>
            </a:r>
            <a:endParaRPr kumimoji="0" lang="en-US"/>
          </a:p>
        </p:txBody>
      </p:sp>
      <p:sp>
        <p:nvSpPr>
          <p:cNvPr id="13" name="文本占位符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14" name="日期占位符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02C4276-68BD-4EA0-8D83-20921FFDD090}" type="datetimeFigureOut">
              <a:rPr lang="zh-CN" altLang="en-US" smtClean="0">
                <a:solidFill>
                  <a:srgbClr val="575F6D"/>
                </a:solidFill>
              </a:rPr>
              <a:pPr/>
              <a:t>2020/12/3 Thursday</a:t>
            </a:fld>
            <a:endParaRPr lang="zh-CN" altLang="en-US">
              <a:solidFill>
                <a:srgbClr val="575F6D"/>
              </a:solidFill>
            </a:endParaRPr>
          </a:p>
        </p:txBody>
      </p:sp>
      <p:sp>
        <p:nvSpPr>
          <p:cNvPr id="3" name="页脚占位符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zh-CN" altLang="en-US">
              <a:solidFill>
                <a:srgbClr val="575F6D"/>
              </a:solidFill>
            </a:endParaRPr>
          </a:p>
        </p:txBody>
      </p:sp>
      <p:sp>
        <p:nvSpPr>
          <p:cNvPr id="7" name="直接连接符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直接连接符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矩形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直接连接符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椭圆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灯片编号占位符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D4057DF-D607-47A4-B484-9E3E4FE4468A}" type="slidenum">
              <a:rPr lang="zh-CN" altLang="en-US" smtClean="0"/>
              <a:pPr/>
              <a:t>‹#›</a:t>
            </a:fld>
            <a:endParaRPr lang="zh-CN" altLang="en-US"/>
          </a:p>
        </p:txBody>
      </p:sp>
    </p:spTree>
    <p:extLst>
      <p:ext uri="{BB962C8B-B14F-4D97-AF65-F5344CB8AC3E}">
        <p14:creationId xmlns:p14="http://schemas.microsoft.com/office/powerpoint/2010/main" val="25662978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zh-CN" sz="4400" dirty="0">
                <a:solidFill>
                  <a:srgbClr val="FF0000"/>
                </a:solidFill>
              </a:rPr>
              <a:t>模块一</a:t>
            </a:r>
            <a:r>
              <a:rPr lang="en-US" altLang="zh-CN" sz="4400" dirty="0">
                <a:solidFill>
                  <a:srgbClr val="FF0000"/>
                </a:solidFill>
              </a:rPr>
              <a:t>  </a:t>
            </a:r>
            <a:r>
              <a:rPr lang="zh-CN" altLang="zh-CN" sz="4400" dirty="0">
                <a:solidFill>
                  <a:srgbClr val="FF0000"/>
                </a:solidFill>
              </a:rPr>
              <a:t>宠物的饲养管理</a:t>
            </a:r>
            <a:r>
              <a:rPr lang="zh-CN" altLang="zh-CN" dirty="0"/>
              <a:t/>
            </a:r>
            <a:br>
              <a:rPr lang="zh-CN" altLang="zh-CN" dirty="0"/>
            </a:br>
            <a:endParaRPr lang="zh-CN" altLang="en-US" dirty="0"/>
          </a:p>
        </p:txBody>
      </p:sp>
      <p:sp>
        <p:nvSpPr>
          <p:cNvPr id="3" name="副标题 2"/>
          <p:cNvSpPr>
            <a:spLocks noGrp="1"/>
          </p:cNvSpPr>
          <p:nvPr>
            <p:ph type="subTitle" idx="1"/>
          </p:nvPr>
        </p:nvSpPr>
        <p:spPr>
          <a:xfrm>
            <a:off x="2339752" y="2852936"/>
            <a:ext cx="6172200" cy="1371600"/>
          </a:xfrm>
        </p:spPr>
        <p:txBody>
          <a:bodyPr/>
          <a:lstStyle/>
          <a:p>
            <a:r>
              <a:rPr lang="zh-CN" altLang="zh-CN" sz="3200" dirty="0" smtClean="0"/>
              <a:t>项目</a:t>
            </a:r>
            <a:r>
              <a:rPr lang="zh-CN" altLang="en-US" sz="3200" dirty="0"/>
              <a:t>一</a:t>
            </a:r>
            <a:r>
              <a:rPr lang="en-US" altLang="zh-CN" sz="3200" dirty="0" smtClean="0"/>
              <a:t>  </a:t>
            </a:r>
            <a:r>
              <a:rPr lang="zh-CN" altLang="zh-CN" sz="3200" dirty="0"/>
              <a:t>宠物犬的饲养管理</a:t>
            </a:r>
          </a:p>
          <a:p>
            <a:endParaRPr lang="zh-CN" altLang="en-US" dirty="0"/>
          </a:p>
        </p:txBody>
      </p:sp>
    </p:spTree>
    <p:extLst>
      <p:ext uri="{BB962C8B-B14F-4D97-AF65-F5344CB8AC3E}">
        <p14:creationId xmlns:p14="http://schemas.microsoft.com/office/powerpoint/2010/main" val="30699337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1412776"/>
            <a:ext cx="7715200" cy="5061176"/>
          </a:xfrm>
        </p:spPr>
        <p:txBody>
          <a:bodyPr>
            <a:normAutofit lnSpcReduction="10000"/>
          </a:bodyPr>
          <a:lstStyle/>
          <a:p>
            <a:pPr>
              <a:lnSpc>
                <a:spcPct val="150000"/>
              </a:lnSpc>
            </a:pPr>
            <a:r>
              <a:rPr lang="en-US" altLang="zh-CN" b="1" dirty="0">
                <a:solidFill>
                  <a:srgbClr val="0070C0"/>
                </a:solidFill>
              </a:rPr>
              <a:t>4</a:t>
            </a:r>
            <a:r>
              <a:rPr lang="en-US" altLang="zh-CN" b="1" dirty="0" smtClean="0">
                <a:solidFill>
                  <a:srgbClr val="0070C0"/>
                </a:solidFill>
              </a:rPr>
              <a:t>.</a:t>
            </a:r>
            <a:r>
              <a:rPr lang="zh-CN" altLang="en-US" b="1" dirty="0">
                <a:solidFill>
                  <a:srgbClr val="0070C0"/>
                </a:solidFill>
              </a:rPr>
              <a:t>嗅闻外生殖器</a:t>
            </a:r>
            <a:r>
              <a:rPr lang="zh-CN" altLang="zh-CN" b="1" dirty="0" smtClean="0">
                <a:solidFill>
                  <a:srgbClr val="0070C0"/>
                </a:solidFill>
              </a:rPr>
              <a:t>。</a:t>
            </a:r>
            <a:endParaRPr lang="en-US" altLang="zh-CN" b="1" dirty="0" smtClean="0">
              <a:solidFill>
                <a:srgbClr val="0070C0"/>
              </a:solidFill>
            </a:endParaRPr>
          </a:p>
          <a:p>
            <a:pPr>
              <a:lnSpc>
                <a:spcPct val="150000"/>
              </a:lnSpc>
            </a:pPr>
            <a:r>
              <a:rPr lang="zh-CN" altLang="en-US" b="1" dirty="0"/>
              <a:t>犬最重要的感觉是嗅觉，它们通过互相嗅闻最能反映情感的外生殖器部位就可辨别该犬的性别、年龄、身体状况。一条年长的犬或头犬有权检查年龄小及地位次于它的公犬、母犬、幼犬的外生殖器。两只犬接触时都有一定的程序，即先互相嗅闻，再接触肩部被毛，最后检查外生殖器。除互相嗅闻外，无论公、母犬都有经常检查自己外生殖器和细心用舌舔以保持清洁的习性。</a:t>
            </a:r>
            <a:endParaRPr lang="zh-CN" altLang="en-US" dirty="0"/>
          </a:p>
        </p:txBody>
      </p:sp>
    </p:spTree>
    <p:extLst>
      <p:ext uri="{BB962C8B-B14F-4D97-AF65-F5344CB8AC3E}">
        <p14:creationId xmlns:p14="http://schemas.microsoft.com/office/powerpoint/2010/main" val="3318065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1340768"/>
            <a:ext cx="7715200" cy="5133184"/>
          </a:xfrm>
        </p:spPr>
        <p:txBody>
          <a:bodyPr>
            <a:normAutofit lnSpcReduction="10000"/>
          </a:bodyPr>
          <a:lstStyle/>
          <a:p>
            <a:pPr>
              <a:lnSpc>
                <a:spcPct val="150000"/>
              </a:lnSpc>
            </a:pPr>
            <a:r>
              <a:rPr lang="en-US" altLang="zh-CN" b="1" dirty="0">
                <a:solidFill>
                  <a:srgbClr val="0070C0"/>
                </a:solidFill>
              </a:rPr>
              <a:t>5</a:t>
            </a:r>
            <a:r>
              <a:rPr lang="en-US" altLang="zh-CN" b="1" dirty="0" smtClean="0">
                <a:solidFill>
                  <a:srgbClr val="0070C0"/>
                </a:solidFill>
              </a:rPr>
              <a:t>.</a:t>
            </a:r>
            <a:r>
              <a:rPr lang="zh-CN" altLang="en-US" b="1" dirty="0">
                <a:solidFill>
                  <a:srgbClr val="0070C0"/>
                </a:solidFill>
              </a:rPr>
              <a:t>爬跨</a:t>
            </a:r>
            <a:r>
              <a:rPr lang="zh-CN" altLang="zh-CN" b="1" dirty="0" smtClean="0">
                <a:solidFill>
                  <a:srgbClr val="0070C0"/>
                </a:solidFill>
              </a:rPr>
              <a:t>。</a:t>
            </a:r>
            <a:endParaRPr lang="en-US" altLang="zh-CN" b="1" dirty="0" smtClean="0">
              <a:solidFill>
                <a:srgbClr val="0070C0"/>
              </a:solidFill>
            </a:endParaRPr>
          </a:p>
          <a:p>
            <a:pPr>
              <a:lnSpc>
                <a:spcPct val="150000"/>
              </a:lnSpc>
            </a:pPr>
            <a:r>
              <a:rPr lang="zh-CN" altLang="en-US" b="1" dirty="0"/>
              <a:t>各种年龄、性别的犬都有爬跨的行为，但其目的和表现都不一样</a:t>
            </a:r>
            <a:r>
              <a:rPr lang="zh-CN" altLang="en-US" b="1" dirty="0" smtClean="0"/>
              <a:t>。</a:t>
            </a:r>
            <a:endParaRPr lang="en-US" altLang="zh-CN" b="1" dirty="0" smtClean="0"/>
          </a:p>
          <a:p>
            <a:pPr>
              <a:lnSpc>
                <a:spcPct val="150000"/>
              </a:lnSpc>
            </a:pPr>
            <a:r>
              <a:rPr lang="zh-CN" altLang="en-US" b="1" dirty="0" smtClean="0"/>
              <a:t>幼</a:t>
            </a:r>
            <a:r>
              <a:rPr lang="zh-CN" altLang="en-US" b="1" dirty="0"/>
              <a:t>犬的爬跨是高兴和顽皮的表现，尤其是主人离开一段时间返回时，常有这一动作。或两只小公犬玩耍时也常有爬跨动作，这是高兴的表现</a:t>
            </a:r>
            <a:r>
              <a:rPr lang="zh-CN" altLang="en-US" b="1" dirty="0" smtClean="0"/>
              <a:t>。</a:t>
            </a:r>
            <a:endParaRPr lang="en-US" altLang="zh-CN" b="1" dirty="0" smtClean="0"/>
          </a:p>
          <a:p>
            <a:pPr>
              <a:lnSpc>
                <a:spcPct val="150000"/>
              </a:lnSpc>
            </a:pPr>
            <a:r>
              <a:rPr lang="zh-CN" altLang="en-US" b="1" dirty="0" smtClean="0"/>
              <a:t>成年</a:t>
            </a:r>
            <a:r>
              <a:rPr lang="zh-CN" altLang="en-US" b="1" dirty="0"/>
              <a:t>公犬表现爬跨时有两种情况：一是为了与发情犬交配；另一种情况是企图确立自己的优势。母犬通常只是在发情高潮时允许公犬爬跨。</a:t>
            </a:r>
            <a:endParaRPr lang="zh-CN" altLang="en-US" dirty="0"/>
          </a:p>
        </p:txBody>
      </p:sp>
    </p:spTree>
    <p:extLst>
      <p:ext uri="{BB962C8B-B14F-4D97-AF65-F5344CB8AC3E}">
        <p14:creationId xmlns:p14="http://schemas.microsoft.com/office/powerpoint/2010/main" val="2981025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1412776"/>
            <a:ext cx="7643192" cy="5061176"/>
          </a:xfrm>
        </p:spPr>
        <p:txBody>
          <a:bodyPr/>
          <a:lstStyle/>
          <a:p>
            <a:pPr>
              <a:lnSpc>
                <a:spcPct val="150000"/>
              </a:lnSpc>
            </a:pPr>
            <a:r>
              <a:rPr lang="en-US" altLang="zh-CN" b="1" dirty="0">
                <a:solidFill>
                  <a:srgbClr val="0070C0"/>
                </a:solidFill>
              </a:rPr>
              <a:t>6</a:t>
            </a:r>
            <a:r>
              <a:rPr lang="en-US" altLang="zh-CN" b="1" dirty="0" smtClean="0">
                <a:solidFill>
                  <a:srgbClr val="0070C0"/>
                </a:solidFill>
              </a:rPr>
              <a:t>.</a:t>
            </a:r>
            <a:r>
              <a:rPr lang="zh-CN" altLang="en-US" b="1" dirty="0">
                <a:solidFill>
                  <a:srgbClr val="0070C0"/>
                </a:solidFill>
              </a:rPr>
              <a:t>犬的表情特征</a:t>
            </a:r>
            <a:r>
              <a:rPr lang="zh-CN" altLang="zh-CN" b="1" dirty="0" smtClean="0">
                <a:solidFill>
                  <a:srgbClr val="0070C0"/>
                </a:solidFill>
              </a:rPr>
              <a:t>。</a:t>
            </a:r>
            <a:endParaRPr lang="en-US" altLang="zh-CN" b="1" dirty="0" smtClean="0">
              <a:solidFill>
                <a:srgbClr val="0070C0"/>
              </a:solidFill>
            </a:endParaRPr>
          </a:p>
          <a:p>
            <a:pPr>
              <a:lnSpc>
                <a:spcPct val="150000"/>
              </a:lnSpc>
            </a:pPr>
            <a:r>
              <a:rPr lang="zh-CN" altLang="en-US" b="1" dirty="0"/>
              <a:t>（</a:t>
            </a:r>
            <a:r>
              <a:rPr lang="en-US" altLang="zh-CN" b="1" dirty="0"/>
              <a:t>1</a:t>
            </a:r>
            <a:r>
              <a:rPr lang="zh-CN" altLang="en-US" b="1" dirty="0"/>
              <a:t>）高兴表情 </a:t>
            </a:r>
            <a:r>
              <a:rPr lang="zh-CN" altLang="en-US" b="1" dirty="0" smtClean="0"/>
              <a:t>  犬</a:t>
            </a:r>
            <a:r>
              <a:rPr lang="zh-CN" altLang="en-US" b="1" dirty="0"/>
              <a:t>高兴的时候摇头摆尾，跳跃。有时犬也会“笑”，表现为鼻上堆满皱纹，上唇拉开，露出牙齿，目光温柔，耳朵向后伸，轻轻地张开嘴巴，鼻内发出哼哼声，身体柔和地扭曲，全身的被毛平滑没有竖起，尾巴轻摆，与亲人接近眼睛微闭，目光温柔，轻轻张口。</a:t>
            </a:r>
          </a:p>
        </p:txBody>
      </p:sp>
    </p:spTree>
    <p:extLst>
      <p:ext uri="{BB962C8B-B14F-4D97-AF65-F5344CB8AC3E}">
        <p14:creationId xmlns:p14="http://schemas.microsoft.com/office/powerpoint/2010/main" val="4620478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1412776"/>
            <a:ext cx="7643192" cy="5061176"/>
          </a:xfrm>
        </p:spPr>
        <p:txBody>
          <a:bodyPr/>
          <a:lstStyle/>
          <a:p>
            <a:pPr>
              <a:lnSpc>
                <a:spcPct val="150000"/>
              </a:lnSpc>
            </a:pPr>
            <a:r>
              <a:rPr lang="en-US" altLang="zh-CN" b="1" dirty="0">
                <a:solidFill>
                  <a:srgbClr val="0070C0"/>
                </a:solidFill>
              </a:rPr>
              <a:t>6</a:t>
            </a:r>
            <a:r>
              <a:rPr lang="en-US" altLang="zh-CN" b="1" dirty="0" smtClean="0">
                <a:solidFill>
                  <a:srgbClr val="0070C0"/>
                </a:solidFill>
              </a:rPr>
              <a:t>.</a:t>
            </a:r>
            <a:r>
              <a:rPr lang="zh-CN" altLang="en-US" b="1" dirty="0">
                <a:solidFill>
                  <a:srgbClr val="0070C0"/>
                </a:solidFill>
              </a:rPr>
              <a:t>犬的表情特征</a:t>
            </a:r>
            <a:r>
              <a:rPr lang="zh-CN" altLang="zh-CN" b="1" dirty="0" smtClean="0">
                <a:solidFill>
                  <a:srgbClr val="0070C0"/>
                </a:solidFill>
              </a:rPr>
              <a:t>。</a:t>
            </a:r>
            <a:endParaRPr lang="en-US" altLang="zh-CN" b="1" dirty="0" smtClean="0">
              <a:solidFill>
                <a:srgbClr val="0070C0"/>
              </a:solidFill>
            </a:endParaRPr>
          </a:p>
          <a:p>
            <a:pPr>
              <a:lnSpc>
                <a:spcPct val="150000"/>
              </a:lnSpc>
            </a:pPr>
            <a:r>
              <a:rPr lang="zh-CN" altLang="en-US" b="1" dirty="0"/>
              <a:t>（</a:t>
            </a:r>
            <a:r>
              <a:rPr lang="en-US" altLang="zh-CN" b="1" dirty="0"/>
              <a:t>2</a:t>
            </a:r>
            <a:r>
              <a:rPr lang="zh-CN" altLang="en-US" b="1" dirty="0"/>
              <a:t>）愤怒表情  犬在愤怒时脸部表情几乎和“笑”时的表现完全一样，鼻上提，上唇拉开，露出牙齿，不同的是两眼圆睁、目光锐利、耳朵向斜后方向伸直。一般嘴巴不张开，发出呼呼威胁的声音，用力跺四脚，身体僵直，被毛竖立，尾巴直伸，与人保持一定距离。如果两前肢下伏，身体后坐，则表明即将向你发动进攻。</a:t>
            </a:r>
          </a:p>
        </p:txBody>
      </p:sp>
    </p:spTree>
    <p:extLst>
      <p:ext uri="{BB962C8B-B14F-4D97-AF65-F5344CB8AC3E}">
        <p14:creationId xmlns:p14="http://schemas.microsoft.com/office/powerpoint/2010/main" val="3882856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1412776"/>
            <a:ext cx="7643192" cy="5061176"/>
          </a:xfrm>
        </p:spPr>
        <p:txBody>
          <a:bodyPr/>
          <a:lstStyle/>
          <a:p>
            <a:pPr>
              <a:lnSpc>
                <a:spcPct val="150000"/>
              </a:lnSpc>
            </a:pPr>
            <a:r>
              <a:rPr lang="en-US" altLang="zh-CN" b="1" dirty="0">
                <a:solidFill>
                  <a:srgbClr val="0070C0"/>
                </a:solidFill>
              </a:rPr>
              <a:t>6</a:t>
            </a:r>
            <a:r>
              <a:rPr lang="en-US" altLang="zh-CN" b="1" dirty="0" smtClean="0">
                <a:solidFill>
                  <a:srgbClr val="0070C0"/>
                </a:solidFill>
              </a:rPr>
              <a:t>.</a:t>
            </a:r>
            <a:r>
              <a:rPr lang="zh-CN" altLang="en-US" b="1" dirty="0">
                <a:solidFill>
                  <a:srgbClr val="0070C0"/>
                </a:solidFill>
              </a:rPr>
              <a:t>犬的表情特征</a:t>
            </a:r>
            <a:r>
              <a:rPr lang="zh-CN" altLang="zh-CN" b="1" dirty="0" smtClean="0">
                <a:solidFill>
                  <a:srgbClr val="0070C0"/>
                </a:solidFill>
              </a:rPr>
              <a:t>。</a:t>
            </a:r>
            <a:endParaRPr lang="en-US" altLang="zh-CN" b="1" dirty="0" smtClean="0">
              <a:solidFill>
                <a:srgbClr val="0070C0"/>
              </a:solidFill>
            </a:endParaRPr>
          </a:p>
          <a:p>
            <a:pPr>
              <a:lnSpc>
                <a:spcPct val="150000"/>
              </a:lnSpc>
            </a:pPr>
            <a:r>
              <a:rPr lang="zh-CN" altLang="en-US" b="1" dirty="0"/>
              <a:t>（</a:t>
            </a:r>
            <a:r>
              <a:rPr lang="en-US" altLang="zh-CN" b="1" dirty="0"/>
              <a:t>3</a:t>
            </a:r>
            <a:r>
              <a:rPr lang="zh-CN" altLang="en-US" b="1" dirty="0"/>
              <a:t>）恐惧表情  两眼睁大，呆立不动，耳朵后伸，尾巴夹在后腿之间，试图躲藏起来。对鞭炮声、雷声、枪炮声等喧闹的声音特别敏感，烟火、灯光同样可使犬恐慌不安，此刻犬多吠叫，试图告知主人。</a:t>
            </a:r>
          </a:p>
        </p:txBody>
      </p:sp>
    </p:spTree>
    <p:extLst>
      <p:ext uri="{BB962C8B-B14F-4D97-AF65-F5344CB8AC3E}">
        <p14:creationId xmlns:p14="http://schemas.microsoft.com/office/powerpoint/2010/main" val="3882856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1412776"/>
            <a:ext cx="7643192" cy="5061176"/>
          </a:xfrm>
        </p:spPr>
        <p:txBody>
          <a:bodyPr/>
          <a:lstStyle/>
          <a:p>
            <a:pPr>
              <a:lnSpc>
                <a:spcPct val="150000"/>
              </a:lnSpc>
            </a:pPr>
            <a:r>
              <a:rPr lang="en-US" altLang="zh-CN" b="1" dirty="0">
                <a:solidFill>
                  <a:srgbClr val="0070C0"/>
                </a:solidFill>
              </a:rPr>
              <a:t>6</a:t>
            </a:r>
            <a:r>
              <a:rPr lang="en-US" altLang="zh-CN" b="1" dirty="0" smtClean="0">
                <a:solidFill>
                  <a:srgbClr val="0070C0"/>
                </a:solidFill>
              </a:rPr>
              <a:t>.</a:t>
            </a:r>
            <a:r>
              <a:rPr lang="zh-CN" altLang="en-US" b="1" dirty="0">
                <a:solidFill>
                  <a:srgbClr val="0070C0"/>
                </a:solidFill>
              </a:rPr>
              <a:t>犬的表情特征</a:t>
            </a:r>
            <a:r>
              <a:rPr lang="zh-CN" altLang="zh-CN" b="1" dirty="0" smtClean="0">
                <a:solidFill>
                  <a:srgbClr val="0070C0"/>
                </a:solidFill>
              </a:rPr>
              <a:t>。</a:t>
            </a:r>
            <a:endParaRPr lang="en-US" altLang="zh-CN" b="1" dirty="0" smtClean="0">
              <a:solidFill>
                <a:srgbClr val="0070C0"/>
              </a:solidFill>
            </a:endParaRPr>
          </a:p>
          <a:p>
            <a:pPr>
              <a:lnSpc>
                <a:spcPct val="150000"/>
              </a:lnSpc>
            </a:pPr>
            <a:r>
              <a:rPr lang="zh-CN" altLang="en-US" b="1" dirty="0"/>
              <a:t>（</a:t>
            </a:r>
            <a:r>
              <a:rPr lang="en-US" altLang="zh-CN" b="1" dirty="0"/>
              <a:t>3</a:t>
            </a:r>
            <a:r>
              <a:rPr lang="zh-CN" altLang="en-US" b="1" dirty="0"/>
              <a:t>）恐惧表情  两眼睁大，呆立不动，耳朵后伸，尾巴夹在后腿之间，试图躲藏起来。对鞭炮声、雷声、枪炮声等喧闹的声音特别敏感，烟火、灯光同样可使犬恐慌不安，此刻犬多吠叫，试图告知主人。</a:t>
            </a:r>
          </a:p>
        </p:txBody>
      </p:sp>
    </p:spTree>
    <p:extLst>
      <p:ext uri="{BB962C8B-B14F-4D97-AF65-F5344CB8AC3E}">
        <p14:creationId xmlns:p14="http://schemas.microsoft.com/office/powerpoint/2010/main" val="3882856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ad67fc157f14ec51972b431a"/>
          <p:cNvPicPr>
            <a:picLocks noChangeAspect="1" noChangeArrowheads="1"/>
          </p:cNvPicPr>
          <p:nvPr/>
        </p:nvPicPr>
        <p:blipFill rotWithShape="1">
          <a:blip r:embed="rId2">
            <a:extLst>
              <a:ext uri="{28A0092B-C50C-407E-A947-70E740481C1C}">
                <a14:useLocalDpi xmlns:a14="http://schemas.microsoft.com/office/drawing/2010/main" val="0"/>
              </a:ext>
            </a:extLst>
          </a:blip>
          <a:srcRect l="574" t="4092" r="1905" b="49431"/>
          <a:stretch/>
        </p:blipFill>
        <p:spPr bwMode="auto">
          <a:xfrm>
            <a:off x="683568" y="3802743"/>
            <a:ext cx="7431088" cy="2656114"/>
          </a:xfrm>
          <a:prstGeom prst="rect">
            <a:avLst/>
          </a:prstGeom>
          <a:noFill/>
          <a:extLst>
            <a:ext uri="{909E8E84-426E-40DD-AFC4-6F175D3DCCD1}">
              <a14:hiddenFill xmlns:a14="http://schemas.microsoft.com/office/drawing/2010/main">
                <a:solidFill>
                  <a:srgbClr val="FFFFFF"/>
                </a:solidFill>
              </a14:hiddenFill>
            </a:ext>
          </a:extLst>
        </p:spPr>
      </p:pic>
      <p:pic>
        <p:nvPicPr>
          <p:cNvPr id="5" name="图片 4"/>
          <p:cNvPicPr>
            <a:picLocks noChangeAspect="1"/>
          </p:cNvPicPr>
          <p:nvPr/>
        </p:nvPicPr>
        <p:blipFill>
          <a:blip r:embed="rId3"/>
          <a:stretch>
            <a:fillRect/>
          </a:stretch>
        </p:blipFill>
        <p:spPr>
          <a:xfrm>
            <a:off x="1114284" y="1916832"/>
            <a:ext cx="1485200" cy="1993125"/>
          </a:xfrm>
          <a:prstGeom prst="rect">
            <a:avLst/>
          </a:prstGeom>
        </p:spPr>
      </p:pic>
      <p:sp>
        <p:nvSpPr>
          <p:cNvPr id="6" name="文本框 1"/>
          <p:cNvSpPr txBox="1"/>
          <p:nvPr/>
        </p:nvSpPr>
        <p:spPr>
          <a:xfrm>
            <a:off x="3286804" y="2332458"/>
            <a:ext cx="2646878" cy="830997"/>
          </a:xfrm>
          <a:prstGeom prst="rect">
            <a:avLst/>
          </a:prstGeom>
          <a:noFill/>
        </p:spPr>
        <p:txBody>
          <a:bodyPr wrap="none" rtlCol="0">
            <a:spAutoFit/>
          </a:bodyPr>
          <a:lstStyle/>
          <a:p>
            <a:r>
              <a:rPr lang="zh-CN" altLang="en-US" sz="4800" b="1" dirty="0">
                <a:solidFill>
                  <a:srgbClr val="09B3AF"/>
                </a:solidFill>
                <a:latin typeface="张海山锐谐体" panose="02000000000000000000" pitchFamily="2" charset="-122"/>
                <a:ea typeface="张海山锐谐体" panose="02000000000000000000" pitchFamily="2" charset="-122"/>
              </a:rPr>
              <a:t>谢谢观看</a:t>
            </a:r>
          </a:p>
        </p:txBody>
      </p:sp>
      <p:sp>
        <p:nvSpPr>
          <p:cNvPr id="7" name="Rectangle 7"/>
          <p:cNvSpPr>
            <a:spLocks noChangeArrowheads="1"/>
          </p:cNvSpPr>
          <p:nvPr/>
        </p:nvSpPr>
        <p:spPr bwMode="auto">
          <a:xfrm>
            <a:off x="2580327" y="3371856"/>
            <a:ext cx="416780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r>
              <a:rPr lang="zh-CN" altLang="zh-CN" sz="2800" dirty="0">
                <a:solidFill>
                  <a:srgbClr val="88988A"/>
                </a:solidFill>
              </a:rPr>
              <a:t>THANKS FOR COMING</a:t>
            </a:r>
          </a:p>
        </p:txBody>
      </p:sp>
      <p:pic>
        <p:nvPicPr>
          <p:cNvPr id="8" name="图片 7"/>
          <p:cNvPicPr>
            <a:picLocks noChangeAspect="1"/>
          </p:cNvPicPr>
          <p:nvPr/>
        </p:nvPicPr>
        <p:blipFill>
          <a:blip r:embed="rId4"/>
          <a:stretch>
            <a:fillRect/>
          </a:stretch>
        </p:blipFill>
        <p:spPr>
          <a:xfrm rot="2389778">
            <a:off x="6372239" y="2216438"/>
            <a:ext cx="1707898" cy="1801580"/>
          </a:xfrm>
          <a:prstGeom prst="rect">
            <a:avLst/>
          </a:prstGeom>
        </p:spPr>
      </p:pic>
    </p:spTree>
    <p:extLst>
      <p:ext uri="{BB962C8B-B14F-4D97-AF65-F5344CB8AC3E}">
        <p14:creationId xmlns:p14="http://schemas.microsoft.com/office/powerpoint/2010/main" val="282518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par>
                                <p:cTn id="8" presetID="52" presetClass="entr" presetSubtype="0" fill="hold" grpId="0" nodeType="withEffect">
                                  <p:stCondLst>
                                    <p:cond delay="2000"/>
                                  </p:stCondLst>
                                  <p:iterate type="lt">
                                    <p:tmPct val="10000"/>
                                  </p:iterate>
                                  <p:childTnLst>
                                    <p:set>
                                      <p:cBhvr>
                                        <p:cTn id="9" dur="1" fill="hold">
                                          <p:stCondLst>
                                            <p:cond delay="0"/>
                                          </p:stCondLst>
                                        </p:cTn>
                                        <p:tgtEl>
                                          <p:spTgt spid="6"/>
                                        </p:tgtEl>
                                        <p:attrNameLst>
                                          <p:attrName>style.visibility</p:attrName>
                                        </p:attrNameLst>
                                      </p:cBhvr>
                                      <p:to>
                                        <p:strVal val="visible"/>
                                      </p:to>
                                    </p:set>
                                    <p:animScale>
                                      <p:cBhvr>
                                        <p:cTn id="10" dur="1000" decel="50000" fill="hold">
                                          <p:stCondLst>
                                            <p:cond delay="0"/>
                                          </p:stCondLst>
                                        </p:cTn>
                                        <p:tgtEl>
                                          <p:spTgt spid="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1" dur="1000" decel="50000" fill="hold">
                                          <p:stCondLst>
                                            <p:cond delay="0"/>
                                          </p:stCondLst>
                                        </p:cTn>
                                        <p:tgtEl>
                                          <p:spTgt spid="6"/>
                                        </p:tgtEl>
                                        <p:attrNameLst>
                                          <p:attrName>ppt_x</p:attrName>
                                          <p:attrName>ppt_y</p:attrName>
                                        </p:attrNameLst>
                                      </p:cBhvr>
                                    </p:animMotion>
                                    <p:animEffect transition="in" filter="fade">
                                      <p:cBhvr>
                                        <p:cTn id="12" dur="1000"/>
                                        <p:tgtEl>
                                          <p:spTgt spid="6"/>
                                        </p:tgtEl>
                                      </p:cBhvr>
                                    </p:animEffect>
                                  </p:childTnLst>
                                </p:cTn>
                              </p:par>
                              <p:par>
                                <p:cTn id="13" presetID="42" presetClass="entr" presetSubtype="0" fill="hold" grpId="0" nodeType="withEffect">
                                  <p:stCondLst>
                                    <p:cond delay="450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1250"/>
                                        <p:tgtEl>
                                          <p:spTgt spid="7"/>
                                        </p:tgtEl>
                                      </p:cBhvr>
                                    </p:animEffect>
                                    <p:anim calcmode="lin" valueType="num">
                                      <p:cBhvr>
                                        <p:cTn id="16" dur="1250" fill="hold"/>
                                        <p:tgtEl>
                                          <p:spTgt spid="7"/>
                                        </p:tgtEl>
                                        <p:attrNameLst>
                                          <p:attrName>ppt_x</p:attrName>
                                        </p:attrNameLst>
                                      </p:cBhvr>
                                      <p:tavLst>
                                        <p:tav tm="0">
                                          <p:val>
                                            <p:strVal val="#ppt_x"/>
                                          </p:val>
                                        </p:tav>
                                        <p:tav tm="100000">
                                          <p:val>
                                            <p:strVal val="#ppt_x"/>
                                          </p:val>
                                        </p:tav>
                                      </p:tavLst>
                                    </p:anim>
                                    <p:anim calcmode="lin" valueType="num">
                                      <p:cBhvr>
                                        <p:cTn id="17" dur="1250" fill="hold"/>
                                        <p:tgtEl>
                                          <p:spTgt spid="7"/>
                                        </p:tgtEl>
                                        <p:attrNameLst>
                                          <p:attrName>ppt_y</p:attrName>
                                        </p:attrNameLst>
                                      </p:cBhvr>
                                      <p:tavLst>
                                        <p:tav tm="0">
                                          <p:val>
                                            <p:strVal val="#ppt_y+.1"/>
                                          </p:val>
                                        </p:tav>
                                        <p:tav tm="100000">
                                          <p:val>
                                            <p:strVal val="#ppt_y"/>
                                          </p:val>
                                        </p:tav>
                                      </p:tavLst>
                                    </p:anim>
                                  </p:childTnLst>
                                </p:cTn>
                              </p:par>
                              <p:par>
                                <p:cTn id="18" presetID="10" presetClass="entr" presetSubtype="0" fill="hold" nodeType="withEffect">
                                  <p:stCondLst>
                                    <p:cond delay="100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1547664" y="2204864"/>
            <a:ext cx="6820272" cy="1371600"/>
          </a:xfrm>
        </p:spPr>
        <p:txBody>
          <a:bodyPr>
            <a:normAutofit/>
          </a:bodyPr>
          <a:lstStyle/>
          <a:p>
            <a:r>
              <a:rPr lang="zh-CN" altLang="zh-CN" sz="4000" dirty="0" smtClean="0"/>
              <a:t>任务</a:t>
            </a:r>
            <a:r>
              <a:rPr lang="en-US" altLang="zh-CN" sz="4000" dirty="0" smtClean="0"/>
              <a:t>1</a:t>
            </a:r>
            <a:r>
              <a:rPr lang="en-US" altLang="zh-CN" sz="4000" dirty="0"/>
              <a:t> </a:t>
            </a:r>
            <a:r>
              <a:rPr lang="en-US" altLang="zh-CN" sz="4000" dirty="0" smtClean="0"/>
              <a:t>   </a:t>
            </a:r>
            <a:r>
              <a:rPr lang="zh-CN" altLang="zh-CN" sz="4000" dirty="0" smtClean="0"/>
              <a:t>犬</a:t>
            </a:r>
            <a:r>
              <a:rPr lang="zh-CN" altLang="zh-CN" sz="4000" dirty="0"/>
              <a:t>的生物学</a:t>
            </a:r>
            <a:r>
              <a:rPr lang="zh-CN" altLang="zh-CN" sz="4000" dirty="0" smtClean="0"/>
              <a:t>特性</a:t>
            </a:r>
            <a:r>
              <a:rPr lang="zh-CN" altLang="en-US" sz="4000" dirty="0" smtClean="0"/>
              <a:t>认识</a:t>
            </a:r>
            <a:endParaRPr lang="zh-CN" altLang="en-US" sz="4000" dirty="0"/>
          </a:p>
        </p:txBody>
      </p:sp>
    </p:spTree>
    <p:extLst>
      <p:ext uri="{BB962C8B-B14F-4D97-AF65-F5344CB8AC3E}">
        <p14:creationId xmlns:p14="http://schemas.microsoft.com/office/powerpoint/2010/main" val="4222451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zh-CN" altLang="zh-CN" b="1" dirty="0" smtClean="0"/>
              <a:t>任务</a:t>
            </a:r>
            <a:r>
              <a:rPr lang="en-US" altLang="zh-CN" b="1" dirty="0" smtClean="0"/>
              <a:t>1</a:t>
            </a:r>
            <a:r>
              <a:rPr lang="zh-CN" altLang="zh-CN" b="1" dirty="0" smtClean="0"/>
              <a:t> </a:t>
            </a:r>
            <a:r>
              <a:rPr lang="zh-CN" altLang="zh-CN" b="1" dirty="0"/>
              <a:t>犬的生物学特性</a:t>
            </a:r>
            <a:r>
              <a:rPr lang="zh-CN" altLang="zh-CN" dirty="0"/>
              <a:t/>
            </a:r>
            <a:br>
              <a:rPr lang="zh-CN" altLang="zh-CN" dirty="0"/>
            </a:br>
            <a:endParaRPr lang="zh-CN" altLang="en-US" dirty="0"/>
          </a:p>
        </p:txBody>
      </p:sp>
      <p:sp>
        <p:nvSpPr>
          <p:cNvPr id="3" name="内容占位符 2"/>
          <p:cNvSpPr>
            <a:spLocks noGrp="1"/>
          </p:cNvSpPr>
          <p:nvPr>
            <p:ph sz="quarter" idx="1"/>
          </p:nvPr>
        </p:nvSpPr>
        <p:spPr/>
        <p:txBody>
          <a:bodyPr/>
          <a:lstStyle/>
          <a:p>
            <a:pPr>
              <a:lnSpc>
                <a:spcPct val="150000"/>
              </a:lnSpc>
            </a:pPr>
            <a:r>
              <a:rPr lang="zh-CN" altLang="zh-CN" b="1" dirty="0"/>
              <a:t>犬作为高等脊椎动物，各种生理活动都具有哺乳动物所共有的基本特征。从动物学分类上，犬也具有哺乳动物、食肉目、犬科的特征。但犬类也有自身的一些特征。</a:t>
            </a:r>
            <a:endParaRPr lang="zh-CN" altLang="en-US" b="1" dirty="0"/>
          </a:p>
        </p:txBody>
      </p:sp>
    </p:spTree>
    <p:extLst>
      <p:ext uri="{BB962C8B-B14F-4D97-AF65-F5344CB8AC3E}">
        <p14:creationId xmlns:p14="http://schemas.microsoft.com/office/powerpoint/2010/main" val="2493165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zh-CN" altLang="zh-CN" b="1" dirty="0"/>
              <a:t>一</a:t>
            </a:r>
            <a:r>
              <a:rPr lang="zh-CN" altLang="zh-CN" b="1" dirty="0" smtClean="0"/>
              <a:t>、</a:t>
            </a:r>
            <a:r>
              <a:rPr lang="zh-CN" altLang="en-US" b="1" dirty="0"/>
              <a:t>犬的感觉机能</a:t>
            </a:r>
            <a:r>
              <a:rPr lang="zh-CN" altLang="zh-CN" dirty="0"/>
              <a:t/>
            </a:r>
            <a:br>
              <a:rPr lang="zh-CN" altLang="zh-CN" dirty="0"/>
            </a:br>
            <a:endParaRPr lang="zh-CN" altLang="en-US" dirty="0"/>
          </a:p>
        </p:txBody>
      </p:sp>
      <p:sp>
        <p:nvSpPr>
          <p:cNvPr id="3" name="内容占位符 2"/>
          <p:cNvSpPr>
            <a:spLocks noGrp="1"/>
          </p:cNvSpPr>
          <p:nvPr>
            <p:ph sz="quarter" idx="1"/>
          </p:nvPr>
        </p:nvSpPr>
        <p:spPr>
          <a:xfrm>
            <a:off x="457200" y="1600200"/>
            <a:ext cx="8075240" cy="4873752"/>
          </a:xfrm>
        </p:spPr>
        <p:txBody>
          <a:bodyPr>
            <a:normAutofit/>
          </a:bodyPr>
          <a:lstStyle/>
          <a:p>
            <a:pPr>
              <a:lnSpc>
                <a:spcPct val="150000"/>
              </a:lnSpc>
            </a:pPr>
            <a:r>
              <a:rPr lang="en-US" altLang="zh-CN" b="1" dirty="0" smtClean="0">
                <a:solidFill>
                  <a:srgbClr val="00B050"/>
                </a:solidFill>
              </a:rPr>
              <a:t>1</a:t>
            </a:r>
            <a:r>
              <a:rPr lang="en-US" altLang="zh-CN" b="1" dirty="0">
                <a:solidFill>
                  <a:srgbClr val="00B050"/>
                </a:solidFill>
              </a:rPr>
              <a:t>.</a:t>
            </a:r>
            <a:r>
              <a:rPr lang="zh-CN" altLang="zh-CN" b="1" dirty="0">
                <a:solidFill>
                  <a:srgbClr val="00B050"/>
                </a:solidFill>
              </a:rPr>
              <a:t>嗅觉极其灵敏</a:t>
            </a:r>
            <a:r>
              <a:rPr lang="zh-CN" altLang="zh-CN" b="1" dirty="0" smtClean="0">
                <a:solidFill>
                  <a:srgbClr val="00B050"/>
                </a:solidFill>
              </a:rPr>
              <a:t>。</a:t>
            </a:r>
            <a:endParaRPr lang="en-US" altLang="zh-CN" b="1" dirty="0" smtClean="0">
              <a:solidFill>
                <a:srgbClr val="00B050"/>
              </a:solidFill>
            </a:endParaRPr>
          </a:p>
          <a:p>
            <a:pPr>
              <a:lnSpc>
                <a:spcPct val="150000"/>
              </a:lnSpc>
            </a:pPr>
            <a:r>
              <a:rPr lang="zh-CN" altLang="en-US" b="1" dirty="0" smtClean="0"/>
              <a:t>犬</a:t>
            </a:r>
            <a:r>
              <a:rPr lang="zh-CN" altLang="en-US" b="1" dirty="0"/>
              <a:t>的嗅觉灵敏度位居各种家养动物之</a:t>
            </a:r>
            <a:r>
              <a:rPr lang="zh-CN" altLang="en-US" b="1" dirty="0" smtClean="0"/>
              <a:t>首</a:t>
            </a:r>
            <a:endParaRPr lang="en-US" altLang="zh-CN" b="1" dirty="0" smtClean="0"/>
          </a:p>
          <a:p>
            <a:pPr>
              <a:lnSpc>
                <a:spcPct val="150000"/>
              </a:lnSpc>
            </a:pPr>
            <a:r>
              <a:rPr lang="zh-CN" altLang="en-US" b="1" dirty="0" smtClean="0"/>
              <a:t>对</a:t>
            </a:r>
            <a:r>
              <a:rPr lang="zh-CN" altLang="en-US" b="1" dirty="0"/>
              <a:t>气味的敏感程度</a:t>
            </a:r>
            <a:r>
              <a:rPr lang="zh-CN" altLang="en-US" b="1" dirty="0" smtClean="0"/>
              <a:t>，</a:t>
            </a:r>
            <a:r>
              <a:rPr lang="zh-CN" altLang="en-US" b="1" dirty="0"/>
              <a:t>是人类的</a:t>
            </a:r>
            <a:r>
              <a:rPr lang="en-US" altLang="zh-CN" b="1" dirty="0"/>
              <a:t>100</a:t>
            </a:r>
            <a:r>
              <a:rPr lang="zh-CN" altLang="en-US" b="1" dirty="0"/>
              <a:t>万甚至</a:t>
            </a:r>
            <a:r>
              <a:rPr lang="en-US" altLang="zh-CN" b="1" dirty="0"/>
              <a:t>1000</a:t>
            </a:r>
            <a:r>
              <a:rPr lang="zh-CN" altLang="en-US" b="1" dirty="0"/>
              <a:t>万倍</a:t>
            </a:r>
            <a:endParaRPr lang="en-US" altLang="zh-CN" b="1" dirty="0" smtClean="0"/>
          </a:p>
          <a:p>
            <a:pPr>
              <a:lnSpc>
                <a:spcPct val="150000"/>
              </a:lnSpc>
            </a:pPr>
            <a:r>
              <a:rPr lang="zh-CN" altLang="en-US" b="1" dirty="0" smtClean="0"/>
              <a:t>辨别</a:t>
            </a:r>
            <a:r>
              <a:rPr lang="zh-CN" altLang="en-US" b="1" dirty="0"/>
              <a:t>气味的</a:t>
            </a:r>
            <a:r>
              <a:rPr lang="zh-CN" altLang="en-US" b="1" dirty="0" smtClean="0"/>
              <a:t>能力</a:t>
            </a:r>
            <a:r>
              <a:rPr lang="zh-CN" altLang="en-US" b="1" dirty="0"/>
              <a:t>，</a:t>
            </a:r>
            <a:r>
              <a:rPr lang="zh-CN" altLang="en-US" b="1" dirty="0" smtClean="0"/>
              <a:t>超过</a:t>
            </a:r>
            <a:r>
              <a:rPr lang="zh-CN" altLang="en-US" b="1" dirty="0"/>
              <a:t>人的</a:t>
            </a:r>
            <a:r>
              <a:rPr lang="en-US" altLang="zh-CN" b="1" dirty="0"/>
              <a:t>1000</a:t>
            </a:r>
            <a:r>
              <a:rPr lang="zh-CN" altLang="en-US" b="1" dirty="0"/>
              <a:t>倍，可以分辨大约</a:t>
            </a:r>
            <a:r>
              <a:rPr lang="en-US" altLang="zh-CN" b="1" dirty="0"/>
              <a:t>2</a:t>
            </a:r>
            <a:r>
              <a:rPr lang="zh-CN" altLang="en-US" b="1" dirty="0"/>
              <a:t>万种不同的气味</a:t>
            </a:r>
            <a:r>
              <a:rPr lang="zh-CN" altLang="en-US" b="1" dirty="0" smtClean="0"/>
              <a:t>。</a:t>
            </a:r>
            <a:endParaRPr lang="en-US" altLang="zh-CN" b="1" dirty="0" smtClean="0"/>
          </a:p>
        </p:txBody>
      </p:sp>
    </p:spTree>
    <p:extLst>
      <p:ext uri="{BB962C8B-B14F-4D97-AF65-F5344CB8AC3E}">
        <p14:creationId xmlns:p14="http://schemas.microsoft.com/office/powerpoint/2010/main" val="3506830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971600" y="836712"/>
            <a:ext cx="7467600" cy="5421216"/>
          </a:xfrm>
        </p:spPr>
        <p:txBody>
          <a:bodyPr>
            <a:normAutofit/>
          </a:bodyPr>
          <a:lstStyle/>
          <a:p>
            <a:pPr>
              <a:lnSpc>
                <a:spcPct val="150000"/>
              </a:lnSpc>
            </a:pPr>
            <a:r>
              <a:rPr lang="en-US" altLang="zh-CN" b="1" dirty="0">
                <a:solidFill>
                  <a:srgbClr val="00B050"/>
                </a:solidFill>
              </a:rPr>
              <a:t>2.</a:t>
            </a:r>
            <a:r>
              <a:rPr lang="zh-CN" altLang="zh-CN" b="1" dirty="0">
                <a:solidFill>
                  <a:srgbClr val="00B050"/>
                </a:solidFill>
              </a:rPr>
              <a:t>听觉敏锐。</a:t>
            </a:r>
            <a:r>
              <a:rPr lang="zh-CN" altLang="zh-CN" b="1" dirty="0"/>
              <a:t>犬可分辨极为细小和高频率的声音，而且对声源的判断能力也很强</a:t>
            </a:r>
            <a:r>
              <a:rPr lang="zh-CN" altLang="zh-CN" b="1" dirty="0" smtClean="0"/>
              <a:t>。</a:t>
            </a:r>
            <a:endParaRPr lang="en-US" altLang="zh-CN" b="1" dirty="0" smtClean="0"/>
          </a:p>
          <a:p>
            <a:pPr>
              <a:lnSpc>
                <a:spcPct val="150000"/>
              </a:lnSpc>
            </a:pPr>
            <a:r>
              <a:rPr lang="en-US" altLang="zh-CN" b="1" dirty="0" smtClean="0">
                <a:solidFill>
                  <a:srgbClr val="00B050"/>
                </a:solidFill>
              </a:rPr>
              <a:t>3.</a:t>
            </a:r>
            <a:r>
              <a:rPr lang="zh-CN" altLang="zh-CN" b="1" dirty="0">
                <a:solidFill>
                  <a:srgbClr val="00B050"/>
                </a:solidFill>
              </a:rPr>
              <a:t>视觉较差。</a:t>
            </a:r>
            <a:r>
              <a:rPr lang="zh-CN" altLang="zh-CN" b="1" dirty="0"/>
              <a:t>犬的晶状体是人类的两倍厚，它的眼的调节能力只及人的</a:t>
            </a:r>
            <a:r>
              <a:rPr lang="en-US" altLang="zh-CN" b="1" dirty="0"/>
              <a:t>1 /5</a:t>
            </a:r>
            <a:r>
              <a:rPr lang="zh-CN" altLang="zh-CN" b="1" dirty="0"/>
              <a:t>〜</a:t>
            </a:r>
            <a:r>
              <a:rPr lang="en-US" altLang="zh-CN" b="1" dirty="0"/>
              <a:t>1/3, </a:t>
            </a:r>
            <a:r>
              <a:rPr lang="zh-CN" altLang="zh-CN" b="1" dirty="0"/>
              <a:t>在</a:t>
            </a:r>
            <a:r>
              <a:rPr lang="en-US" altLang="zh-CN" b="1" dirty="0"/>
              <a:t>50m</a:t>
            </a:r>
            <a:r>
              <a:rPr lang="zh-CN" altLang="zh-CN" b="1" dirty="0"/>
              <a:t>之内可以看清，但超过这个距离就看不清了，但运动的目标则可看到</a:t>
            </a:r>
            <a:r>
              <a:rPr lang="en-US" altLang="zh-CN" b="1" dirty="0"/>
              <a:t>825m</a:t>
            </a:r>
            <a:r>
              <a:rPr lang="zh-CN" altLang="zh-CN" b="1" dirty="0"/>
              <a:t>远的距离</a:t>
            </a:r>
            <a:r>
              <a:rPr lang="zh-CN" altLang="zh-CN" b="1" dirty="0" smtClean="0"/>
              <a:t>。</a:t>
            </a:r>
            <a:endParaRPr lang="en-US" altLang="zh-CN" b="1" dirty="0" smtClean="0"/>
          </a:p>
          <a:p>
            <a:pPr>
              <a:lnSpc>
                <a:spcPct val="150000"/>
              </a:lnSpc>
            </a:pPr>
            <a:r>
              <a:rPr lang="zh-CN" altLang="zh-CN" b="1" dirty="0">
                <a:solidFill>
                  <a:srgbClr val="FF0000"/>
                </a:solidFill>
              </a:rPr>
              <a:t>犬是色盲。</a:t>
            </a:r>
            <a:r>
              <a:rPr lang="zh-CN" altLang="zh-CN" b="1" dirty="0"/>
              <a:t>在犬的眼里，世界就如同黑白电视里的画面一样，只有黑白亮度的不同，而无法分辨色彩的变化</a:t>
            </a:r>
            <a:r>
              <a:rPr lang="zh-CN" altLang="zh-CN" dirty="0"/>
              <a:t>。</a:t>
            </a:r>
            <a:endParaRPr lang="zh-CN" altLang="en-US" b="1" dirty="0"/>
          </a:p>
        </p:txBody>
      </p:sp>
    </p:spTree>
    <p:extLst>
      <p:ext uri="{BB962C8B-B14F-4D97-AF65-F5344CB8AC3E}">
        <p14:creationId xmlns:p14="http://schemas.microsoft.com/office/powerpoint/2010/main" val="1414437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p:txBody>
          <a:bodyPr/>
          <a:lstStyle/>
          <a:p>
            <a:pPr>
              <a:lnSpc>
                <a:spcPct val="150000"/>
              </a:lnSpc>
            </a:pPr>
            <a:r>
              <a:rPr lang="en-US" altLang="zh-CN" b="1" dirty="0" smtClean="0">
                <a:solidFill>
                  <a:srgbClr val="00B050"/>
                </a:solidFill>
              </a:rPr>
              <a:t>4.</a:t>
            </a:r>
            <a:r>
              <a:rPr lang="zh-CN" altLang="zh-CN" b="1" dirty="0">
                <a:solidFill>
                  <a:srgbClr val="00B050"/>
                </a:solidFill>
              </a:rPr>
              <a:t>味觉迟钝。</a:t>
            </a:r>
            <a:r>
              <a:rPr lang="zh-CN" altLang="zh-CN" b="1" dirty="0"/>
              <a:t>犬的味觉器官是味蕾，但因味蕾数量很少，所以味觉迟钝</a:t>
            </a:r>
            <a:r>
              <a:rPr lang="zh-CN" altLang="zh-CN" b="1" dirty="0" smtClean="0"/>
              <a:t>。</a:t>
            </a:r>
            <a:endParaRPr lang="en-US" altLang="zh-CN" b="1" dirty="0" smtClean="0"/>
          </a:p>
          <a:p>
            <a:pPr>
              <a:lnSpc>
                <a:spcPct val="150000"/>
              </a:lnSpc>
            </a:pPr>
            <a:r>
              <a:rPr lang="zh-CN" altLang="zh-CN" b="1" dirty="0"/>
              <a:t>犬是食肉动物，它的牙齿尖锐而强健，能切断食物，上下牙齿之间的压力可达</a:t>
            </a:r>
            <a:r>
              <a:rPr lang="en-US" altLang="zh-CN" b="1" dirty="0"/>
              <a:t>165kg</a:t>
            </a:r>
            <a:r>
              <a:rPr lang="zh-CN" altLang="zh-CN" b="1" dirty="0"/>
              <a:t>，但不善咀嚼，几乎是在吞食。因此，犬并不能通过细嚼慢咽来品尝食物的味道，而主要是靠嗅觉来感知食物的气味，味觉只是起辅助作用。</a:t>
            </a:r>
            <a:endParaRPr lang="zh-CN" altLang="en-US" b="1" dirty="0"/>
          </a:p>
        </p:txBody>
      </p:sp>
    </p:spTree>
    <p:extLst>
      <p:ext uri="{BB962C8B-B14F-4D97-AF65-F5344CB8AC3E}">
        <p14:creationId xmlns:p14="http://schemas.microsoft.com/office/powerpoint/2010/main" val="40680066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zh-CN" altLang="en-US" sz="2800" b="1" dirty="0">
                <a:solidFill>
                  <a:srgbClr val="FF0000"/>
                </a:solidFill>
                <a:latin typeface="+mn-lt"/>
                <a:ea typeface="+mn-ea"/>
                <a:cs typeface="+mn-cs"/>
              </a:rPr>
              <a:t>二、犬的行为特点</a:t>
            </a:r>
            <a:r>
              <a:rPr lang="zh-CN" altLang="zh-CN" dirty="0"/>
              <a:t/>
            </a:r>
            <a:br>
              <a:rPr lang="zh-CN" altLang="zh-CN" dirty="0"/>
            </a:br>
            <a:endParaRPr lang="zh-CN" altLang="en-US" dirty="0"/>
          </a:p>
        </p:txBody>
      </p:sp>
      <p:sp>
        <p:nvSpPr>
          <p:cNvPr id="3" name="内容占位符 2"/>
          <p:cNvSpPr>
            <a:spLocks noGrp="1"/>
          </p:cNvSpPr>
          <p:nvPr>
            <p:ph sz="quarter" idx="1"/>
          </p:nvPr>
        </p:nvSpPr>
        <p:spPr>
          <a:xfrm>
            <a:off x="755576" y="1412776"/>
            <a:ext cx="7344816" cy="5017768"/>
          </a:xfrm>
        </p:spPr>
        <p:txBody>
          <a:bodyPr>
            <a:normAutofit/>
          </a:bodyPr>
          <a:lstStyle/>
          <a:p>
            <a:pPr>
              <a:lnSpc>
                <a:spcPct val="150000"/>
              </a:lnSpc>
            </a:pPr>
            <a:r>
              <a:rPr lang="en-US" altLang="zh-CN" b="1" dirty="0" smtClean="0">
                <a:solidFill>
                  <a:srgbClr val="0070C0"/>
                </a:solidFill>
              </a:rPr>
              <a:t>1.</a:t>
            </a:r>
            <a:r>
              <a:rPr lang="zh-CN" altLang="en-US" b="1" dirty="0">
                <a:solidFill>
                  <a:srgbClr val="0070C0"/>
                </a:solidFill>
              </a:rPr>
              <a:t>睡眠</a:t>
            </a:r>
            <a:r>
              <a:rPr lang="zh-CN" altLang="zh-CN" b="1" dirty="0" smtClean="0">
                <a:solidFill>
                  <a:srgbClr val="0070C0"/>
                </a:solidFill>
              </a:rPr>
              <a:t>。</a:t>
            </a:r>
            <a:endParaRPr lang="en-US" altLang="zh-CN" b="1" dirty="0" smtClean="0">
              <a:solidFill>
                <a:srgbClr val="0070C0"/>
              </a:solidFill>
            </a:endParaRPr>
          </a:p>
          <a:p>
            <a:pPr>
              <a:lnSpc>
                <a:spcPct val="150000"/>
              </a:lnSpc>
            </a:pPr>
            <a:r>
              <a:rPr lang="zh-CN" altLang="en-US" b="1" dirty="0" smtClean="0"/>
              <a:t>睡眠</a:t>
            </a:r>
            <a:r>
              <a:rPr lang="zh-CN" altLang="en-US" b="1" dirty="0"/>
              <a:t>是恢复体力、保持健康所必不可少的休息方式</a:t>
            </a:r>
            <a:r>
              <a:rPr lang="zh-CN" altLang="en-US" b="1" dirty="0" smtClean="0"/>
              <a:t>。</a:t>
            </a:r>
            <a:endParaRPr lang="en-US" altLang="zh-CN" b="1" dirty="0" smtClean="0"/>
          </a:p>
          <a:p>
            <a:pPr>
              <a:lnSpc>
                <a:spcPct val="150000"/>
              </a:lnSpc>
            </a:pPr>
            <a:r>
              <a:rPr lang="zh-CN" altLang="en-US" b="1" dirty="0" smtClean="0"/>
              <a:t>犬</a:t>
            </a:r>
            <a:r>
              <a:rPr lang="zh-CN" altLang="en-US" b="1" dirty="0"/>
              <a:t>在野生时期是夜行性动物，白天睡觉，晚上活动。被人类驯养后与人的起居基本保持一致，改为白天活动，晚上睡觉</a:t>
            </a:r>
            <a:r>
              <a:rPr lang="zh-CN" altLang="en-US" b="1" dirty="0" smtClean="0"/>
              <a:t>。</a:t>
            </a:r>
            <a:endParaRPr lang="en-US" altLang="zh-CN" b="1" dirty="0"/>
          </a:p>
          <a:p>
            <a:pPr>
              <a:lnSpc>
                <a:spcPct val="150000"/>
              </a:lnSpc>
            </a:pPr>
            <a:r>
              <a:rPr lang="zh-CN" altLang="en-US" b="1" dirty="0" smtClean="0"/>
              <a:t>犬</a:t>
            </a:r>
            <a:r>
              <a:rPr lang="zh-CN" altLang="en-US" b="1" dirty="0"/>
              <a:t>每天需</a:t>
            </a:r>
            <a:r>
              <a:rPr lang="en-US" altLang="zh-CN" b="1" dirty="0"/>
              <a:t>14-15 h</a:t>
            </a:r>
            <a:r>
              <a:rPr lang="zh-CN" altLang="en-US" b="1" dirty="0"/>
              <a:t>的睡眠时间，睡眠时间分成好几段进行。</a:t>
            </a:r>
            <a:endParaRPr lang="zh-CN" altLang="en-US" dirty="0"/>
          </a:p>
        </p:txBody>
      </p:sp>
    </p:spTree>
    <p:extLst>
      <p:ext uri="{BB962C8B-B14F-4D97-AF65-F5344CB8AC3E}">
        <p14:creationId xmlns:p14="http://schemas.microsoft.com/office/powerpoint/2010/main" val="4303183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1340768"/>
            <a:ext cx="7715200" cy="5133184"/>
          </a:xfrm>
        </p:spPr>
        <p:txBody>
          <a:bodyPr/>
          <a:lstStyle/>
          <a:p>
            <a:pPr>
              <a:lnSpc>
                <a:spcPct val="150000"/>
              </a:lnSpc>
            </a:pPr>
            <a:r>
              <a:rPr lang="en-US" altLang="zh-CN" b="1" dirty="0">
                <a:solidFill>
                  <a:srgbClr val="0070C0"/>
                </a:solidFill>
              </a:rPr>
              <a:t>2</a:t>
            </a:r>
            <a:r>
              <a:rPr lang="en-US" altLang="zh-CN" b="1" dirty="0" smtClean="0">
                <a:solidFill>
                  <a:srgbClr val="0070C0"/>
                </a:solidFill>
              </a:rPr>
              <a:t>.</a:t>
            </a:r>
            <a:r>
              <a:rPr lang="zh-CN" altLang="en-US" b="1" dirty="0">
                <a:solidFill>
                  <a:srgbClr val="0070C0"/>
                </a:solidFill>
              </a:rPr>
              <a:t>等级习性</a:t>
            </a:r>
            <a:r>
              <a:rPr lang="zh-CN" altLang="zh-CN" b="1" dirty="0" smtClean="0">
                <a:solidFill>
                  <a:srgbClr val="0070C0"/>
                </a:solidFill>
              </a:rPr>
              <a:t>。</a:t>
            </a:r>
            <a:endParaRPr lang="en-US" altLang="zh-CN" b="1" dirty="0" smtClean="0">
              <a:solidFill>
                <a:srgbClr val="0070C0"/>
              </a:solidFill>
            </a:endParaRPr>
          </a:p>
          <a:p>
            <a:pPr>
              <a:lnSpc>
                <a:spcPct val="150000"/>
              </a:lnSpc>
            </a:pPr>
            <a:r>
              <a:rPr lang="zh-CN" altLang="en-US" b="1" dirty="0" smtClean="0"/>
              <a:t>犬</a:t>
            </a:r>
            <a:r>
              <a:rPr lang="zh-CN" altLang="en-US" b="1" dirty="0"/>
              <a:t>生性好群居，但在群体中有着明显的等级制度。级别高或资格老的犬允许自己而不允许对方检查其他犬的生殖器官；不准对方向另一只犬排过尿的地方排尿；对方可在头犬面前摇头、摆尾地耍顽皮，或退走、坐下或躺下，当头犬离开时，方可站住。等级优势明确后，敌对状态消除，开始成为朋友。</a:t>
            </a:r>
          </a:p>
        </p:txBody>
      </p:sp>
    </p:spTree>
    <p:extLst>
      <p:ext uri="{BB962C8B-B14F-4D97-AF65-F5344CB8AC3E}">
        <p14:creationId xmlns:p14="http://schemas.microsoft.com/office/powerpoint/2010/main" val="37106215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1412776"/>
            <a:ext cx="7715200" cy="5061176"/>
          </a:xfrm>
        </p:spPr>
        <p:txBody>
          <a:bodyPr/>
          <a:lstStyle/>
          <a:p>
            <a:pPr>
              <a:lnSpc>
                <a:spcPct val="150000"/>
              </a:lnSpc>
            </a:pPr>
            <a:r>
              <a:rPr lang="en-US" altLang="zh-CN" b="1" dirty="0">
                <a:solidFill>
                  <a:srgbClr val="0070C0"/>
                </a:solidFill>
              </a:rPr>
              <a:t>3</a:t>
            </a:r>
            <a:r>
              <a:rPr lang="en-US" altLang="zh-CN" b="1" dirty="0" smtClean="0">
                <a:solidFill>
                  <a:srgbClr val="0070C0"/>
                </a:solidFill>
              </a:rPr>
              <a:t>.</a:t>
            </a:r>
            <a:r>
              <a:rPr lang="zh-CN" altLang="en-US" b="1" dirty="0">
                <a:solidFill>
                  <a:srgbClr val="0070C0"/>
                </a:solidFill>
              </a:rPr>
              <a:t>好与人交往</a:t>
            </a:r>
            <a:r>
              <a:rPr lang="zh-CN" altLang="zh-CN" b="1" dirty="0" smtClean="0">
                <a:solidFill>
                  <a:srgbClr val="0070C0"/>
                </a:solidFill>
              </a:rPr>
              <a:t>。</a:t>
            </a:r>
            <a:endParaRPr lang="en-US" altLang="zh-CN" b="1" dirty="0" smtClean="0">
              <a:solidFill>
                <a:srgbClr val="0070C0"/>
              </a:solidFill>
            </a:endParaRPr>
          </a:p>
          <a:p>
            <a:pPr>
              <a:lnSpc>
                <a:spcPct val="150000"/>
              </a:lnSpc>
            </a:pPr>
            <a:r>
              <a:rPr lang="zh-CN" altLang="en-US" b="1" dirty="0"/>
              <a:t>与人交往是犬天生的习性，但其程度常取决于</a:t>
            </a:r>
            <a:r>
              <a:rPr lang="en-US" altLang="zh-CN" b="1" dirty="0"/>
              <a:t>3-7</a:t>
            </a:r>
            <a:r>
              <a:rPr lang="zh-CN" altLang="en-US" b="1" dirty="0"/>
              <a:t>周龄时与人接触的程度。如果犬出生的头两个月只和它的父母或其他犬在一起，而不与人在一起，或没有真正逐渐了解人，则其一生就会远离人，并难以训练。如果生下来就受到人的抚爱，这就使它认识到人是朋友，是能与它玩耍的伙伴，并熟悉人的气味，与人和善，容易接受训练。</a:t>
            </a:r>
            <a:endParaRPr lang="zh-CN" altLang="en-US" dirty="0"/>
          </a:p>
        </p:txBody>
      </p:sp>
    </p:spTree>
    <p:extLst>
      <p:ext uri="{BB962C8B-B14F-4D97-AF65-F5344CB8AC3E}">
        <p14:creationId xmlns:p14="http://schemas.microsoft.com/office/powerpoint/2010/main" val="38017759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凸显">
  <a:themeElements>
    <a:clrScheme name="凸显">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凸显">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凸显">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6273</TotalTime>
  <Words>1183</Words>
  <Application>Microsoft Office PowerPoint</Application>
  <PresentationFormat>全屏显示(4:3)</PresentationFormat>
  <Paragraphs>40</Paragraphs>
  <Slides>16</Slides>
  <Notes>0</Notes>
  <HiddenSlides>0</HiddenSlides>
  <MMClips>0</MMClips>
  <ScaleCrop>false</ScaleCrop>
  <HeadingPairs>
    <vt:vector size="4" baseType="variant">
      <vt:variant>
        <vt:lpstr>主题</vt:lpstr>
      </vt:variant>
      <vt:variant>
        <vt:i4>1</vt:i4>
      </vt:variant>
      <vt:variant>
        <vt:lpstr>幻灯片标题</vt:lpstr>
      </vt:variant>
      <vt:variant>
        <vt:i4>16</vt:i4>
      </vt:variant>
    </vt:vector>
  </HeadingPairs>
  <TitlesOfParts>
    <vt:vector size="17" baseType="lpstr">
      <vt:lpstr>凸显</vt:lpstr>
      <vt:lpstr>模块一  宠物的饲养管理 </vt:lpstr>
      <vt:lpstr>PowerPoint 演示文稿</vt:lpstr>
      <vt:lpstr>任务1 犬的生物学特性 </vt:lpstr>
      <vt:lpstr>一、犬的感觉机能 </vt:lpstr>
      <vt:lpstr>PowerPoint 演示文稿</vt:lpstr>
      <vt:lpstr>PowerPoint 演示文稿</vt:lpstr>
      <vt:lpstr>二、犬的行为特点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模块一  宠物的饲养管理 </dc:title>
  <dc:creator>丁晓</dc:creator>
  <cp:lastModifiedBy>Win10_64</cp:lastModifiedBy>
  <cp:revision>17</cp:revision>
  <dcterms:created xsi:type="dcterms:W3CDTF">2020-10-17T08:01:15Z</dcterms:created>
  <dcterms:modified xsi:type="dcterms:W3CDTF">2020-12-03T13:39:47Z</dcterms:modified>
</cp:coreProperties>
</file>