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gates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40290" name="标题 140289"/>
          <p:cNvSpPr>
            <a:spLocks noGrp="1" noRot="1"/>
          </p:cNvSpPr>
          <p:nvPr>
            <p:ph type="ctrTitle"/>
          </p:nvPr>
        </p:nvSpPr>
        <p:spPr>
          <a:xfrm>
            <a:off x="5283200" y="1066800"/>
            <a:ext cx="61976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40291" name="副标题 140290"/>
          <p:cNvSpPr>
            <a:spLocks noGrp="1" noRot="1"/>
          </p:cNvSpPr>
          <p:nvPr>
            <p:ph type="subTitle" idx="1"/>
          </p:nvPr>
        </p:nvSpPr>
        <p:spPr>
          <a:xfrm>
            <a:off x="5283200" y="3657600"/>
            <a:ext cx="6096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342900" lvl="1" indent="0" algn="ctr">
              <a:buNone/>
              <a:defRPr/>
            </a:lvl2pPr>
            <a:lvl3pPr marL="685800" lvl="2" indent="0" algn="ctr">
              <a:buNone/>
              <a:defRPr/>
            </a:lvl3pPr>
            <a:lvl4pPr marL="1028700" lvl="3" indent="0" algn="ctr">
              <a:buNone/>
              <a:defRPr/>
            </a:lvl4pPr>
            <a:lvl5pPr marL="13716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40292" name="日期占位符 140291"/>
          <p:cNvSpPr>
            <a:spLocks noGrp="1"/>
          </p:cNvSpPr>
          <p:nvPr>
            <p:ph type="dt" sz="half" idx="2"/>
          </p:nvPr>
        </p:nvSpPr>
        <p:spPr>
          <a:xfrm>
            <a:off x="402167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3" name="页脚占位符 140292"/>
          <p:cNvSpPr>
            <a:spLocks noGrp="1"/>
          </p:cNvSpPr>
          <p:nvPr>
            <p:ph type="ftr" sz="quarter" idx="3"/>
          </p:nvPr>
        </p:nvSpPr>
        <p:spPr>
          <a:xfrm>
            <a:off x="4165600" y="607695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050"/>
            </a:lvl1pPr>
          </a:lstStyle>
          <a:p>
            <a:pPr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0294" name="灯片编号占位符 140293"/>
          <p:cNvSpPr>
            <a:spLocks noGrp="1"/>
          </p:cNvSpPr>
          <p:nvPr>
            <p:ph type="sldNum" sz="quarter" idx="4"/>
          </p:nvPr>
        </p:nvSpPr>
        <p:spPr>
          <a:xfrm>
            <a:off x="8737600" y="607695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050"/>
            </a:lvl1pPr>
          </a:lstStyle>
          <a:p>
            <a:pPr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6092" y="685800"/>
            <a:ext cx="2847975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2167" y="685800"/>
            <a:ext cx="8378825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6400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14111" y="1981200"/>
            <a:ext cx="5579957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7400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7400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39265"/>
          <p:cNvSpPr>
            <a:spLocks noGrp="1" noRot="1"/>
          </p:cNvSpPr>
          <p:nvPr>
            <p:ph type="title"/>
          </p:nvPr>
        </p:nvSpPr>
        <p:spPr>
          <a:xfrm>
            <a:off x="402167" y="685800"/>
            <a:ext cx="11387667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39266"/>
          <p:cNvSpPr>
            <a:spLocks noGrp="1" noRot="1"/>
          </p:cNvSpPr>
          <p:nvPr>
            <p:ph type="body"/>
          </p:nvPr>
        </p:nvSpPr>
        <p:spPr>
          <a:xfrm>
            <a:off x="406400" y="1981200"/>
            <a:ext cx="11387667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39268" name="日期占位符 139267"/>
          <p:cNvSpPr>
            <a:spLocks noGrp="1"/>
          </p:cNvSpPr>
          <p:nvPr>
            <p:ph type="dt" sz="half" idx="2"/>
          </p:nvPr>
        </p:nvSpPr>
        <p:spPr>
          <a:xfrm>
            <a:off x="402167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69" name="页脚占位符 139268"/>
          <p:cNvSpPr>
            <a:spLocks noGrp="1"/>
          </p:cNvSpPr>
          <p:nvPr>
            <p:ph type="ftr" sz="quarter" idx="3"/>
          </p:nvPr>
        </p:nvSpPr>
        <p:spPr>
          <a:xfrm>
            <a:off x="4165600" y="6019800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9270" name="灯片编号占位符 139269"/>
          <p:cNvSpPr>
            <a:spLocks noGrp="1"/>
          </p:cNvSpPr>
          <p:nvPr>
            <p:ph type="sldNum" sz="quarter" idx="4"/>
          </p:nvPr>
        </p:nvSpPr>
        <p:spPr>
          <a:xfrm>
            <a:off x="8737600" y="6019800"/>
            <a:ext cx="3052233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1450" algn="l" defTabSz="685800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7400" lvl="6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300" lvl="7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3200" lvl="8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12"/>
          <p:cNvSpPr/>
          <p:nvPr/>
        </p:nvSpPr>
        <p:spPr>
          <a:xfrm>
            <a:off x="2971800" y="2768600"/>
            <a:ext cx="7447280" cy="150685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algn="ctr" defTabSz="914400">
              <a:tabLst>
                <a:tab pos="819150" algn="l"/>
              </a:tabLst>
            </a:pPr>
            <a:r>
              <a:rPr lang="zh-CN" altLang="en-US" sz="28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项目五   呼吸系统认知</a:t>
            </a:r>
            <a:endParaRPr lang="zh-CN" altLang="en-US" sz="32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 defTabSz="914400">
              <a:tabLst>
                <a:tab pos="819150" algn="l"/>
              </a:tabLst>
            </a:pPr>
            <a:endParaRPr lang="zh-CN" altLang="en-US" sz="32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defTabSz="914400">
              <a:tabLst>
                <a:tab pos="819150" algn="l"/>
              </a:tabLst>
            </a:pPr>
            <a:r>
              <a:rPr lang="zh-CN" altLang="en-US" sz="32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</a:t>
            </a:r>
            <a:r>
              <a:rPr lang="zh-CN" altLang="en-US" sz="28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任务三    呼吸率测定及呼吸音听取</a:t>
            </a:r>
            <a:endParaRPr lang="zh-CN" altLang="en-US" sz="28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8" name="Rectangle 12"/>
          <p:cNvSpPr/>
          <p:nvPr/>
        </p:nvSpPr>
        <p:spPr>
          <a:xfrm>
            <a:off x="2632075" y="1115378"/>
            <a:ext cx="614362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defTabSz="914400">
              <a:tabLst>
                <a:tab pos="819150" algn="l"/>
              </a:tabLst>
            </a:pPr>
            <a:r>
              <a:rPr lang="zh-CN" altLang="en-US" sz="2800" dirty="0">
                <a:solidFill>
                  <a:srgbClr val="60606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模块二    家畜解剖生理认知</a:t>
            </a:r>
            <a:endParaRPr lang="en-US" altLang="zh-CN" sz="2800" dirty="0">
              <a:solidFill>
                <a:srgbClr val="60606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文本框 1"/>
          <p:cNvSpPr txBox="1"/>
          <p:nvPr/>
        </p:nvSpPr>
        <p:spPr>
          <a:xfrm>
            <a:off x="1724025" y="1547813"/>
            <a:ext cx="8904288" cy="3322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noProof="1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教学目标</a:t>
            </a:r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800" b="1" noProof="1">
              <a:solidFill>
                <a:schemeClr val="accent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了解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呼吸率测定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和呼吸音听取</a:t>
            </a: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意义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掌握猪牛呼吸率测定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和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呼吸音听取的</a:t>
            </a: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方法步骤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charset="0"/>
              <a:buChar char="u"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能熟练测定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猪牛呼吸率和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听取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呼吸音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/>
        </p:nvSpPr>
        <p:spPr>
          <a:xfrm>
            <a:off x="869315" y="174815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（一）目的要求  掌握呼吸率测定、呼吸式检查及呼吸音听取的方法。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（二）材料及设备   猪（牛）、听诊器、计时器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（三）方法步骤 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1.保定猪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2.计时20s内猪（牛）胸腔起伏次数，一起一伏算一次呼吸，并计算出1min内动物的呼吸次数。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3.用听诊器在肺区听呼吸音。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</a:rPr>
              <a:t>（四）技能考核   能测出猪（牛）呼吸率，能听出呼吸音。</a:t>
            </a:r>
            <a:endParaRPr lang="zh-CN" altLang="en-US" sz="24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/>
        </p:nvSpPr>
        <p:spPr>
          <a:xfrm>
            <a:off x="1707515" y="799465"/>
            <a:ext cx="7300595" cy="767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技能训练  呼吸率测定、呼吸式检查及呼吸音听取</a:t>
            </a:r>
            <a:endParaRPr lang="zh-CN" altLang="en-US" sz="2400">
              <a:solidFill>
                <a:schemeClr val="bg2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2212" name="文本占位符 222211"/>
          <p:cNvPicPr>
            <a:picLocks noGrp="1"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41170" y="1344930"/>
            <a:ext cx="4334510" cy="445643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642110" y="774700"/>
            <a:ext cx="1783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呼吸音听取位置</a:t>
            </a:r>
            <a:endParaRPr lang="zh-CN" altLang="en-US"/>
          </a:p>
        </p:txBody>
      </p:sp>
      <p:pic>
        <p:nvPicPr>
          <p:cNvPr id="223236" name="文本占位符 223235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0195" y="1512570"/>
            <a:ext cx="4175760" cy="46259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7332" name="图片 227331" descr="牛肺脏听诊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05585" y="2132965"/>
            <a:ext cx="4144645" cy="27946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0403" name="图片 230402" descr="猪肺脏听诊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720" y="2104390"/>
            <a:ext cx="4454525" cy="28213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981075" y="1131570"/>
            <a:ext cx="10989945" cy="85661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685800" lvl="1" indent="-228600" algn="l">
              <a:lnSpc>
                <a:spcPct val="95000"/>
              </a:lnSpc>
              <a:spcBef>
                <a:spcPts val="500"/>
              </a:spcBef>
              <a:buClr>
                <a:srgbClr val="3F3F3F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听取方法：先从中</a:t>
            </a:r>
            <a:r>
              <a:rPr lang="en-US" altLang="zh-CN" sz="2400" b="1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1/3</a:t>
            </a: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开始</a:t>
            </a:r>
            <a:r>
              <a:rPr lang="en-US" altLang="zh-CN" sz="2400" b="1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,</a:t>
            </a: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由前向后逐渐听取</a:t>
            </a:r>
            <a:r>
              <a:rPr lang="en-US" altLang="zh-CN" sz="2400" b="1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,</a:t>
            </a: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其次上</a:t>
            </a:r>
            <a:r>
              <a:rPr lang="en-US" altLang="zh-CN" sz="2400" b="1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1/3,</a:t>
            </a: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最后听诊下</a:t>
            </a:r>
            <a:r>
              <a:rPr lang="en-US" altLang="zh-CN" sz="2400" b="1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1/3</a:t>
            </a: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。</a:t>
            </a:r>
            <a:endParaRPr lang="zh-CN" altLang="en-US" sz="2400" b="1" dirty="0">
              <a:solidFill>
                <a:srgbClr val="D0DA71">
                  <a:lumMod val="50000"/>
                </a:srgbClr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ea"/>
            </a:endParaRPr>
          </a:p>
          <a:p>
            <a:pPr marL="685800" lvl="1" indent="-228600" algn="l">
              <a:lnSpc>
                <a:spcPct val="95000"/>
              </a:lnSpc>
              <a:spcBef>
                <a:spcPts val="500"/>
              </a:spcBef>
              <a:buClr>
                <a:srgbClr val="3F3F3F"/>
              </a:buClr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每个部位听</a:t>
            </a:r>
            <a:r>
              <a:rPr lang="en-US" altLang="zh-CN" sz="2400" b="1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～</a:t>
            </a:r>
            <a:r>
              <a:rPr lang="en-US" altLang="zh-CN" sz="2400" b="1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</a:t>
            </a: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次呼吸音</a:t>
            </a:r>
            <a:r>
              <a:rPr lang="en-US" altLang="zh-CN" sz="2400" b="1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,</a:t>
            </a: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再变换位置</a:t>
            </a:r>
            <a:r>
              <a:rPr lang="en-US" altLang="zh-CN" sz="2400" b="1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,</a:t>
            </a:r>
            <a:r>
              <a:rPr lang="zh-CN" altLang="en-US" sz="2400" b="1" dirty="0">
                <a:solidFill>
                  <a:srgbClr val="D0DA71">
                    <a:lumMod val="50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直至听完全肺。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400175" y="5290820"/>
            <a:ext cx="3840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牛呼吸率测定及呼吸音听取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750050" y="5354955"/>
            <a:ext cx="38404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>
                <a:solidFill>
                  <a:schemeClr val="bg2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猪呼吸率测定及呼吸音听取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文本框 1"/>
          <p:cNvSpPr txBox="1"/>
          <p:nvPr/>
        </p:nvSpPr>
        <p:spPr>
          <a:xfrm>
            <a:off x="1724025" y="1547813"/>
            <a:ext cx="8904288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800" noProof="1">
                <a:solidFill>
                  <a:schemeClr val="accent4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                 复习思考题</a:t>
            </a:r>
            <a:endParaRPr lang="zh-CN" altLang="en-US" sz="2800" noProof="1">
              <a:solidFill>
                <a:schemeClr val="accent4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</a:endParaRPr>
          </a:p>
          <a:p>
            <a:endParaRPr lang="zh-CN" altLang="en-US" sz="2800" b="1" noProof="1">
              <a:solidFill>
                <a:schemeClr val="accent4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简述猪牛呼吸率测定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和</a:t>
            </a:r>
            <a:r>
              <a:rPr lang="zh-CN" altLang="en-US" sz="2800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  <a:sym typeface="+mn-ea"/>
              </a:rPr>
              <a:t>呼吸音听取的</a:t>
            </a:r>
            <a:r>
              <a:rPr lang="zh-CN" altLang="en-US" sz="2800" noProof="1"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方法步骤</a:t>
            </a: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indent="0">
              <a:lnSpc>
                <a:spcPct val="150000"/>
              </a:lnSpc>
              <a:buFont typeface="Wingdings" panose="05000000000000000000" charset="0"/>
              <a:buNone/>
            </a:pPr>
            <a:endParaRPr lang="zh-CN" altLang="en-US" sz="2800" noProof="1">
              <a:solidFill>
                <a:schemeClr val="bg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F"/>
      </a:accent4>
      <a:accent5>
        <a:srgbClr val="E2F4FF"/>
      </a:accent5>
      <a:accent6>
        <a:srgbClr val="2D89E5"/>
      </a:accent6>
      <a:hlink>
        <a:srgbClr val="CC0066"/>
      </a:hlink>
      <a:folHlink>
        <a:srgbClr val="7D7DA9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WPS 演示</Application>
  <PresentationFormat>宽屏</PresentationFormat>
  <Paragraphs>36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Times New Roman</vt:lpstr>
      <vt:lpstr>Wingdings</vt:lpstr>
      <vt:lpstr>黑体</vt:lpstr>
      <vt:lpstr>微软雅黑</vt:lpstr>
      <vt:lpstr>Arial Unicode MS</vt:lpstr>
      <vt:lpstr>Calibri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周生生</cp:lastModifiedBy>
  <cp:revision>3</cp:revision>
  <dcterms:created xsi:type="dcterms:W3CDTF">2020-11-21T03:21:00Z</dcterms:created>
  <dcterms:modified xsi:type="dcterms:W3CDTF">2020-11-21T15:13:48Z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2052-11.1.0.9998</vt:lpwstr>
  </property>
</Properties>
</file>