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093" r:id="rId3"/>
    <p:sldId id="1095" r:id="rId4"/>
    <p:sldId id="1085" r:id="rId5"/>
    <p:sldId id="1094" r:id="rId6"/>
    <p:sldId id="1086" r:id="rId7"/>
    <p:sldId id="1082" r:id="rId8"/>
    <p:sldId id="1087" r:id="rId9"/>
    <p:sldId id="1088" r:id="rId10"/>
    <p:sldId id="581" r:id="rId11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/>
          <p:nvPr/>
        </p:nvSpPr>
        <p:spPr>
          <a:xfrm>
            <a:off x="2667000" y="23108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        任务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3 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妊娠诊断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1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生殖器官的发化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19" name="object 4"/>
          <p:cNvSpPr/>
          <p:nvPr/>
        </p:nvSpPr>
        <p:spPr>
          <a:xfrm>
            <a:off x="1636267" y="2946400"/>
            <a:ext cx="8919845" cy="3611879"/>
          </a:xfrm>
          <a:custGeom>
            <a:avLst/>
            <a:gdLst/>
            <a:ahLst/>
            <a:cxnLst/>
            <a:rect l="l" t="t" r="r" b="b"/>
            <a:pathLst>
              <a:path w="8919845" h="3611879">
                <a:moveTo>
                  <a:pt x="8558271" y="2407539"/>
                </a:moveTo>
                <a:lnTo>
                  <a:pt x="4180967" y="2407539"/>
                </a:lnTo>
                <a:lnTo>
                  <a:pt x="4180967" y="2858922"/>
                </a:lnTo>
                <a:lnTo>
                  <a:pt x="4209306" y="2925098"/>
                </a:lnTo>
                <a:lnTo>
                  <a:pt x="4242219" y="2953036"/>
                </a:lnTo>
                <a:lnTo>
                  <a:pt x="4285392" y="2976337"/>
                </a:lnTo>
                <a:lnTo>
                  <a:pt x="4337152" y="2994099"/>
                </a:lnTo>
                <a:lnTo>
                  <a:pt x="4395824" y="3005418"/>
                </a:lnTo>
                <a:lnTo>
                  <a:pt x="4459732" y="3009391"/>
                </a:lnTo>
                <a:lnTo>
                  <a:pt x="7113778" y="3009391"/>
                </a:lnTo>
                <a:lnTo>
                  <a:pt x="7113778" y="3611270"/>
                </a:lnTo>
                <a:lnTo>
                  <a:pt x="8558271" y="2407539"/>
                </a:lnTo>
                <a:close/>
              </a:path>
              <a:path w="8919845" h="3611879">
                <a:moveTo>
                  <a:pt x="1805685" y="0"/>
                </a:moveTo>
                <a:lnTo>
                  <a:pt x="0" y="1504695"/>
                </a:lnTo>
                <a:lnTo>
                  <a:pt x="1805685" y="3009379"/>
                </a:lnTo>
                <a:lnTo>
                  <a:pt x="1805685" y="2407539"/>
                </a:lnTo>
                <a:lnTo>
                  <a:pt x="8558271" y="2407539"/>
                </a:lnTo>
                <a:lnTo>
                  <a:pt x="8919464" y="2106549"/>
                </a:lnTo>
                <a:lnTo>
                  <a:pt x="7836021" y="1203706"/>
                </a:lnTo>
                <a:lnTo>
                  <a:pt x="4459732" y="1203706"/>
                </a:lnTo>
                <a:lnTo>
                  <a:pt x="4395824" y="1199735"/>
                </a:lnTo>
                <a:lnTo>
                  <a:pt x="4337152" y="1188424"/>
                </a:lnTo>
                <a:lnTo>
                  <a:pt x="4285392" y="1170675"/>
                </a:lnTo>
                <a:lnTo>
                  <a:pt x="4242219" y="1147390"/>
                </a:lnTo>
                <a:lnTo>
                  <a:pt x="4209306" y="1119471"/>
                </a:lnTo>
                <a:lnTo>
                  <a:pt x="4180967" y="1053338"/>
                </a:lnTo>
                <a:lnTo>
                  <a:pt x="4188331" y="1018809"/>
                </a:lnTo>
                <a:lnTo>
                  <a:pt x="4242219" y="959182"/>
                </a:lnTo>
                <a:lnTo>
                  <a:pt x="4285392" y="935883"/>
                </a:lnTo>
                <a:lnTo>
                  <a:pt x="4337152" y="918127"/>
                </a:lnTo>
                <a:lnTo>
                  <a:pt x="4395824" y="906814"/>
                </a:lnTo>
                <a:lnTo>
                  <a:pt x="4523639" y="898865"/>
                </a:lnTo>
                <a:lnTo>
                  <a:pt x="4582311" y="887536"/>
                </a:lnTo>
                <a:lnTo>
                  <a:pt x="4634071" y="869762"/>
                </a:lnTo>
                <a:lnTo>
                  <a:pt x="4677244" y="846450"/>
                </a:lnTo>
                <a:lnTo>
                  <a:pt x="4710157" y="818506"/>
                </a:lnTo>
                <a:lnTo>
                  <a:pt x="4738497" y="752348"/>
                </a:lnTo>
                <a:lnTo>
                  <a:pt x="4731132" y="717859"/>
                </a:lnTo>
                <a:lnTo>
                  <a:pt x="4677244" y="658245"/>
                </a:lnTo>
                <a:lnTo>
                  <a:pt x="4634071" y="634933"/>
                </a:lnTo>
                <a:lnTo>
                  <a:pt x="4582311" y="617159"/>
                </a:lnTo>
                <a:lnTo>
                  <a:pt x="4523639" y="605830"/>
                </a:lnTo>
                <a:lnTo>
                  <a:pt x="4459732" y="601852"/>
                </a:lnTo>
                <a:lnTo>
                  <a:pt x="1805685" y="601852"/>
                </a:lnTo>
                <a:lnTo>
                  <a:pt x="1805685" y="0"/>
                </a:lnTo>
                <a:close/>
              </a:path>
              <a:path w="8919845" h="3611879">
                <a:moveTo>
                  <a:pt x="7113778" y="601852"/>
                </a:moveTo>
                <a:lnTo>
                  <a:pt x="7113778" y="1203706"/>
                </a:lnTo>
                <a:lnTo>
                  <a:pt x="7836021" y="1203706"/>
                </a:lnTo>
                <a:lnTo>
                  <a:pt x="7113778" y="60185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object 5"/>
          <p:cNvSpPr/>
          <p:nvPr/>
        </p:nvSpPr>
        <p:spPr>
          <a:xfrm>
            <a:off x="5817234" y="3698747"/>
            <a:ext cx="557530" cy="451484"/>
          </a:xfrm>
          <a:custGeom>
            <a:avLst/>
            <a:gdLst/>
            <a:ahLst/>
            <a:cxnLst/>
            <a:rect l="l" t="t" r="r" b="b"/>
            <a:pathLst>
              <a:path w="557529" h="451485">
                <a:moveTo>
                  <a:pt x="557529" y="0"/>
                </a:moveTo>
                <a:lnTo>
                  <a:pt x="529190" y="66158"/>
                </a:lnTo>
                <a:lnTo>
                  <a:pt x="496277" y="94102"/>
                </a:lnTo>
                <a:lnTo>
                  <a:pt x="453104" y="117414"/>
                </a:lnTo>
                <a:lnTo>
                  <a:pt x="401344" y="135188"/>
                </a:lnTo>
                <a:lnTo>
                  <a:pt x="342672" y="146517"/>
                </a:lnTo>
                <a:lnTo>
                  <a:pt x="214857" y="154466"/>
                </a:lnTo>
                <a:lnTo>
                  <a:pt x="156185" y="165779"/>
                </a:lnTo>
                <a:lnTo>
                  <a:pt x="104425" y="183535"/>
                </a:lnTo>
                <a:lnTo>
                  <a:pt x="61252" y="206834"/>
                </a:lnTo>
                <a:lnTo>
                  <a:pt x="28339" y="234775"/>
                </a:lnTo>
                <a:lnTo>
                  <a:pt x="0" y="300989"/>
                </a:lnTo>
                <a:lnTo>
                  <a:pt x="7364" y="335471"/>
                </a:lnTo>
                <a:lnTo>
                  <a:pt x="61252" y="395042"/>
                </a:lnTo>
                <a:lnTo>
                  <a:pt x="104425" y="418327"/>
                </a:lnTo>
                <a:lnTo>
                  <a:pt x="156185" y="436076"/>
                </a:lnTo>
                <a:lnTo>
                  <a:pt x="214857" y="447387"/>
                </a:lnTo>
                <a:lnTo>
                  <a:pt x="278764" y="451357"/>
                </a:lnTo>
                <a:lnTo>
                  <a:pt x="557529" y="451357"/>
                </a:lnTo>
                <a:lnTo>
                  <a:pt x="557529" y="0"/>
                </a:lnTo>
                <a:close/>
              </a:path>
            </a:pathLst>
          </a:custGeom>
          <a:solidFill>
            <a:srgbClr val="5A8A3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bject 6"/>
          <p:cNvSpPr/>
          <p:nvPr/>
        </p:nvSpPr>
        <p:spPr>
          <a:xfrm>
            <a:off x="6374765" y="3698747"/>
            <a:ext cx="0" cy="451484"/>
          </a:xfrm>
          <a:custGeom>
            <a:avLst/>
            <a:gdLst/>
            <a:ahLst/>
            <a:cxnLst/>
            <a:rect l="l" t="t" r="r" b="b"/>
            <a:pathLst>
              <a:path h="451485">
                <a:moveTo>
                  <a:pt x="0" y="0"/>
                </a:moveTo>
                <a:lnTo>
                  <a:pt x="0" y="4513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object 7"/>
          <p:cNvSpPr/>
          <p:nvPr/>
        </p:nvSpPr>
        <p:spPr>
          <a:xfrm>
            <a:off x="5817234" y="3999738"/>
            <a:ext cx="0" cy="1354455"/>
          </a:xfrm>
          <a:custGeom>
            <a:avLst/>
            <a:gdLst/>
            <a:ahLst/>
            <a:cxnLst/>
            <a:rect l="l" t="t" r="r" b="b"/>
            <a:pathLst>
              <a:path h="1354454">
                <a:moveTo>
                  <a:pt x="0" y="0"/>
                </a:moveTo>
                <a:lnTo>
                  <a:pt x="0" y="135420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object 8"/>
          <p:cNvSpPr txBox="1"/>
          <p:nvPr/>
        </p:nvSpPr>
        <p:spPr>
          <a:xfrm>
            <a:off x="2793238" y="3548461"/>
            <a:ext cx="277177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妊娠黄体以最大体积 持续存在于整个妊娠 期</a:t>
            </a:r>
            <a:endParaRPr sz="2400">
              <a:solidFill>
                <a:prstClr val="black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6451472" y="4858257"/>
            <a:ext cx="2768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分泌孕酮，维持妊娠</a:t>
            </a:r>
            <a:endParaRPr sz="2400">
              <a:solidFill>
                <a:prstClr val="black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object 10"/>
          <p:cNvSpPr txBox="1"/>
          <p:nvPr/>
        </p:nvSpPr>
        <p:spPr>
          <a:xfrm>
            <a:off x="5723890" y="2069718"/>
            <a:ext cx="736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卵巢</a:t>
            </a:r>
            <a:endParaRPr sz="2800">
              <a:solidFill>
                <a:prstClr val="black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1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生殖器官的发化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533399" y="1476873"/>
            <a:ext cx="5855335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835"/>
              </a:spcBef>
            </a:pPr>
            <a:r>
              <a:rPr sz="2800" b="1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子宫</a:t>
            </a:r>
            <a:endParaRPr sz="2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1517650" y="2978823"/>
            <a:ext cx="4285615" cy="934719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9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60"/>
              </a:spcBef>
            </a:pPr>
            <a:r>
              <a:rPr sz="2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附植前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1517650" y="3913123"/>
            <a:ext cx="4285615" cy="232791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88900" rIns="0" bIns="0" rtlCol="0">
            <a:spAutoFit/>
          </a:bodyPr>
          <a:lstStyle/>
          <a:p>
            <a:pPr marL="463550" marR="461010" indent="-286385" algn="just">
              <a:lnSpc>
                <a:spcPct val="150000"/>
              </a:lnSpc>
              <a:spcBef>
                <a:spcPts val="700"/>
              </a:spcBef>
              <a:buFont typeface="Arial" panose="020B0604020202020204"/>
              <a:buChar char="•"/>
              <a:tabLst>
                <a:tab pos="463550" algn="l"/>
              </a:tabLst>
            </a:pPr>
            <a:r>
              <a:rPr sz="24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血管分布增加，子宫腺增 </a:t>
            </a:r>
            <a:r>
              <a:rPr sz="24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长，腺体卷曲及白细胞浸 润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6388734" y="2978823"/>
            <a:ext cx="4285615" cy="934719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972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360"/>
              </a:spcBef>
            </a:pPr>
            <a:r>
              <a:rPr sz="2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附植后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bject 6"/>
          <p:cNvSpPr txBox="1"/>
          <p:nvPr/>
        </p:nvSpPr>
        <p:spPr>
          <a:xfrm>
            <a:off x="6388734" y="3913123"/>
            <a:ext cx="4285615" cy="232791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88900" rIns="0" bIns="0" rtlCol="0">
            <a:spAutoFit/>
          </a:bodyPr>
          <a:lstStyle/>
          <a:p>
            <a:pPr marL="464185" marR="460375" indent="-286385" algn="just">
              <a:lnSpc>
                <a:spcPct val="150000"/>
              </a:lnSpc>
              <a:spcBef>
                <a:spcPts val="700"/>
              </a:spcBef>
              <a:buFont typeface="Arial" panose="020B0604020202020204"/>
              <a:buChar char="•"/>
              <a:tabLst>
                <a:tab pos="464820" algn="l"/>
              </a:tabLst>
            </a:pPr>
            <a:r>
              <a:rPr sz="24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子宫肌肥大，结缔组织基 </a:t>
            </a:r>
            <a:r>
              <a:rPr sz="24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质的广泛增长，纤维成份 及胶原含量增加。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1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生殖器官的发化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2094610" y="6003416"/>
            <a:ext cx="1090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左：马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5181726" y="6003416"/>
            <a:ext cx="1091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右：牛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10" y="2421441"/>
            <a:ext cx="4589019" cy="3301453"/>
          </a:xfrm>
          <a:prstGeom prst="rect">
            <a:avLst/>
          </a:prstGeom>
        </p:spPr>
      </p:pic>
      <p:pic>
        <p:nvPicPr>
          <p:cNvPr id="2" name="图片 1" descr="牛腹中胎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15" y="2421255"/>
            <a:ext cx="4927600" cy="330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1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生殖器官的发化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1492250" y="2420023"/>
            <a:ext cx="4285615" cy="934719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972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360"/>
              </a:spcBef>
            </a:pPr>
            <a:r>
              <a:rPr sz="2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子宫颈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1492250" y="3354323"/>
            <a:ext cx="4285615" cy="232791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101600" rIns="0" bIns="0" rtlCol="0">
            <a:spAutoFit/>
          </a:bodyPr>
          <a:lstStyle/>
          <a:p>
            <a:pPr marL="463550" marR="247650" indent="-286385" algn="just">
              <a:lnSpc>
                <a:spcPct val="150000"/>
              </a:lnSpc>
              <a:spcBef>
                <a:spcPts val="800"/>
              </a:spcBef>
              <a:buFont typeface="Arial" panose="020B0604020202020204"/>
              <a:buChar char="•"/>
              <a:tabLst>
                <a:tab pos="463550" algn="l"/>
              </a:tabLst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内膜腺管数增加并分泌</a:t>
            </a:r>
            <a:r>
              <a:rPr sz="2000" spc="-1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粘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稠液封 闭子宫颈管，称子宫栓</a:t>
            </a:r>
            <a:r>
              <a:rPr sz="2000" spc="-1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有利于 保胎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6363334" y="2420023"/>
            <a:ext cx="4285615" cy="934719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9720" rIns="0" bIns="0" rtlCol="0">
            <a:spAutoFit/>
          </a:bodyPr>
          <a:lstStyle/>
          <a:p>
            <a:pPr marL="1381125">
              <a:lnSpc>
                <a:spcPct val="100000"/>
              </a:lnSpc>
              <a:spcBef>
                <a:spcPts val="2360"/>
              </a:spcBef>
            </a:pPr>
            <a:r>
              <a:rPr sz="2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阴门及阴道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6363334" y="3354323"/>
            <a:ext cx="4285615" cy="232791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254000" rIns="0" bIns="0" rtlCol="0">
            <a:spAutoFit/>
          </a:bodyPr>
          <a:lstStyle/>
          <a:p>
            <a:pPr marL="464185" indent="-286385">
              <a:lnSpc>
                <a:spcPct val="100000"/>
              </a:lnSpc>
              <a:spcBef>
                <a:spcPts val="2000"/>
              </a:spcBef>
              <a:buFont typeface="Arial" panose="020B0604020202020204"/>
              <a:buChar char="•"/>
              <a:tabLst>
                <a:tab pos="463550" algn="l"/>
                <a:tab pos="464820" algn="l"/>
              </a:tabLst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初期：阴门收缩紧闭，</a:t>
            </a:r>
            <a:r>
              <a:rPr sz="2000" spc="-1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阴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道干涩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464185" indent="-286385">
              <a:lnSpc>
                <a:spcPct val="100000"/>
              </a:lnSpc>
              <a:spcBef>
                <a:spcPts val="1560"/>
              </a:spcBef>
              <a:buFont typeface="Arial" panose="020B0604020202020204"/>
              <a:buChar char="•"/>
              <a:tabLst>
                <a:tab pos="463550" algn="l"/>
                <a:tab pos="464820" algn="l"/>
              </a:tabLst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后期：阴道粘膜苍白，</a:t>
            </a:r>
            <a:r>
              <a:rPr sz="2000" spc="-1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阴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唇收缩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464185" marR="251460" indent="-286385">
              <a:lnSpc>
                <a:spcPct val="150000"/>
              </a:lnSpc>
              <a:spcBef>
                <a:spcPts val="360"/>
              </a:spcBef>
              <a:buFont typeface="Arial" panose="020B0604020202020204"/>
              <a:buChar char="•"/>
              <a:tabLst>
                <a:tab pos="463550" algn="l"/>
                <a:tab pos="464820" algn="l"/>
              </a:tabLst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末期：阴唇、阴道水肿</a:t>
            </a:r>
            <a:r>
              <a:rPr sz="2000" spc="-1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柔软， 有利于胎儿产出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kern="0" spc="-5" dirty="0"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2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全身的发化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9" name="object 2"/>
          <p:cNvSpPr/>
          <p:nvPr/>
        </p:nvSpPr>
        <p:spPr>
          <a:xfrm>
            <a:off x="577850" y="3492500"/>
            <a:ext cx="11036300" cy="2057400"/>
          </a:xfrm>
          <a:custGeom>
            <a:avLst/>
            <a:gdLst/>
            <a:ahLst/>
            <a:cxnLst/>
            <a:rect l="l" t="t" r="r" b="b"/>
            <a:pathLst>
              <a:path w="11036300" h="2057400">
                <a:moveTo>
                  <a:pt x="10693400" y="0"/>
                </a:moveTo>
                <a:lnTo>
                  <a:pt x="342912" y="0"/>
                </a:lnTo>
                <a:lnTo>
                  <a:pt x="296382" y="3130"/>
                </a:lnTo>
                <a:lnTo>
                  <a:pt x="251753" y="12250"/>
                </a:lnTo>
                <a:lnTo>
                  <a:pt x="209436" y="26949"/>
                </a:lnTo>
                <a:lnTo>
                  <a:pt x="169839" y="46820"/>
                </a:lnTo>
                <a:lnTo>
                  <a:pt x="133370" y="71454"/>
                </a:lnTo>
                <a:lnTo>
                  <a:pt x="100437" y="100441"/>
                </a:lnTo>
                <a:lnTo>
                  <a:pt x="71451" y="133373"/>
                </a:lnTo>
                <a:lnTo>
                  <a:pt x="46818" y="169841"/>
                </a:lnTo>
                <a:lnTo>
                  <a:pt x="26948" y="209436"/>
                </a:lnTo>
                <a:lnTo>
                  <a:pt x="12249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0" y="1714500"/>
                </a:lnTo>
                <a:lnTo>
                  <a:pt x="3130" y="1761024"/>
                </a:lnTo>
                <a:lnTo>
                  <a:pt x="12249" y="1805648"/>
                </a:lnTo>
                <a:lnTo>
                  <a:pt x="26948" y="1847963"/>
                </a:lnTo>
                <a:lnTo>
                  <a:pt x="46818" y="1887558"/>
                </a:lnTo>
                <a:lnTo>
                  <a:pt x="71451" y="1924026"/>
                </a:lnTo>
                <a:lnTo>
                  <a:pt x="100437" y="1956958"/>
                </a:lnTo>
                <a:lnTo>
                  <a:pt x="133370" y="1985945"/>
                </a:lnTo>
                <a:lnTo>
                  <a:pt x="169839" y="2010579"/>
                </a:lnTo>
                <a:lnTo>
                  <a:pt x="209436" y="2030450"/>
                </a:lnTo>
                <a:lnTo>
                  <a:pt x="251753" y="2045149"/>
                </a:lnTo>
                <a:lnTo>
                  <a:pt x="296382" y="2054269"/>
                </a:lnTo>
                <a:lnTo>
                  <a:pt x="342912" y="2057400"/>
                </a:lnTo>
                <a:lnTo>
                  <a:pt x="10693400" y="2057400"/>
                </a:lnTo>
                <a:lnTo>
                  <a:pt x="10739924" y="2054269"/>
                </a:lnTo>
                <a:lnTo>
                  <a:pt x="10784548" y="2045149"/>
                </a:lnTo>
                <a:lnTo>
                  <a:pt x="10826863" y="2030450"/>
                </a:lnTo>
                <a:lnTo>
                  <a:pt x="10866458" y="2010579"/>
                </a:lnTo>
                <a:lnTo>
                  <a:pt x="10902926" y="1985945"/>
                </a:lnTo>
                <a:lnTo>
                  <a:pt x="10935858" y="1956958"/>
                </a:lnTo>
                <a:lnTo>
                  <a:pt x="10964845" y="1924026"/>
                </a:lnTo>
                <a:lnTo>
                  <a:pt x="10989479" y="1887558"/>
                </a:lnTo>
                <a:lnTo>
                  <a:pt x="11009350" y="1847963"/>
                </a:lnTo>
                <a:lnTo>
                  <a:pt x="11024049" y="1805648"/>
                </a:lnTo>
                <a:lnTo>
                  <a:pt x="11033169" y="1761024"/>
                </a:lnTo>
                <a:lnTo>
                  <a:pt x="11036300" y="1714500"/>
                </a:lnTo>
                <a:lnTo>
                  <a:pt x="11036300" y="342900"/>
                </a:lnTo>
                <a:lnTo>
                  <a:pt x="11033169" y="296375"/>
                </a:lnTo>
                <a:lnTo>
                  <a:pt x="11024049" y="251751"/>
                </a:lnTo>
                <a:lnTo>
                  <a:pt x="11009350" y="209436"/>
                </a:lnTo>
                <a:lnTo>
                  <a:pt x="10989479" y="169841"/>
                </a:lnTo>
                <a:lnTo>
                  <a:pt x="10964845" y="133373"/>
                </a:lnTo>
                <a:lnTo>
                  <a:pt x="10935858" y="100441"/>
                </a:lnTo>
                <a:lnTo>
                  <a:pt x="10902926" y="71454"/>
                </a:lnTo>
                <a:lnTo>
                  <a:pt x="10866458" y="46820"/>
                </a:lnTo>
                <a:lnTo>
                  <a:pt x="10826863" y="26949"/>
                </a:lnTo>
                <a:lnTo>
                  <a:pt x="10784548" y="12250"/>
                </a:lnTo>
                <a:lnTo>
                  <a:pt x="10739924" y="3130"/>
                </a:lnTo>
                <a:lnTo>
                  <a:pt x="106934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4"/>
          <p:cNvSpPr txBox="1"/>
          <p:nvPr/>
        </p:nvSpPr>
        <p:spPr>
          <a:xfrm>
            <a:off x="4453759" y="2479500"/>
            <a:ext cx="23545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7245">
              <a:lnSpc>
                <a:spcPct val="100000"/>
              </a:lnSpc>
            </a:pPr>
            <a:r>
              <a:rPr sz="2800" b="1" spc="-5" dirty="0" err="1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妊娠初期</a:t>
            </a:r>
            <a:endParaRPr sz="2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bject 5"/>
          <p:cNvSpPr txBox="1"/>
          <p:nvPr/>
        </p:nvSpPr>
        <p:spPr>
          <a:xfrm>
            <a:off x="1663700" y="4190492"/>
            <a:ext cx="886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新陈代谢的加强，孕畜体重增加，被毛光亮，性情温驯，行动谨慎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kern="0" spc="-5" dirty="0"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2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全身的发化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4917168" y="2218692"/>
            <a:ext cx="23545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CN" altLang="en-US" sz="2800" b="1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妊娠后期</a:t>
            </a:r>
            <a:endParaRPr lang="zh-CN" altLang="en-US" sz="2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2"/>
          <p:cNvSpPr/>
          <p:nvPr/>
        </p:nvSpPr>
        <p:spPr>
          <a:xfrm>
            <a:off x="2379092" y="4195527"/>
            <a:ext cx="7173595" cy="828675"/>
          </a:xfrm>
          <a:custGeom>
            <a:avLst/>
            <a:gdLst/>
            <a:ahLst/>
            <a:cxnLst/>
            <a:rect l="l" t="t" r="r" b="b"/>
            <a:pathLst>
              <a:path w="7173595" h="828675">
                <a:moveTo>
                  <a:pt x="7155814" y="0"/>
                </a:moveTo>
                <a:lnTo>
                  <a:pt x="0" y="625982"/>
                </a:lnTo>
                <a:lnTo>
                  <a:pt x="17652" y="828548"/>
                </a:lnTo>
                <a:lnTo>
                  <a:pt x="7173467" y="202565"/>
                </a:lnTo>
                <a:lnTo>
                  <a:pt x="7155814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3"/>
          <p:cNvSpPr/>
          <p:nvPr/>
        </p:nvSpPr>
        <p:spPr>
          <a:xfrm>
            <a:off x="1782318" y="2672415"/>
            <a:ext cx="3303270" cy="1722120"/>
          </a:xfrm>
          <a:custGeom>
            <a:avLst/>
            <a:gdLst/>
            <a:ahLst/>
            <a:cxnLst/>
            <a:rect l="l" t="t" r="r" b="b"/>
            <a:pathLst>
              <a:path w="3303270" h="1722120">
                <a:moveTo>
                  <a:pt x="3302761" y="861060"/>
                </a:moveTo>
                <a:lnTo>
                  <a:pt x="0" y="861060"/>
                </a:lnTo>
                <a:lnTo>
                  <a:pt x="1651381" y="1722120"/>
                </a:lnTo>
                <a:lnTo>
                  <a:pt x="3302761" y="861060"/>
                </a:lnTo>
                <a:close/>
              </a:path>
              <a:path w="3303270" h="1722120">
                <a:moveTo>
                  <a:pt x="2477135" y="0"/>
                </a:moveTo>
                <a:lnTo>
                  <a:pt x="825754" y="0"/>
                </a:lnTo>
                <a:lnTo>
                  <a:pt x="825754" y="861060"/>
                </a:lnTo>
                <a:lnTo>
                  <a:pt x="2477135" y="861060"/>
                </a:lnTo>
                <a:lnTo>
                  <a:pt x="247713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4"/>
          <p:cNvSpPr/>
          <p:nvPr/>
        </p:nvSpPr>
        <p:spPr>
          <a:xfrm>
            <a:off x="1782318" y="2672415"/>
            <a:ext cx="3303270" cy="1722120"/>
          </a:xfrm>
          <a:custGeom>
            <a:avLst/>
            <a:gdLst/>
            <a:ahLst/>
            <a:cxnLst/>
            <a:rect l="l" t="t" r="r" b="b"/>
            <a:pathLst>
              <a:path w="3303270" h="1722120">
                <a:moveTo>
                  <a:pt x="0" y="861060"/>
                </a:moveTo>
                <a:lnTo>
                  <a:pt x="825754" y="861060"/>
                </a:lnTo>
                <a:lnTo>
                  <a:pt x="825754" y="0"/>
                </a:lnTo>
                <a:lnTo>
                  <a:pt x="2477135" y="0"/>
                </a:lnTo>
                <a:lnTo>
                  <a:pt x="2477135" y="861060"/>
                </a:lnTo>
                <a:lnTo>
                  <a:pt x="3302761" y="861060"/>
                </a:lnTo>
                <a:lnTo>
                  <a:pt x="1651381" y="1722120"/>
                </a:lnTo>
                <a:lnTo>
                  <a:pt x="0" y="8610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5"/>
          <p:cNvSpPr txBox="1"/>
          <p:nvPr/>
        </p:nvSpPr>
        <p:spPr>
          <a:xfrm>
            <a:off x="6445378" y="2675591"/>
            <a:ext cx="322580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1800" dirty="0">
                <a:latin typeface="微软雅黑" panose="020B0503020204020204" charset="-122"/>
                <a:cs typeface="微软雅黑" panose="020B0503020204020204" charset="-122"/>
              </a:rPr>
              <a:t>胎儿迅速生长収育，需消耗前期 储存的营养物质，往往会造成母 畜体内钙、磷含量降低。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object 6"/>
          <p:cNvSpPr/>
          <p:nvPr/>
        </p:nvSpPr>
        <p:spPr>
          <a:xfrm>
            <a:off x="6846570" y="4825066"/>
            <a:ext cx="3303270" cy="1722120"/>
          </a:xfrm>
          <a:custGeom>
            <a:avLst/>
            <a:gdLst/>
            <a:ahLst/>
            <a:cxnLst/>
            <a:rect l="l" t="t" r="r" b="b"/>
            <a:pathLst>
              <a:path w="3303270" h="1722120">
                <a:moveTo>
                  <a:pt x="2477007" y="861060"/>
                </a:moveTo>
                <a:lnTo>
                  <a:pt x="825626" y="861060"/>
                </a:lnTo>
                <a:lnTo>
                  <a:pt x="825626" y="1722120"/>
                </a:lnTo>
                <a:lnTo>
                  <a:pt x="2477007" y="1722120"/>
                </a:lnTo>
                <a:lnTo>
                  <a:pt x="2477007" y="861060"/>
                </a:lnTo>
                <a:close/>
              </a:path>
              <a:path w="3303270" h="1722120">
                <a:moveTo>
                  <a:pt x="1651380" y="0"/>
                </a:moveTo>
                <a:lnTo>
                  <a:pt x="0" y="861060"/>
                </a:lnTo>
                <a:lnTo>
                  <a:pt x="3302761" y="861060"/>
                </a:lnTo>
                <a:lnTo>
                  <a:pt x="165138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7"/>
          <p:cNvSpPr/>
          <p:nvPr/>
        </p:nvSpPr>
        <p:spPr>
          <a:xfrm>
            <a:off x="6846570" y="4825066"/>
            <a:ext cx="3303270" cy="1722120"/>
          </a:xfrm>
          <a:custGeom>
            <a:avLst/>
            <a:gdLst/>
            <a:ahLst/>
            <a:cxnLst/>
            <a:rect l="l" t="t" r="r" b="b"/>
            <a:pathLst>
              <a:path w="3303270" h="1722120">
                <a:moveTo>
                  <a:pt x="0" y="861060"/>
                </a:moveTo>
                <a:lnTo>
                  <a:pt x="1651380" y="0"/>
                </a:lnTo>
                <a:lnTo>
                  <a:pt x="3302761" y="861060"/>
                </a:lnTo>
                <a:lnTo>
                  <a:pt x="2477007" y="861060"/>
                </a:lnTo>
                <a:lnTo>
                  <a:pt x="2477007" y="1722120"/>
                </a:lnTo>
                <a:lnTo>
                  <a:pt x="825626" y="1722120"/>
                </a:lnTo>
                <a:lnTo>
                  <a:pt x="825626" y="861060"/>
                </a:lnTo>
                <a:lnTo>
                  <a:pt x="0" y="8610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8"/>
          <p:cNvSpPr txBox="1"/>
          <p:nvPr/>
        </p:nvSpPr>
        <p:spPr>
          <a:xfrm>
            <a:off x="2261362" y="5173223"/>
            <a:ext cx="3225800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800" dirty="0">
                <a:latin typeface="微软雅黑" panose="020B0503020204020204" charset="-122"/>
                <a:cs typeface="微软雅黑" panose="020B0503020204020204" charset="-122"/>
              </a:rPr>
              <a:t>若丌能从饲料中得到补充，则易 造成母畜脱钙，出现后肢跛行、 牙齿磨损快、产后瘫痪等表现。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一、妊娠母畜的生理变化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338707" y="1909571"/>
            <a:ext cx="290906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397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kern="0" spc="-5" dirty="0"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2</a:t>
            </a:r>
            <a:r>
              <a:rPr kumimoji="0" lang="zh-CN" altLang="en-US" sz="2400" b="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 </a:t>
            </a:r>
            <a:r>
              <a:rPr kumimoji="0" lang="en-US" altLang="zh-CN" sz="2400" b="0" i="0" u="none" strike="noStrike" kern="0" cap="none" spc="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Arial" panose="020B0604020202020204"/>
              </a:rPr>
              <a:t>.</a:t>
            </a:r>
            <a:r>
              <a:rPr kumimoji="0" lang="zh-CN" altLang="en-US" sz="2400" b="0" i="0" u="none" strike="noStrike" kern="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宋体" panose="02010600030101010101" pitchFamily="2" charset="-122"/>
              </a:rPr>
              <a:t>全身的发化</a:t>
            </a:r>
            <a:endParaRPr kumimoji="0" lang="zh-CN" altLang="en-US" sz="2400" b="0" i="0" u="none" strike="noStrike" kern="0" cap="none" spc="-5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宋体" panose="02010600030101010101" pitchFamily="2" charset="-122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4917168" y="2218692"/>
            <a:ext cx="23545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CN" altLang="en-US" sz="2800" b="1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妊娠末期</a:t>
            </a:r>
            <a:endParaRPr lang="zh-CN" altLang="en-US" sz="2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object 4"/>
          <p:cNvSpPr/>
          <p:nvPr/>
        </p:nvSpPr>
        <p:spPr>
          <a:xfrm>
            <a:off x="577850" y="3492500"/>
            <a:ext cx="11036300" cy="2057400"/>
          </a:xfrm>
          <a:custGeom>
            <a:avLst/>
            <a:gdLst/>
            <a:ahLst/>
            <a:cxnLst/>
            <a:rect l="l" t="t" r="r" b="b"/>
            <a:pathLst>
              <a:path w="11036300" h="2057400">
                <a:moveTo>
                  <a:pt x="10693400" y="0"/>
                </a:moveTo>
                <a:lnTo>
                  <a:pt x="342912" y="0"/>
                </a:lnTo>
                <a:lnTo>
                  <a:pt x="296382" y="3130"/>
                </a:lnTo>
                <a:lnTo>
                  <a:pt x="251753" y="12250"/>
                </a:lnTo>
                <a:lnTo>
                  <a:pt x="209436" y="26949"/>
                </a:lnTo>
                <a:lnTo>
                  <a:pt x="169839" y="46820"/>
                </a:lnTo>
                <a:lnTo>
                  <a:pt x="133370" y="71454"/>
                </a:lnTo>
                <a:lnTo>
                  <a:pt x="100437" y="100441"/>
                </a:lnTo>
                <a:lnTo>
                  <a:pt x="71451" y="133373"/>
                </a:lnTo>
                <a:lnTo>
                  <a:pt x="46818" y="169841"/>
                </a:lnTo>
                <a:lnTo>
                  <a:pt x="26948" y="209436"/>
                </a:lnTo>
                <a:lnTo>
                  <a:pt x="12249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0" y="1714500"/>
                </a:lnTo>
                <a:lnTo>
                  <a:pt x="3130" y="1761024"/>
                </a:lnTo>
                <a:lnTo>
                  <a:pt x="12249" y="1805648"/>
                </a:lnTo>
                <a:lnTo>
                  <a:pt x="26948" y="1847963"/>
                </a:lnTo>
                <a:lnTo>
                  <a:pt x="46818" y="1887558"/>
                </a:lnTo>
                <a:lnTo>
                  <a:pt x="71451" y="1924026"/>
                </a:lnTo>
                <a:lnTo>
                  <a:pt x="100437" y="1956958"/>
                </a:lnTo>
                <a:lnTo>
                  <a:pt x="133370" y="1985945"/>
                </a:lnTo>
                <a:lnTo>
                  <a:pt x="169839" y="2010579"/>
                </a:lnTo>
                <a:lnTo>
                  <a:pt x="209436" y="2030450"/>
                </a:lnTo>
                <a:lnTo>
                  <a:pt x="251753" y="2045149"/>
                </a:lnTo>
                <a:lnTo>
                  <a:pt x="296382" y="2054269"/>
                </a:lnTo>
                <a:lnTo>
                  <a:pt x="342912" y="2057400"/>
                </a:lnTo>
                <a:lnTo>
                  <a:pt x="10693400" y="2057400"/>
                </a:lnTo>
                <a:lnTo>
                  <a:pt x="10739924" y="2054269"/>
                </a:lnTo>
                <a:lnTo>
                  <a:pt x="10784548" y="2045149"/>
                </a:lnTo>
                <a:lnTo>
                  <a:pt x="10826863" y="2030450"/>
                </a:lnTo>
                <a:lnTo>
                  <a:pt x="10866458" y="2010579"/>
                </a:lnTo>
                <a:lnTo>
                  <a:pt x="10902926" y="1985945"/>
                </a:lnTo>
                <a:lnTo>
                  <a:pt x="10935858" y="1956958"/>
                </a:lnTo>
                <a:lnTo>
                  <a:pt x="10964845" y="1924026"/>
                </a:lnTo>
                <a:lnTo>
                  <a:pt x="10989479" y="1887558"/>
                </a:lnTo>
                <a:lnTo>
                  <a:pt x="11009350" y="1847963"/>
                </a:lnTo>
                <a:lnTo>
                  <a:pt x="11024049" y="1805648"/>
                </a:lnTo>
                <a:lnTo>
                  <a:pt x="11033169" y="1761024"/>
                </a:lnTo>
                <a:lnTo>
                  <a:pt x="11036300" y="1714500"/>
                </a:lnTo>
                <a:lnTo>
                  <a:pt x="11036300" y="342900"/>
                </a:lnTo>
                <a:lnTo>
                  <a:pt x="11033169" y="296375"/>
                </a:lnTo>
                <a:lnTo>
                  <a:pt x="11024049" y="251751"/>
                </a:lnTo>
                <a:lnTo>
                  <a:pt x="11009350" y="209436"/>
                </a:lnTo>
                <a:lnTo>
                  <a:pt x="10989479" y="169841"/>
                </a:lnTo>
                <a:lnTo>
                  <a:pt x="10964845" y="133373"/>
                </a:lnTo>
                <a:lnTo>
                  <a:pt x="10935858" y="100441"/>
                </a:lnTo>
                <a:lnTo>
                  <a:pt x="10902926" y="71454"/>
                </a:lnTo>
                <a:lnTo>
                  <a:pt x="10866458" y="46820"/>
                </a:lnTo>
                <a:lnTo>
                  <a:pt x="10826863" y="26949"/>
                </a:lnTo>
                <a:lnTo>
                  <a:pt x="10784548" y="12250"/>
                </a:lnTo>
                <a:lnTo>
                  <a:pt x="10739924" y="3130"/>
                </a:lnTo>
                <a:lnTo>
                  <a:pt x="106934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5"/>
          <p:cNvSpPr txBox="1"/>
          <p:nvPr/>
        </p:nvSpPr>
        <p:spPr>
          <a:xfrm>
            <a:off x="901700" y="4080510"/>
            <a:ext cx="10388600" cy="926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8300" marR="5080" indent="-2896235">
              <a:lnSpc>
                <a:spcPct val="130000"/>
              </a:lnSpc>
              <a:spcBef>
                <a:spcPts val="100"/>
              </a:spcBef>
            </a:pPr>
            <a:r>
              <a:rPr sz="2400" dirty="0" err="1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母畜血流量明显增加，心脏负担加重，同时由于腹压增大，常出现四肢下部及腹下水肿</a:t>
            </a:r>
            <a:r>
              <a:rPr sz="24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  <a:endParaRPr lang="zh-CN" altLang="en-US" sz="7200" dirty="0">
              <a:solidFill>
                <a:srgbClr val="000099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0</TotalTime>
  <Words>522</Words>
  <Application>WPS 演示</Application>
  <PresentationFormat>宽屏</PresentationFormat>
  <Paragraphs>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</vt:lpstr>
      <vt:lpstr>Calibri</vt:lpstr>
      <vt:lpstr>Times New Roman</vt:lpstr>
      <vt:lpstr>华文行楷</vt:lpstr>
      <vt:lpstr>Arial Unicode MS</vt:lpstr>
      <vt:lpstr>等线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扽扽</cp:lastModifiedBy>
  <cp:revision>495</cp:revision>
  <dcterms:created xsi:type="dcterms:W3CDTF">2019-09-17T02:06:00Z</dcterms:created>
  <dcterms:modified xsi:type="dcterms:W3CDTF">2021-02-04T00:24:18Z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