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8" r:id="rId2"/>
    <p:sldId id="259" r:id="rId3"/>
    <p:sldId id="383" r:id="rId4"/>
    <p:sldId id="384" r:id="rId5"/>
    <p:sldId id="385" r:id="rId6"/>
    <p:sldId id="386" r:id="rId7"/>
    <p:sldId id="387" r:id="rId8"/>
    <p:sldId id="388" r:id="rId9"/>
    <p:sldId id="389" r:id="rId10"/>
    <p:sldId id="398" r:id="rId11"/>
    <p:sldId id="399" r:id="rId12"/>
    <p:sldId id="390" r:id="rId13"/>
    <p:sldId id="391" r:id="rId14"/>
    <p:sldId id="392" r:id="rId15"/>
    <p:sldId id="393" r:id="rId16"/>
    <p:sldId id="400" r:id="rId17"/>
    <p:sldId id="401" r:id="rId18"/>
    <p:sldId id="402" r:id="rId19"/>
    <p:sldId id="394" r:id="rId20"/>
    <p:sldId id="395" r:id="rId21"/>
    <p:sldId id="403" r:id="rId22"/>
    <p:sldId id="396" r:id="rId23"/>
    <p:sldId id="404" r:id="rId24"/>
    <p:sldId id="405" r:id="rId25"/>
    <p:sldId id="397" r:id="rId26"/>
    <p:sldId id="411" r:id="rId27"/>
    <p:sldId id="406" r:id="rId28"/>
    <p:sldId id="407" r:id="rId29"/>
    <p:sldId id="412" r:id="rId30"/>
    <p:sldId id="408" r:id="rId31"/>
    <p:sldId id="409" r:id="rId32"/>
    <p:sldId id="410" r:id="rId33"/>
    <p:sldId id="416" r:id="rId34"/>
    <p:sldId id="413" r:id="rId35"/>
    <p:sldId id="414" r:id="rId36"/>
    <p:sldId id="279" r:id="rId3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13F274-3A07-4D4B-8167-6ADD03D2EA65}" type="datetimeFigureOut">
              <a:rPr lang="zh-CN" altLang="en-US" smtClean="0"/>
              <a:t>2020/12/3 Thursday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3EB24-A935-4AC0-9F88-881CFC8582A8}" type="slidenum">
              <a:rPr lang="zh-CN" altLang="en-US" smtClean="0"/>
              <a:t>‹#›</a:t>
            </a:fld>
            <a:endParaRPr lang="zh-CN" altLang="en-US"/>
          </a:p>
        </p:txBody>
      </p:sp>
    </p:spTree>
    <p:extLst>
      <p:ext uri="{BB962C8B-B14F-4D97-AF65-F5344CB8AC3E}">
        <p14:creationId xmlns:p14="http://schemas.microsoft.com/office/powerpoint/2010/main" val="546710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1">
        <a:schemeClr val="bg1"/>
      </p:bgRef>
    </p:bg>
    <p:spTree>
      <p:nvGrpSpPr>
        <p:cNvPr id="1" name=""/>
        <p:cNvGrpSpPr/>
        <p:nvPr/>
      </p:nvGrpSpPr>
      <p:grpSpPr>
        <a:xfrm>
          <a:off x="0" y="0"/>
          <a:ext cx="0" cy="0"/>
          <a:chOff x="0" y="0"/>
          <a:chExt cx="0" cy="0"/>
        </a:xfrm>
      </p:grpSpPr>
      <p:pic>
        <p:nvPicPr>
          <p:cNvPr id="33" name="图片 3075" descr="610174_90"/>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 b="-3317"/>
          <a:stretch/>
        </p:blipFill>
        <p:spPr bwMode="auto">
          <a:xfrm>
            <a:off x="2627784" y="3535602"/>
            <a:ext cx="4513865" cy="312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标题 7"/>
          <p:cNvSpPr>
            <a:spLocks noGrp="1"/>
          </p:cNvSpPr>
          <p:nvPr>
            <p:ph type="ctrTitle"/>
          </p:nvPr>
        </p:nvSpPr>
        <p:spPr>
          <a:xfrm>
            <a:off x="2108693" y="908720"/>
            <a:ext cx="6172200" cy="1894362"/>
          </a:xfrm>
        </p:spPr>
        <p:txBody>
          <a:bodyPr/>
          <a:lstStyle>
            <a:lvl1pPr>
              <a:defRPr b="1"/>
            </a:lvl1pPr>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2116480" y="2924944"/>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bwMode="auto">
          <a:xfrm rot="5400000">
            <a:off x="7764621" y="1174097"/>
            <a:ext cx="2286000" cy="381000"/>
          </a:xfrm>
        </p:spPr>
        <p:txBody>
          <a:bodyPr/>
          <a:lstStyle/>
          <a:p>
            <a:fld id="{702C4276-68BD-4EA0-8D83-20921FFDD090}" type="datetimeFigureOut">
              <a:rPr lang="zh-CN" altLang="en-US" smtClean="0">
                <a:solidFill>
                  <a:srgbClr val="575F6D"/>
                </a:solidFill>
              </a:rPr>
              <a:pPr/>
              <a:t>2020/12/3 Thursday</a:t>
            </a:fld>
            <a:endParaRPr lang="zh-CN" altLang="en-US">
              <a:solidFill>
                <a:srgbClr val="575F6D"/>
              </a:solidFill>
            </a:endParaRPr>
          </a:p>
        </p:txBody>
      </p:sp>
      <p:sp>
        <p:nvSpPr>
          <p:cNvPr id="17" name="页脚占位符 16"/>
          <p:cNvSpPr>
            <a:spLocks noGrp="1"/>
          </p:cNvSpPr>
          <p:nvPr>
            <p:ph type="ftr" sz="quarter" idx="11"/>
          </p:nvPr>
        </p:nvSpPr>
        <p:spPr bwMode="auto">
          <a:xfrm rot="5400000">
            <a:off x="7077269" y="4181669"/>
            <a:ext cx="3657600" cy="384048"/>
          </a:xfrm>
        </p:spPr>
        <p:txBody>
          <a:bodyPr/>
          <a:lstStyle/>
          <a:p>
            <a:endParaRPr lang="zh-CN" altLang="en-US" dirty="0">
              <a:solidFill>
                <a:srgbClr val="575F6D"/>
              </a:solidFill>
            </a:endParaRPr>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直接连接符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直接连接符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直接连接符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直接连接符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直接连接符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直接连接符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椭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椭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椭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椭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椭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灯片编号占位符 28"/>
          <p:cNvSpPr>
            <a:spLocks noGrp="1"/>
          </p:cNvSpPr>
          <p:nvPr>
            <p:ph type="sldNum" sz="quarter" idx="12"/>
          </p:nvPr>
        </p:nvSpPr>
        <p:spPr bwMode="auto">
          <a:xfrm>
            <a:off x="1325544" y="4928702"/>
            <a:ext cx="609600" cy="517524"/>
          </a:xfrm>
        </p:spPr>
        <p:txBody>
          <a:bodyPr/>
          <a:lstStyle/>
          <a:p>
            <a:fld id="{DD4057DF-D607-47A4-B484-9E3E4FE4468A}" type="slidenum">
              <a:rPr lang="zh-CN" altLang="en-US" smtClean="0"/>
              <a:pPr/>
              <a:t>‹#›</a:t>
            </a:fld>
            <a:endParaRPr lang="zh-CN" altLang="en-US"/>
          </a:p>
        </p:txBody>
      </p:sp>
      <p:sp>
        <p:nvSpPr>
          <p:cNvPr id="30" name="TextBox 29"/>
          <p:cNvSpPr txBox="1"/>
          <p:nvPr userDrawn="1"/>
        </p:nvSpPr>
        <p:spPr>
          <a:xfrm>
            <a:off x="6525502" y="6457890"/>
            <a:ext cx="2618498" cy="400110"/>
          </a:xfrm>
          <a:prstGeom prst="rect">
            <a:avLst/>
          </a:prstGeom>
          <a:noFill/>
        </p:spPr>
        <p:txBody>
          <a:bodyPr wrap="square" rtlCol="0">
            <a:spAutoFit/>
          </a:bodyPr>
          <a:lstStyle/>
          <a:p>
            <a:r>
              <a:rPr lang="zh-CN" altLang="en-US" sz="2000" b="1" dirty="0">
                <a:solidFill>
                  <a:srgbClr val="FE8637">
                    <a:lumMod val="75000"/>
                  </a:srgbClr>
                </a:solidFill>
                <a:latin typeface="隶书" panose="02010509060101010101" pitchFamily="49" charset="-122"/>
                <a:ea typeface="隶书" panose="02010509060101010101" pitchFamily="49" charset="-122"/>
              </a:rPr>
              <a:t>广东省高州农业学校</a:t>
            </a:r>
          </a:p>
        </p:txBody>
      </p:sp>
      <p:pic>
        <p:nvPicPr>
          <p:cNvPr id="31"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92" y="26729"/>
            <a:ext cx="1354058" cy="1340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p:cNvSpPr txBox="1"/>
          <p:nvPr userDrawn="1"/>
        </p:nvSpPr>
        <p:spPr>
          <a:xfrm>
            <a:off x="6052189" y="26729"/>
            <a:ext cx="3024336" cy="461665"/>
          </a:xfrm>
          <a:prstGeom prst="rect">
            <a:avLst/>
          </a:prstGeom>
          <a:blipFill>
            <a:blip r:embed="rId4"/>
            <a:tile tx="0" ty="0" sx="100000" sy="100000" flip="none" algn="tl"/>
          </a:blipFill>
          <a:effectLst>
            <a:glow rad="139700">
              <a:schemeClr val="accent1">
                <a:satMod val="175000"/>
                <a:alpha val="40000"/>
              </a:schemeClr>
            </a:glow>
          </a:effectLst>
        </p:spPr>
        <p:txBody>
          <a:bodyPr wrap="square" rtlCol="0">
            <a:spAutoFit/>
          </a:bodyPr>
          <a:lstStyle/>
          <a:p>
            <a:r>
              <a:rPr lang="zh-CN" altLang="en-US" sz="2400" b="1" dirty="0">
                <a:solidFill>
                  <a:prstClr val="black"/>
                </a:solidFill>
                <a:latin typeface="隶书" panose="02010509060101010101" pitchFamily="49" charset="-122"/>
                <a:ea typeface="隶书" panose="02010509060101010101" pitchFamily="49" charset="-122"/>
              </a:rPr>
              <a:t>宠物养护与疾病防治</a:t>
            </a:r>
          </a:p>
        </p:txBody>
      </p:sp>
    </p:spTree>
    <p:extLst>
      <p:ext uri="{BB962C8B-B14F-4D97-AF65-F5344CB8AC3E}">
        <p14:creationId xmlns:p14="http://schemas.microsoft.com/office/powerpoint/2010/main" val="145413139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702C4276-68BD-4EA0-8D83-20921FFDD090}" type="datetimeFigureOut">
              <a:rPr lang="zh-CN" altLang="en-US" smtClean="0">
                <a:solidFill>
                  <a:srgbClr val="575F6D"/>
                </a:solidFill>
              </a:rPr>
              <a:pPr/>
              <a:t>2020/12/3 Thursday</a:t>
            </a:fld>
            <a:endParaRPr lang="zh-CN" altLang="en-US">
              <a:solidFill>
                <a:srgbClr val="575F6D"/>
              </a:solidFill>
            </a:endParaRPr>
          </a:p>
        </p:txBody>
      </p:sp>
      <p:sp>
        <p:nvSpPr>
          <p:cNvPr id="5" name="页脚占位符 4"/>
          <p:cNvSpPr>
            <a:spLocks noGrp="1"/>
          </p:cNvSpPr>
          <p:nvPr>
            <p:ph type="ftr" sz="quarter" idx="11"/>
          </p:nvPr>
        </p:nvSpPr>
        <p:spPr/>
        <p:txBody>
          <a:bodyPr/>
          <a:lstStyle/>
          <a:p>
            <a:endParaRPr lang="zh-CN" altLang="en-US">
              <a:solidFill>
                <a:srgbClr val="575F6D"/>
              </a:solidFill>
            </a:endParaRPr>
          </a:p>
        </p:txBody>
      </p:sp>
      <p:sp>
        <p:nvSpPr>
          <p:cNvPr id="6" name="灯片编号占位符 5"/>
          <p:cNvSpPr>
            <a:spLocks noGrp="1"/>
          </p:cNvSpPr>
          <p:nvPr>
            <p:ph type="sldNum" sz="quarter" idx="12"/>
          </p:nvPr>
        </p:nvSpPr>
        <p:spPr/>
        <p:txBody>
          <a:bodyPr/>
          <a:lstStyle/>
          <a:p>
            <a:fld id="{DD4057DF-D607-47A4-B484-9E3E4FE4468A}" type="slidenum">
              <a:rPr lang="zh-CN" altLang="en-US" smtClean="0"/>
              <a:pPr/>
              <a:t>‹#›</a:t>
            </a:fld>
            <a:endParaRPr lang="zh-CN" altLang="en-US"/>
          </a:p>
        </p:txBody>
      </p:sp>
    </p:spTree>
    <p:extLst>
      <p:ext uri="{BB962C8B-B14F-4D97-AF65-F5344CB8AC3E}">
        <p14:creationId xmlns:p14="http://schemas.microsoft.com/office/powerpoint/2010/main" val="1502076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16764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0198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702C4276-68BD-4EA0-8D83-20921FFDD090}" type="datetimeFigureOut">
              <a:rPr lang="zh-CN" altLang="en-US" smtClean="0">
                <a:solidFill>
                  <a:srgbClr val="575F6D"/>
                </a:solidFill>
              </a:rPr>
              <a:pPr/>
              <a:t>2020/12/3 Thursday</a:t>
            </a:fld>
            <a:endParaRPr lang="zh-CN" altLang="en-US">
              <a:solidFill>
                <a:srgbClr val="575F6D"/>
              </a:solidFill>
            </a:endParaRPr>
          </a:p>
        </p:txBody>
      </p:sp>
      <p:sp>
        <p:nvSpPr>
          <p:cNvPr id="5" name="页脚占位符 4"/>
          <p:cNvSpPr>
            <a:spLocks noGrp="1"/>
          </p:cNvSpPr>
          <p:nvPr>
            <p:ph type="ftr" sz="quarter" idx="11"/>
          </p:nvPr>
        </p:nvSpPr>
        <p:spPr/>
        <p:txBody>
          <a:bodyPr/>
          <a:lstStyle/>
          <a:p>
            <a:endParaRPr lang="zh-CN" altLang="en-US">
              <a:solidFill>
                <a:srgbClr val="575F6D"/>
              </a:solidFill>
            </a:endParaRPr>
          </a:p>
        </p:txBody>
      </p:sp>
      <p:sp>
        <p:nvSpPr>
          <p:cNvPr id="6" name="灯片编号占位符 5"/>
          <p:cNvSpPr>
            <a:spLocks noGrp="1"/>
          </p:cNvSpPr>
          <p:nvPr>
            <p:ph type="sldNum" sz="quarter" idx="12"/>
          </p:nvPr>
        </p:nvSpPr>
        <p:spPr/>
        <p:txBody>
          <a:bodyPr/>
          <a:lstStyle/>
          <a:p>
            <a:fld id="{DD4057DF-D607-47A4-B484-9E3E4FE4468A}" type="slidenum">
              <a:rPr lang="zh-CN" altLang="en-US" smtClean="0"/>
              <a:pPr/>
              <a:t>‹#›</a:t>
            </a:fld>
            <a:endParaRPr lang="zh-CN" altLang="en-US"/>
          </a:p>
        </p:txBody>
      </p:sp>
    </p:spTree>
    <p:extLst>
      <p:ext uri="{BB962C8B-B14F-4D97-AF65-F5344CB8AC3E}">
        <p14:creationId xmlns:p14="http://schemas.microsoft.com/office/powerpoint/2010/main" val="2416770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dirty="0" smtClean="0"/>
              <a:t>单击此处编辑母版标题样式</a:t>
            </a:r>
            <a:endParaRPr kumimoji="0" lang="en-US" dirty="0"/>
          </a:p>
        </p:txBody>
      </p:sp>
      <p:sp>
        <p:nvSpPr>
          <p:cNvPr id="8" name="内容占位符 7"/>
          <p:cNvSpPr>
            <a:spLocks noGrp="1"/>
          </p:cNvSpPr>
          <p:nvPr>
            <p:ph sz="quarter" idx="1"/>
          </p:nvPr>
        </p:nvSpPr>
        <p:spPr>
          <a:xfrm>
            <a:off x="457200" y="1600200"/>
            <a:ext cx="7467600" cy="4873752"/>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4"/>
          </p:nvPr>
        </p:nvSpPr>
        <p:spPr/>
        <p:txBody>
          <a:bodyPr rtlCol="0"/>
          <a:lstStyle/>
          <a:p>
            <a:fld id="{702C4276-68BD-4EA0-8D83-20921FFDD090}" type="datetimeFigureOut">
              <a:rPr lang="zh-CN" altLang="en-US" smtClean="0">
                <a:solidFill>
                  <a:srgbClr val="575F6D"/>
                </a:solidFill>
              </a:rPr>
              <a:pPr/>
              <a:t>2020/12/3 Thursday</a:t>
            </a:fld>
            <a:endParaRPr lang="zh-CN" altLang="en-US">
              <a:solidFill>
                <a:srgbClr val="575F6D"/>
              </a:solidFill>
            </a:endParaRPr>
          </a:p>
        </p:txBody>
      </p:sp>
      <p:sp>
        <p:nvSpPr>
          <p:cNvPr id="9" name="灯片编号占位符 8"/>
          <p:cNvSpPr>
            <a:spLocks noGrp="1"/>
          </p:cNvSpPr>
          <p:nvPr>
            <p:ph type="sldNum" sz="quarter" idx="15"/>
          </p:nvPr>
        </p:nvSpPr>
        <p:spPr/>
        <p:txBody>
          <a:bodyPr rtlCol="0"/>
          <a:lstStyle/>
          <a:p>
            <a:fld id="{DD4057DF-D607-47A4-B484-9E3E4FE4468A}" type="slidenum">
              <a:rPr lang="zh-CN" altLang="en-US" smtClean="0"/>
              <a:pPr/>
              <a:t>‹#›</a:t>
            </a:fld>
            <a:endParaRPr lang="zh-CN" altLang="en-US"/>
          </a:p>
        </p:txBody>
      </p:sp>
      <p:sp>
        <p:nvSpPr>
          <p:cNvPr id="10" name="页脚占位符 9"/>
          <p:cNvSpPr>
            <a:spLocks noGrp="1"/>
          </p:cNvSpPr>
          <p:nvPr>
            <p:ph type="ftr" sz="quarter" idx="16"/>
          </p:nvPr>
        </p:nvSpPr>
        <p:spPr/>
        <p:txBody>
          <a:bodyPr rtlCol="0"/>
          <a:lstStyle/>
          <a:p>
            <a:endParaRPr lang="zh-CN" altLang="en-US" dirty="0">
              <a:solidFill>
                <a:srgbClr val="575F6D"/>
              </a:solidFill>
            </a:endParaRPr>
          </a:p>
        </p:txBody>
      </p:sp>
      <p:sp>
        <p:nvSpPr>
          <p:cNvPr id="11" name="TextBox 10"/>
          <p:cNvSpPr txBox="1"/>
          <p:nvPr userDrawn="1"/>
        </p:nvSpPr>
        <p:spPr>
          <a:xfrm>
            <a:off x="6291112" y="6418374"/>
            <a:ext cx="2546489" cy="400110"/>
          </a:xfrm>
          <a:prstGeom prst="rect">
            <a:avLst/>
          </a:prstGeom>
          <a:noFill/>
        </p:spPr>
        <p:txBody>
          <a:bodyPr wrap="square" rtlCol="0">
            <a:spAutoFit/>
          </a:bodyPr>
          <a:lstStyle/>
          <a:p>
            <a:r>
              <a:rPr lang="zh-CN" altLang="en-US" sz="2000" b="1" dirty="0">
                <a:solidFill>
                  <a:srgbClr val="FE8637">
                    <a:lumMod val="75000"/>
                  </a:srgbClr>
                </a:solidFill>
                <a:latin typeface="隶书" panose="02010509060101010101" pitchFamily="49" charset="-122"/>
                <a:ea typeface="隶书" panose="02010509060101010101" pitchFamily="49" charset="-122"/>
              </a:rPr>
              <a:t>广东省高州农业学校</a:t>
            </a:r>
          </a:p>
        </p:txBody>
      </p:sp>
      <p:sp>
        <p:nvSpPr>
          <p:cNvPr id="13" name="TextBox 12"/>
          <p:cNvSpPr txBox="1"/>
          <p:nvPr userDrawn="1"/>
        </p:nvSpPr>
        <p:spPr>
          <a:xfrm>
            <a:off x="6052189" y="26729"/>
            <a:ext cx="3024336" cy="461665"/>
          </a:xfrm>
          <a:prstGeom prst="rect">
            <a:avLst/>
          </a:prstGeom>
          <a:blipFill>
            <a:blip r:embed="rId2"/>
            <a:tile tx="0" ty="0" sx="100000" sy="100000" flip="none" algn="tl"/>
          </a:blipFill>
          <a:effectLst>
            <a:glow rad="139700">
              <a:schemeClr val="accent1">
                <a:satMod val="175000"/>
                <a:alpha val="40000"/>
              </a:schemeClr>
            </a:glow>
          </a:effectLst>
        </p:spPr>
        <p:txBody>
          <a:bodyPr wrap="square" rtlCol="0">
            <a:spAutoFit/>
          </a:bodyPr>
          <a:lstStyle/>
          <a:p>
            <a:r>
              <a:rPr lang="zh-CN" altLang="en-US" sz="2400" b="1" dirty="0">
                <a:solidFill>
                  <a:prstClr val="black"/>
                </a:solidFill>
                <a:latin typeface="隶书" panose="02010509060101010101" pitchFamily="49" charset="-122"/>
                <a:ea typeface="隶书" panose="02010509060101010101" pitchFamily="49" charset="-122"/>
              </a:rPr>
              <a:t>宠物养护与疾病防治</a:t>
            </a:r>
          </a:p>
        </p:txBody>
      </p:sp>
      <p:pic>
        <p:nvPicPr>
          <p:cNvPr id="1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92" y="26729"/>
            <a:ext cx="1354058" cy="1340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2404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2286000" y="2895600"/>
            <a:ext cx="6172200" cy="2053590"/>
          </a:xfrm>
        </p:spPr>
        <p:txBody>
          <a:bodyPr/>
          <a:lstStyle>
            <a:lvl1pPr algn="l">
              <a:buNone/>
              <a:defRPr sz="3000" b="1" cap="small" baseline="0"/>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bwMode="auto">
          <a:xfrm rot="5400000">
            <a:off x="7763256" y="1170432"/>
            <a:ext cx="2286000" cy="381000"/>
          </a:xfrm>
        </p:spPr>
        <p:txBody>
          <a:bodyPr/>
          <a:lstStyle/>
          <a:p>
            <a:fld id="{702C4276-68BD-4EA0-8D83-20921FFDD090}" type="datetimeFigureOut">
              <a:rPr lang="zh-CN" altLang="en-US" smtClean="0">
                <a:solidFill>
                  <a:srgbClr val="FFF39D"/>
                </a:solidFill>
              </a:rPr>
              <a:pPr/>
              <a:t>2020/12/3 Thursday</a:t>
            </a:fld>
            <a:endParaRPr lang="zh-CN" altLang="en-US">
              <a:solidFill>
                <a:srgbClr val="FFF39D"/>
              </a:solidFill>
            </a:endParaRPr>
          </a:p>
        </p:txBody>
      </p:sp>
      <p:sp>
        <p:nvSpPr>
          <p:cNvPr id="5" name="页脚占位符 4"/>
          <p:cNvSpPr>
            <a:spLocks noGrp="1"/>
          </p:cNvSpPr>
          <p:nvPr>
            <p:ph type="ftr" sz="quarter" idx="11"/>
          </p:nvPr>
        </p:nvSpPr>
        <p:spPr bwMode="auto">
          <a:xfrm rot="5400000">
            <a:off x="7077456" y="4178808"/>
            <a:ext cx="3657600" cy="384048"/>
          </a:xfrm>
        </p:spPr>
        <p:txBody>
          <a:bodyPr/>
          <a:lstStyle/>
          <a:p>
            <a:endParaRPr lang="zh-CN" altLang="en-US">
              <a:solidFill>
                <a:srgbClr val="FFF39D"/>
              </a:solidFill>
            </a:endParaRPr>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直接连接符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直接连接符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直接连接符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直接连接符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直接连接符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椭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椭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椭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椭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椭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直接连接符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灯片编号占位符 5"/>
          <p:cNvSpPr>
            <a:spLocks noGrp="1"/>
          </p:cNvSpPr>
          <p:nvPr>
            <p:ph type="sldNum" sz="quarter" idx="12"/>
          </p:nvPr>
        </p:nvSpPr>
        <p:spPr bwMode="auto">
          <a:xfrm>
            <a:off x="1340616" y="4928702"/>
            <a:ext cx="609600" cy="517524"/>
          </a:xfrm>
        </p:spPr>
        <p:txBody>
          <a:bodyPr/>
          <a:lstStyle/>
          <a:p>
            <a:fld id="{DD4057DF-D607-47A4-B484-9E3E4FE4468A}" type="slidenum">
              <a:rPr lang="zh-CN" altLang="en-US" smtClean="0"/>
              <a:pPr/>
              <a:t>‹#›</a:t>
            </a:fld>
            <a:endParaRPr lang="zh-CN" altLang="en-US"/>
          </a:p>
        </p:txBody>
      </p:sp>
    </p:spTree>
    <p:extLst>
      <p:ext uri="{BB962C8B-B14F-4D97-AF65-F5344CB8AC3E}">
        <p14:creationId xmlns:p14="http://schemas.microsoft.com/office/powerpoint/2010/main" val="25306134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702C4276-68BD-4EA0-8D83-20921FFDD090}" type="datetimeFigureOut">
              <a:rPr lang="zh-CN" altLang="en-US" smtClean="0">
                <a:solidFill>
                  <a:srgbClr val="575F6D"/>
                </a:solidFill>
              </a:rPr>
              <a:pPr/>
              <a:t>2020/12/3 Thursday</a:t>
            </a:fld>
            <a:endParaRPr lang="zh-CN" altLang="en-US">
              <a:solidFill>
                <a:srgbClr val="575F6D"/>
              </a:solidFill>
            </a:endParaRPr>
          </a:p>
        </p:txBody>
      </p:sp>
      <p:sp>
        <p:nvSpPr>
          <p:cNvPr id="6" name="页脚占位符 5"/>
          <p:cNvSpPr>
            <a:spLocks noGrp="1"/>
          </p:cNvSpPr>
          <p:nvPr>
            <p:ph type="ftr" sz="quarter" idx="11"/>
          </p:nvPr>
        </p:nvSpPr>
        <p:spPr/>
        <p:txBody>
          <a:bodyPr/>
          <a:lstStyle/>
          <a:p>
            <a:endParaRPr lang="zh-CN" altLang="en-US">
              <a:solidFill>
                <a:srgbClr val="575F6D"/>
              </a:solidFill>
            </a:endParaRPr>
          </a:p>
        </p:txBody>
      </p:sp>
      <p:sp>
        <p:nvSpPr>
          <p:cNvPr id="7" name="灯片编号占位符 6"/>
          <p:cNvSpPr>
            <a:spLocks noGrp="1"/>
          </p:cNvSpPr>
          <p:nvPr>
            <p:ph type="sldNum" sz="quarter" idx="12"/>
          </p:nvPr>
        </p:nvSpPr>
        <p:spPr/>
        <p:txBody>
          <a:bodyPr/>
          <a:lstStyle/>
          <a:p>
            <a:fld id="{DD4057DF-D607-47A4-B484-9E3E4FE4468A}" type="slidenum">
              <a:rPr lang="zh-CN" altLang="en-US" smtClean="0"/>
              <a:pPr/>
              <a:t>‹#›</a:t>
            </a:fld>
            <a:endParaRPr lang="zh-CN" altLang="en-US"/>
          </a:p>
        </p:txBody>
      </p:sp>
      <p:sp>
        <p:nvSpPr>
          <p:cNvPr id="9" name="内容占位符 8"/>
          <p:cNvSpPr>
            <a:spLocks noGrp="1"/>
          </p:cNvSpPr>
          <p:nvPr>
            <p:ph sz="quarter" idx="1"/>
          </p:nvPr>
        </p:nvSpPr>
        <p:spPr>
          <a:xfrm>
            <a:off x="457200" y="1600200"/>
            <a:ext cx="3657600"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270248" y="1600200"/>
            <a:ext cx="3657600"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extLst>
      <p:ext uri="{BB962C8B-B14F-4D97-AF65-F5344CB8AC3E}">
        <p14:creationId xmlns:p14="http://schemas.microsoft.com/office/powerpoint/2010/main" val="2479291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7543800" cy="1143000"/>
          </a:xfrm>
        </p:spPr>
        <p:txBody>
          <a:bodyPr anchor="b"/>
          <a:lstStyle>
            <a:lvl1pPr>
              <a:defRPr/>
            </a:lvl1pPr>
          </a:lstStyle>
          <a:p>
            <a:r>
              <a:rPr kumimoji="0" lang="zh-CN" altLang="en-US" smtClean="0"/>
              <a:t>单击此处编辑母版标题样式</a:t>
            </a:r>
            <a:endParaRPr kumimoji="0" lang="en-US"/>
          </a:p>
        </p:txBody>
      </p:sp>
      <p:sp>
        <p:nvSpPr>
          <p:cNvPr id="7" name="日期占位符 6"/>
          <p:cNvSpPr>
            <a:spLocks noGrp="1"/>
          </p:cNvSpPr>
          <p:nvPr>
            <p:ph type="dt" sz="half" idx="10"/>
          </p:nvPr>
        </p:nvSpPr>
        <p:spPr/>
        <p:txBody>
          <a:bodyPr/>
          <a:lstStyle/>
          <a:p>
            <a:fld id="{702C4276-68BD-4EA0-8D83-20921FFDD090}" type="datetimeFigureOut">
              <a:rPr lang="zh-CN" altLang="en-US" smtClean="0">
                <a:solidFill>
                  <a:srgbClr val="575F6D"/>
                </a:solidFill>
              </a:rPr>
              <a:pPr/>
              <a:t>2020/12/3 Thursday</a:t>
            </a:fld>
            <a:endParaRPr lang="zh-CN" altLang="en-US">
              <a:solidFill>
                <a:srgbClr val="575F6D"/>
              </a:solidFill>
            </a:endParaRPr>
          </a:p>
        </p:txBody>
      </p:sp>
      <p:sp>
        <p:nvSpPr>
          <p:cNvPr id="8" name="页脚占位符 7"/>
          <p:cNvSpPr>
            <a:spLocks noGrp="1"/>
          </p:cNvSpPr>
          <p:nvPr>
            <p:ph type="ftr" sz="quarter" idx="11"/>
          </p:nvPr>
        </p:nvSpPr>
        <p:spPr/>
        <p:txBody>
          <a:bodyPr/>
          <a:lstStyle/>
          <a:p>
            <a:endParaRPr lang="zh-CN" altLang="en-US">
              <a:solidFill>
                <a:srgbClr val="575F6D"/>
              </a:solidFill>
            </a:endParaRPr>
          </a:p>
        </p:txBody>
      </p:sp>
      <p:sp>
        <p:nvSpPr>
          <p:cNvPr id="9" name="灯片编号占位符 8"/>
          <p:cNvSpPr>
            <a:spLocks noGrp="1"/>
          </p:cNvSpPr>
          <p:nvPr>
            <p:ph type="sldNum" sz="quarter" idx="12"/>
          </p:nvPr>
        </p:nvSpPr>
        <p:spPr/>
        <p:txBody>
          <a:bodyPr/>
          <a:lstStyle/>
          <a:p>
            <a:fld id="{DD4057DF-D607-47A4-B484-9E3E4FE4468A}" type="slidenum">
              <a:rPr lang="zh-CN" altLang="en-US" smtClean="0"/>
              <a:pPr/>
              <a:t>‹#›</a:t>
            </a:fld>
            <a:endParaRPr lang="zh-CN" altLang="en-US"/>
          </a:p>
        </p:txBody>
      </p:sp>
      <p:sp>
        <p:nvSpPr>
          <p:cNvPr id="11" name="内容占位符 10"/>
          <p:cNvSpPr>
            <a:spLocks noGrp="1"/>
          </p:cNvSpPr>
          <p:nvPr>
            <p:ph sz="quarter" idx="2"/>
          </p:nvPr>
        </p:nvSpPr>
        <p:spPr>
          <a:xfrm>
            <a:off x="457200" y="2362200"/>
            <a:ext cx="3657600" cy="38862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quarter" idx="4"/>
          </p:nvPr>
        </p:nvSpPr>
        <p:spPr>
          <a:xfrm>
            <a:off x="4371975" y="2362200"/>
            <a:ext cx="3657600" cy="38862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2" name="文本占位符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
        <p:nvSpPr>
          <p:cNvPr id="14" name="文本占位符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Tree>
    <p:extLst>
      <p:ext uri="{BB962C8B-B14F-4D97-AF65-F5344CB8AC3E}">
        <p14:creationId xmlns:p14="http://schemas.microsoft.com/office/powerpoint/2010/main" val="2122657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6" name="日期占位符 5"/>
          <p:cNvSpPr>
            <a:spLocks noGrp="1"/>
          </p:cNvSpPr>
          <p:nvPr>
            <p:ph type="dt" sz="half" idx="10"/>
          </p:nvPr>
        </p:nvSpPr>
        <p:spPr/>
        <p:txBody>
          <a:bodyPr rtlCol="0"/>
          <a:lstStyle/>
          <a:p>
            <a:fld id="{702C4276-68BD-4EA0-8D83-20921FFDD090}" type="datetimeFigureOut">
              <a:rPr lang="zh-CN" altLang="en-US" smtClean="0">
                <a:solidFill>
                  <a:srgbClr val="575F6D"/>
                </a:solidFill>
              </a:rPr>
              <a:pPr/>
              <a:t>2020/12/3 Thursday</a:t>
            </a:fld>
            <a:endParaRPr lang="zh-CN" altLang="en-US">
              <a:solidFill>
                <a:srgbClr val="575F6D"/>
              </a:solidFill>
            </a:endParaRPr>
          </a:p>
        </p:txBody>
      </p:sp>
      <p:sp>
        <p:nvSpPr>
          <p:cNvPr id="7" name="灯片编号占位符 6"/>
          <p:cNvSpPr>
            <a:spLocks noGrp="1"/>
          </p:cNvSpPr>
          <p:nvPr>
            <p:ph type="sldNum" sz="quarter" idx="11"/>
          </p:nvPr>
        </p:nvSpPr>
        <p:spPr/>
        <p:txBody>
          <a:bodyPr rtlCol="0"/>
          <a:lstStyle/>
          <a:p>
            <a:fld id="{DD4057DF-D607-47A4-B484-9E3E4FE4468A}" type="slidenum">
              <a:rPr lang="zh-CN" altLang="en-US" smtClean="0"/>
              <a:pPr/>
              <a:t>‹#›</a:t>
            </a:fld>
            <a:endParaRPr lang="zh-CN" altLang="en-US"/>
          </a:p>
        </p:txBody>
      </p:sp>
      <p:sp>
        <p:nvSpPr>
          <p:cNvPr id="8" name="页脚占位符 7"/>
          <p:cNvSpPr>
            <a:spLocks noGrp="1"/>
          </p:cNvSpPr>
          <p:nvPr>
            <p:ph type="ftr" sz="quarter" idx="12"/>
          </p:nvPr>
        </p:nvSpPr>
        <p:spPr/>
        <p:txBody>
          <a:bodyPr rtlCol="0"/>
          <a:lstStyle/>
          <a:p>
            <a:endParaRPr lang="zh-CN" altLang="en-US">
              <a:solidFill>
                <a:srgbClr val="575F6D"/>
              </a:solidFill>
            </a:endParaRPr>
          </a:p>
        </p:txBody>
      </p:sp>
    </p:spTree>
    <p:extLst>
      <p:ext uri="{BB962C8B-B14F-4D97-AF65-F5344CB8AC3E}">
        <p14:creationId xmlns:p14="http://schemas.microsoft.com/office/powerpoint/2010/main" val="28074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02C4276-68BD-4EA0-8D83-20921FFDD090}" type="datetimeFigureOut">
              <a:rPr lang="zh-CN" altLang="en-US" smtClean="0">
                <a:solidFill>
                  <a:srgbClr val="575F6D"/>
                </a:solidFill>
              </a:rPr>
              <a:pPr/>
              <a:t>2020/12/3 Thursday</a:t>
            </a:fld>
            <a:endParaRPr lang="zh-CN" altLang="en-US">
              <a:solidFill>
                <a:srgbClr val="575F6D"/>
              </a:solidFill>
            </a:endParaRPr>
          </a:p>
        </p:txBody>
      </p:sp>
      <p:sp>
        <p:nvSpPr>
          <p:cNvPr id="3" name="页脚占位符 2"/>
          <p:cNvSpPr>
            <a:spLocks noGrp="1"/>
          </p:cNvSpPr>
          <p:nvPr>
            <p:ph type="ftr" sz="quarter" idx="11"/>
          </p:nvPr>
        </p:nvSpPr>
        <p:spPr/>
        <p:txBody>
          <a:bodyPr/>
          <a:lstStyle/>
          <a:p>
            <a:endParaRPr lang="zh-CN" altLang="en-US">
              <a:solidFill>
                <a:srgbClr val="575F6D"/>
              </a:solidFill>
            </a:endParaRPr>
          </a:p>
        </p:txBody>
      </p:sp>
      <p:sp>
        <p:nvSpPr>
          <p:cNvPr id="4" name="灯片编号占位符 3"/>
          <p:cNvSpPr>
            <a:spLocks noGrp="1"/>
          </p:cNvSpPr>
          <p:nvPr>
            <p:ph type="sldNum" sz="quarter" idx="12"/>
          </p:nvPr>
        </p:nvSpPr>
        <p:spPr/>
        <p:txBody>
          <a:bodyPr/>
          <a:lstStyle/>
          <a:p>
            <a:fld id="{DD4057DF-D607-47A4-B484-9E3E4FE4468A}" type="slidenum">
              <a:rPr lang="zh-CN" altLang="en-US" smtClean="0"/>
              <a:pPr/>
              <a:t>‹#›</a:t>
            </a:fld>
            <a:endParaRPr lang="zh-CN" altLang="en-US"/>
          </a:p>
        </p:txBody>
      </p:sp>
    </p:spTree>
    <p:extLst>
      <p:ext uri="{BB962C8B-B14F-4D97-AF65-F5344CB8AC3E}">
        <p14:creationId xmlns:p14="http://schemas.microsoft.com/office/powerpoint/2010/main" val="351969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1">
        <a:schemeClr val="bg1"/>
      </p:bgRef>
    </p:bg>
    <p:spTree>
      <p:nvGrpSpPr>
        <p:cNvPr id="1" name=""/>
        <p:cNvGrpSpPr/>
        <p:nvPr/>
      </p:nvGrpSpPr>
      <p:grpSpPr>
        <a:xfrm>
          <a:off x="0" y="0"/>
          <a:ext cx="0" cy="0"/>
          <a:chOff x="0" y="0"/>
          <a:chExt cx="0" cy="0"/>
        </a:xfrm>
      </p:grpSpPr>
      <p:sp>
        <p:nvSpPr>
          <p:cNvPr id="10" name="直接连接符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标题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8" name="直接连接符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直接连接符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直接连接符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直接连接符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椭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内容占位符 17"/>
          <p:cNvSpPr>
            <a:spLocks noGrp="1"/>
          </p:cNvSpPr>
          <p:nvPr>
            <p:ph sz="quarter" idx="1"/>
          </p:nvPr>
        </p:nvSpPr>
        <p:spPr>
          <a:xfrm>
            <a:off x="304800" y="274320"/>
            <a:ext cx="5638800" cy="6327648"/>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1" name="日期占位符 20"/>
          <p:cNvSpPr>
            <a:spLocks noGrp="1"/>
          </p:cNvSpPr>
          <p:nvPr>
            <p:ph type="dt" sz="half" idx="14"/>
          </p:nvPr>
        </p:nvSpPr>
        <p:spPr/>
        <p:txBody>
          <a:bodyPr rtlCol="0"/>
          <a:lstStyle/>
          <a:p>
            <a:fld id="{702C4276-68BD-4EA0-8D83-20921FFDD090}" type="datetimeFigureOut">
              <a:rPr lang="zh-CN" altLang="en-US" smtClean="0">
                <a:solidFill>
                  <a:srgbClr val="575F6D"/>
                </a:solidFill>
              </a:rPr>
              <a:pPr/>
              <a:t>2020/12/3 Thursday</a:t>
            </a:fld>
            <a:endParaRPr lang="zh-CN" altLang="en-US">
              <a:solidFill>
                <a:srgbClr val="575F6D"/>
              </a:solidFill>
            </a:endParaRPr>
          </a:p>
        </p:txBody>
      </p:sp>
      <p:sp>
        <p:nvSpPr>
          <p:cNvPr id="22" name="灯片编号占位符 21"/>
          <p:cNvSpPr>
            <a:spLocks noGrp="1"/>
          </p:cNvSpPr>
          <p:nvPr>
            <p:ph type="sldNum" sz="quarter" idx="15"/>
          </p:nvPr>
        </p:nvSpPr>
        <p:spPr/>
        <p:txBody>
          <a:bodyPr rtlCol="0"/>
          <a:lstStyle/>
          <a:p>
            <a:fld id="{DD4057DF-D607-47A4-B484-9E3E4FE4468A}" type="slidenum">
              <a:rPr lang="zh-CN" altLang="en-US" smtClean="0"/>
              <a:pPr/>
              <a:t>‹#›</a:t>
            </a:fld>
            <a:endParaRPr lang="zh-CN" altLang="en-US"/>
          </a:p>
        </p:txBody>
      </p:sp>
      <p:sp>
        <p:nvSpPr>
          <p:cNvPr id="23" name="页脚占位符 22"/>
          <p:cNvSpPr>
            <a:spLocks noGrp="1"/>
          </p:cNvSpPr>
          <p:nvPr>
            <p:ph type="ftr" sz="quarter" idx="16"/>
          </p:nvPr>
        </p:nvSpPr>
        <p:spPr/>
        <p:txBody>
          <a:bodyPr rtlCol="0"/>
          <a:lstStyle/>
          <a:p>
            <a:endParaRPr lang="zh-CN" altLang="en-US">
              <a:solidFill>
                <a:srgbClr val="575F6D"/>
              </a:solidFill>
            </a:endParaRPr>
          </a:p>
        </p:txBody>
      </p:sp>
    </p:spTree>
    <p:extLst>
      <p:ext uri="{BB962C8B-B14F-4D97-AF65-F5344CB8AC3E}">
        <p14:creationId xmlns:p14="http://schemas.microsoft.com/office/powerpoint/2010/main" val="238635801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直接连接符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椭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标题 1"/>
          <p:cNvSpPr>
            <a:spLocks noGrp="1"/>
          </p:cNvSpPr>
          <p:nvPr>
            <p:ph type="title"/>
          </p:nvPr>
        </p:nvSpPr>
        <p:spPr>
          <a:xfrm rot="5400000">
            <a:off x="3350133" y="3200400"/>
            <a:ext cx="6309360" cy="457200"/>
          </a:xfrm>
        </p:spPr>
        <p:txBody>
          <a:bodyPr anchor="b"/>
          <a:lstStyle>
            <a:lvl1pPr algn="l">
              <a:buNone/>
              <a:defRPr sz="2000" b="1"/>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CN" altLang="en-US" smtClean="0"/>
              <a:t>单击图标添加图片</a:t>
            </a:r>
            <a:endParaRPr kumimoji="0" lang="en-US" dirty="0"/>
          </a:p>
        </p:txBody>
      </p:sp>
      <p:sp>
        <p:nvSpPr>
          <p:cNvPr id="4" name="文本占位符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10" name="直接连接符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直接连接符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直接连接符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直接连接符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日期占位符 16"/>
          <p:cNvSpPr>
            <a:spLocks noGrp="1"/>
          </p:cNvSpPr>
          <p:nvPr>
            <p:ph type="dt" sz="half" idx="10"/>
          </p:nvPr>
        </p:nvSpPr>
        <p:spPr/>
        <p:txBody>
          <a:bodyPr rtlCol="0"/>
          <a:lstStyle/>
          <a:p>
            <a:fld id="{702C4276-68BD-4EA0-8D83-20921FFDD090}" type="datetimeFigureOut">
              <a:rPr lang="zh-CN" altLang="en-US" smtClean="0">
                <a:solidFill>
                  <a:srgbClr val="575F6D"/>
                </a:solidFill>
              </a:rPr>
              <a:pPr/>
              <a:t>2020/12/3 Thursday</a:t>
            </a:fld>
            <a:endParaRPr lang="zh-CN" altLang="en-US">
              <a:solidFill>
                <a:srgbClr val="575F6D"/>
              </a:solidFill>
            </a:endParaRPr>
          </a:p>
        </p:txBody>
      </p:sp>
      <p:sp>
        <p:nvSpPr>
          <p:cNvPr id="18" name="灯片编号占位符 17"/>
          <p:cNvSpPr>
            <a:spLocks noGrp="1"/>
          </p:cNvSpPr>
          <p:nvPr>
            <p:ph type="sldNum" sz="quarter" idx="11"/>
          </p:nvPr>
        </p:nvSpPr>
        <p:spPr/>
        <p:txBody>
          <a:bodyPr rtlCol="0"/>
          <a:lstStyle/>
          <a:p>
            <a:fld id="{DD4057DF-D607-47A4-B484-9E3E4FE4468A}" type="slidenum">
              <a:rPr lang="zh-CN" altLang="en-US" smtClean="0"/>
              <a:pPr/>
              <a:t>‹#›</a:t>
            </a:fld>
            <a:endParaRPr lang="zh-CN" altLang="en-US"/>
          </a:p>
        </p:txBody>
      </p:sp>
      <p:sp>
        <p:nvSpPr>
          <p:cNvPr id="21" name="页脚占位符 20"/>
          <p:cNvSpPr>
            <a:spLocks noGrp="1"/>
          </p:cNvSpPr>
          <p:nvPr>
            <p:ph type="ftr" sz="quarter" idx="12"/>
          </p:nvPr>
        </p:nvSpPr>
        <p:spPr/>
        <p:txBody>
          <a:bodyPr rtlCol="0"/>
          <a:lstStyle/>
          <a:p>
            <a:endParaRPr lang="zh-CN" altLang="en-US">
              <a:solidFill>
                <a:srgbClr val="575F6D"/>
              </a:solidFill>
            </a:endParaRPr>
          </a:p>
        </p:txBody>
      </p:sp>
    </p:spTree>
    <p:extLst>
      <p:ext uri="{BB962C8B-B14F-4D97-AF65-F5344CB8AC3E}">
        <p14:creationId xmlns:p14="http://schemas.microsoft.com/office/powerpoint/2010/main" val="3743681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接连接符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标题占位符 21"/>
          <p:cNvSpPr>
            <a:spLocks noGrp="1"/>
          </p:cNvSpPr>
          <p:nvPr>
            <p:ph type="title"/>
          </p:nvPr>
        </p:nvSpPr>
        <p:spPr>
          <a:xfrm>
            <a:off x="457200" y="274638"/>
            <a:ext cx="7467600" cy="1143000"/>
          </a:xfrm>
          <a:prstGeom prst="rect">
            <a:avLst/>
          </a:prstGeom>
        </p:spPr>
        <p:txBody>
          <a:bodyPr vert="horz" anchor="b">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02C4276-68BD-4EA0-8D83-20921FFDD090}" type="datetimeFigureOut">
              <a:rPr lang="zh-CN" altLang="en-US" smtClean="0">
                <a:solidFill>
                  <a:srgbClr val="575F6D"/>
                </a:solidFill>
              </a:rPr>
              <a:pPr/>
              <a:t>2020/12/3 Thursday</a:t>
            </a:fld>
            <a:endParaRPr lang="zh-CN" altLang="en-US">
              <a:solidFill>
                <a:srgbClr val="575F6D"/>
              </a:solidFill>
            </a:endParaRPr>
          </a:p>
        </p:txBody>
      </p:sp>
      <p:sp>
        <p:nvSpPr>
          <p:cNvPr id="3" name="页脚占位符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zh-CN" altLang="en-US">
              <a:solidFill>
                <a:srgbClr val="575F6D"/>
              </a:solidFill>
            </a:endParaRPr>
          </a:p>
        </p:txBody>
      </p:sp>
      <p:sp>
        <p:nvSpPr>
          <p:cNvPr id="7" name="直接连接符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直接连接符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直接连接符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椭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灯片编号占位符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D4057DF-D607-47A4-B484-9E3E4FE4468A}" type="slidenum">
              <a:rPr lang="zh-CN" altLang="en-US" smtClean="0"/>
              <a:pPr/>
              <a:t>‹#›</a:t>
            </a:fld>
            <a:endParaRPr lang="zh-CN" altLang="en-US"/>
          </a:p>
        </p:txBody>
      </p:sp>
    </p:spTree>
    <p:extLst>
      <p:ext uri="{BB962C8B-B14F-4D97-AF65-F5344CB8AC3E}">
        <p14:creationId xmlns:p14="http://schemas.microsoft.com/office/powerpoint/2010/main" val="36719627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47664" y="1628800"/>
            <a:ext cx="6048672" cy="1678338"/>
          </a:xfrm>
        </p:spPr>
        <p:txBody>
          <a:bodyPr/>
          <a:lstStyle/>
          <a:p>
            <a:r>
              <a:rPr lang="zh-CN" altLang="zh-CN" sz="4000" dirty="0" smtClean="0"/>
              <a:t>任务</a:t>
            </a:r>
            <a:r>
              <a:rPr lang="en-US" altLang="zh-CN" sz="4000" dirty="0" smtClean="0"/>
              <a:t>6  </a:t>
            </a:r>
            <a:r>
              <a:rPr lang="zh-CN" altLang="en-US" sz="4000" dirty="0" smtClean="0"/>
              <a:t>常见</a:t>
            </a:r>
            <a:r>
              <a:rPr lang="zh-CN" altLang="en-US" sz="4000" dirty="0"/>
              <a:t>长毛犬的</a:t>
            </a:r>
            <a:r>
              <a:rPr lang="zh-CN" altLang="en-US" sz="4000" dirty="0" smtClean="0"/>
              <a:t>美容</a:t>
            </a:r>
            <a:r>
              <a:rPr lang="en-US" altLang="zh-CN" dirty="0" smtClean="0"/>
              <a:t/>
            </a:r>
            <a:br>
              <a:rPr lang="en-US" altLang="zh-CN" dirty="0" smtClean="0"/>
            </a:br>
            <a:endParaRPr lang="zh-CN" altLang="zh-CN" dirty="0"/>
          </a:p>
        </p:txBody>
      </p:sp>
    </p:spTree>
    <p:extLst>
      <p:ext uri="{BB962C8B-B14F-4D97-AF65-F5344CB8AC3E}">
        <p14:creationId xmlns:p14="http://schemas.microsoft.com/office/powerpoint/2010/main" val="671889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b="1" dirty="0"/>
              <a:t>二、雪纳瑞犬的美容技术</a:t>
            </a:r>
            <a:r>
              <a:rPr lang="zh-CN" altLang="zh-CN" dirty="0"/>
              <a:t/>
            </a:r>
            <a:br>
              <a:rPr lang="zh-CN" altLang="zh-CN" dirty="0"/>
            </a:br>
            <a:endParaRPr lang="zh-CN" altLang="en-US" dirty="0"/>
          </a:p>
        </p:txBody>
      </p:sp>
      <p:sp>
        <p:nvSpPr>
          <p:cNvPr id="3" name="内容占位符 2"/>
          <p:cNvSpPr>
            <a:spLocks noGrp="1"/>
          </p:cNvSpPr>
          <p:nvPr>
            <p:ph sz="quarter" idx="1"/>
          </p:nvPr>
        </p:nvSpPr>
        <p:spPr>
          <a:xfrm>
            <a:off x="457200" y="1412776"/>
            <a:ext cx="7715200" cy="5061176"/>
          </a:xfrm>
        </p:spPr>
        <p:txBody>
          <a:bodyPr>
            <a:normAutofit/>
          </a:bodyPr>
          <a:lstStyle/>
          <a:p>
            <a:pPr>
              <a:lnSpc>
                <a:spcPct val="150000"/>
              </a:lnSpc>
            </a:pPr>
            <a:r>
              <a:rPr lang="zh-CN" altLang="en-US" b="1" dirty="0">
                <a:solidFill>
                  <a:srgbClr val="FF0000"/>
                </a:solidFill>
              </a:rPr>
              <a:t>（一）实训准备</a:t>
            </a:r>
          </a:p>
          <a:p>
            <a:pPr>
              <a:lnSpc>
                <a:spcPct val="150000"/>
              </a:lnSpc>
            </a:pPr>
            <a:r>
              <a:rPr lang="en-US" altLang="zh-CN" b="1" dirty="0"/>
              <a:t>1.</a:t>
            </a:r>
            <a:r>
              <a:rPr lang="zh-CN" altLang="en-US" b="1" dirty="0"/>
              <a:t>用美容梳将犬的全身被毛彻底梳理通顺，梳通打结部位。</a:t>
            </a:r>
          </a:p>
          <a:p>
            <a:pPr>
              <a:lnSpc>
                <a:spcPct val="150000"/>
              </a:lnSpc>
            </a:pPr>
            <a:r>
              <a:rPr lang="en-US" altLang="zh-CN" b="1" dirty="0"/>
              <a:t>2.</a:t>
            </a:r>
            <a:r>
              <a:rPr lang="zh-CN" altLang="en-US" b="1" dirty="0"/>
              <a:t>清洗全身被毛，清理肛门腺、眼睛及外耳道，并吹干。</a:t>
            </a:r>
          </a:p>
          <a:p>
            <a:pPr>
              <a:lnSpc>
                <a:spcPct val="150000"/>
              </a:lnSpc>
            </a:pPr>
            <a:r>
              <a:rPr lang="en-US" altLang="zh-CN" b="1" dirty="0"/>
              <a:t>3.</a:t>
            </a:r>
            <a:r>
              <a:rPr lang="zh-CN" altLang="en-US" b="1" dirty="0"/>
              <a:t>用电剪修剪脚底毛和腹部被毛。</a:t>
            </a:r>
          </a:p>
          <a:p>
            <a:pPr>
              <a:lnSpc>
                <a:spcPct val="150000"/>
              </a:lnSpc>
            </a:pPr>
            <a:r>
              <a:rPr lang="en-US" altLang="zh-CN" b="1" dirty="0"/>
              <a:t>4.</a:t>
            </a:r>
            <a:r>
              <a:rPr lang="zh-CN" altLang="en-US" b="1" dirty="0"/>
              <a:t>用趾甲钳修剪趾甲。</a:t>
            </a:r>
          </a:p>
        </p:txBody>
      </p:sp>
    </p:spTree>
    <p:extLst>
      <p:ext uri="{BB962C8B-B14F-4D97-AF65-F5344CB8AC3E}">
        <p14:creationId xmlns:p14="http://schemas.microsoft.com/office/powerpoint/2010/main" val="1884694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1412776"/>
            <a:ext cx="7715200" cy="5061176"/>
          </a:xfrm>
        </p:spPr>
        <p:txBody>
          <a:bodyPr>
            <a:normAutofit/>
          </a:bodyPr>
          <a:lstStyle/>
          <a:p>
            <a:pPr>
              <a:lnSpc>
                <a:spcPct val="150000"/>
              </a:lnSpc>
            </a:pPr>
            <a:r>
              <a:rPr lang="zh-CN" altLang="en-US" b="1" dirty="0">
                <a:solidFill>
                  <a:srgbClr val="FF0000"/>
                </a:solidFill>
              </a:rPr>
              <a:t>（二）实训步骤</a:t>
            </a:r>
          </a:p>
          <a:p>
            <a:pPr>
              <a:lnSpc>
                <a:spcPct val="150000"/>
              </a:lnSpc>
            </a:pPr>
            <a:r>
              <a:rPr lang="en-US" altLang="zh-CN" b="1" dirty="0">
                <a:solidFill>
                  <a:srgbClr val="0070C0"/>
                </a:solidFill>
              </a:rPr>
              <a:t>1.</a:t>
            </a:r>
            <a:r>
              <a:rPr lang="zh-CN" altLang="en-US" b="1" dirty="0">
                <a:solidFill>
                  <a:srgbClr val="0070C0"/>
                </a:solidFill>
              </a:rPr>
              <a:t>电剪操作</a:t>
            </a:r>
          </a:p>
          <a:p>
            <a:pPr>
              <a:lnSpc>
                <a:spcPct val="150000"/>
              </a:lnSpc>
            </a:pPr>
            <a:r>
              <a:rPr lang="zh-CN" altLang="en-US" b="1" dirty="0">
                <a:solidFill>
                  <a:srgbClr val="00B050"/>
                </a:solidFill>
              </a:rPr>
              <a:t>（</a:t>
            </a:r>
            <a:r>
              <a:rPr lang="en-US" altLang="zh-CN" b="1" dirty="0">
                <a:solidFill>
                  <a:srgbClr val="00B050"/>
                </a:solidFill>
              </a:rPr>
              <a:t>1</a:t>
            </a:r>
            <a:r>
              <a:rPr lang="zh-CN" altLang="en-US" b="1" dirty="0">
                <a:solidFill>
                  <a:srgbClr val="00B050"/>
                </a:solidFill>
              </a:rPr>
              <a:t>）背部 </a:t>
            </a:r>
            <a:r>
              <a:rPr lang="zh-CN" altLang="en-US" b="1" dirty="0" smtClean="0">
                <a:solidFill>
                  <a:srgbClr val="00B050"/>
                </a:solidFill>
              </a:rPr>
              <a:t>  </a:t>
            </a:r>
            <a:r>
              <a:rPr lang="zh-CN" altLang="en-US" b="1" dirty="0" smtClean="0"/>
              <a:t>用</a:t>
            </a:r>
            <a:r>
              <a:rPr lang="en-US" altLang="zh-CN" b="1" dirty="0"/>
              <a:t>10</a:t>
            </a:r>
            <a:r>
              <a:rPr lang="zh-CN" altLang="en-US" b="1" dirty="0"/>
              <a:t>号刀头，从枕部开始，沿脊柱一直到尾部，顺毛推，前胸由颈部至胸骨下一指推至下斜</a:t>
            </a:r>
            <a:r>
              <a:rPr lang="en-US" altLang="zh-CN" b="1" dirty="0"/>
              <a:t>2/3</a:t>
            </a:r>
            <a:r>
              <a:rPr lang="zh-CN" altLang="en-US" b="1" dirty="0"/>
              <a:t>至腿飞节上一寸。尾：用同一号的刀头修剪上面两侧和下部，尾头可以用牙剪修剪得圆润一些。</a:t>
            </a:r>
          </a:p>
          <a:p>
            <a:pPr>
              <a:lnSpc>
                <a:spcPct val="150000"/>
              </a:lnSpc>
            </a:pPr>
            <a:r>
              <a:rPr lang="zh-CN" altLang="en-US" b="1" dirty="0">
                <a:solidFill>
                  <a:srgbClr val="00B050"/>
                </a:solidFill>
              </a:rPr>
              <a:t>（</a:t>
            </a:r>
            <a:r>
              <a:rPr lang="en-US" altLang="zh-CN" b="1" dirty="0">
                <a:solidFill>
                  <a:srgbClr val="00B050"/>
                </a:solidFill>
              </a:rPr>
              <a:t>2</a:t>
            </a:r>
            <a:r>
              <a:rPr lang="zh-CN" altLang="en-US" b="1" dirty="0">
                <a:solidFill>
                  <a:srgbClr val="00B050"/>
                </a:solidFill>
              </a:rPr>
              <a:t>）头部 </a:t>
            </a:r>
            <a:r>
              <a:rPr lang="zh-CN" altLang="en-US" b="1" dirty="0" smtClean="0">
                <a:solidFill>
                  <a:srgbClr val="00B050"/>
                </a:solidFill>
              </a:rPr>
              <a:t>  </a:t>
            </a:r>
            <a:r>
              <a:rPr lang="zh-CN" altLang="en-US" b="1" dirty="0" smtClean="0"/>
              <a:t>用</a:t>
            </a:r>
            <a:r>
              <a:rPr lang="en-US" altLang="zh-CN" b="1" dirty="0"/>
              <a:t>10</a:t>
            </a:r>
            <a:r>
              <a:rPr lang="zh-CN" altLang="en-US" b="1" dirty="0"/>
              <a:t>号刀头，从眉骨上一指剃至枕骨，顺毛剃。</a:t>
            </a:r>
          </a:p>
        </p:txBody>
      </p:sp>
    </p:spTree>
    <p:extLst>
      <p:ext uri="{BB962C8B-B14F-4D97-AF65-F5344CB8AC3E}">
        <p14:creationId xmlns:p14="http://schemas.microsoft.com/office/powerpoint/2010/main" val="2014701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1412776"/>
            <a:ext cx="7715200" cy="5061176"/>
          </a:xfrm>
        </p:spPr>
        <p:txBody>
          <a:bodyPr>
            <a:normAutofit/>
          </a:bodyPr>
          <a:lstStyle/>
          <a:p>
            <a:pPr>
              <a:lnSpc>
                <a:spcPct val="150000"/>
              </a:lnSpc>
            </a:pPr>
            <a:r>
              <a:rPr lang="zh-CN" altLang="en-US" b="1" dirty="0">
                <a:solidFill>
                  <a:srgbClr val="00B050"/>
                </a:solidFill>
              </a:rPr>
              <a:t>（</a:t>
            </a:r>
            <a:r>
              <a:rPr lang="en-US" altLang="zh-CN" b="1" dirty="0">
                <a:solidFill>
                  <a:srgbClr val="00B050"/>
                </a:solidFill>
              </a:rPr>
              <a:t>3</a:t>
            </a:r>
            <a:r>
              <a:rPr lang="zh-CN" altLang="en-US" b="1" dirty="0">
                <a:solidFill>
                  <a:srgbClr val="00B050"/>
                </a:solidFill>
              </a:rPr>
              <a:t>）脸部 </a:t>
            </a:r>
            <a:r>
              <a:rPr lang="zh-CN" altLang="en-US" b="1" dirty="0" smtClean="0">
                <a:solidFill>
                  <a:srgbClr val="00B050"/>
                </a:solidFill>
              </a:rPr>
              <a:t>  </a:t>
            </a:r>
            <a:r>
              <a:rPr lang="zh-CN" altLang="en-US" b="1" dirty="0" smtClean="0"/>
              <a:t>用</a:t>
            </a:r>
            <a:r>
              <a:rPr lang="en-US" altLang="zh-CN" b="1" dirty="0"/>
              <a:t>10</a:t>
            </a:r>
            <a:r>
              <a:rPr lang="zh-CN" altLang="en-US" b="1" dirty="0"/>
              <a:t>号刀头，从耳孔处逆毛剃到外眼角向下垂直的位置，前面留胡子。</a:t>
            </a:r>
          </a:p>
          <a:p>
            <a:pPr>
              <a:lnSpc>
                <a:spcPct val="150000"/>
              </a:lnSpc>
            </a:pPr>
            <a:r>
              <a:rPr lang="zh-CN" altLang="en-US" b="1" dirty="0">
                <a:solidFill>
                  <a:srgbClr val="00B050"/>
                </a:solidFill>
              </a:rPr>
              <a:t>（</a:t>
            </a:r>
            <a:r>
              <a:rPr lang="en-US" altLang="zh-CN" b="1" dirty="0">
                <a:solidFill>
                  <a:srgbClr val="00B050"/>
                </a:solidFill>
              </a:rPr>
              <a:t>4</a:t>
            </a:r>
            <a:r>
              <a:rPr lang="zh-CN" altLang="en-US" b="1" dirty="0">
                <a:solidFill>
                  <a:srgbClr val="00B050"/>
                </a:solidFill>
              </a:rPr>
              <a:t>）脖子 </a:t>
            </a:r>
            <a:r>
              <a:rPr lang="zh-CN" altLang="en-US" b="1" dirty="0" smtClean="0">
                <a:solidFill>
                  <a:srgbClr val="00B050"/>
                </a:solidFill>
              </a:rPr>
              <a:t>  </a:t>
            </a:r>
            <a:r>
              <a:rPr lang="zh-CN" altLang="en-US" b="1" dirty="0" smtClean="0"/>
              <a:t>用</a:t>
            </a:r>
            <a:r>
              <a:rPr lang="en-US" altLang="zh-CN" b="1" dirty="0"/>
              <a:t>10</a:t>
            </a:r>
            <a:r>
              <a:rPr lang="zh-CN" altLang="en-US" b="1" dirty="0"/>
              <a:t>号刀头，从喉结处到胡子逆毛剃，形成“</a:t>
            </a:r>
            <a:r>
              <a:rPr lang="en-US" altLang="zh-CN" b="1" dirty="0"/>
              <a:t>V”</a:t>
            </a:r>
            <a:r>
              <a:rPr lang="zh-CN" altLang="en-US" b="1" dirty="0"/>
              <a:t>字形。</a:t>
            </a:r>
          </a:p>
          <a:p>
            <a:pPr>
              <a:lnSpc>
                <a:spcPct val="150000"/>
              </a:lnSpc>
            </a:pPr>
            <a:r>
              <a:rPr lang="zh-CN" altLang="en-US" b="1" dirty="0">
                <a:solidFill>
                  <a:srgbClr val="00B050"/>
                </a:solidFill>
              </a:rPr>
              <a:t>（</a:t>
            </a:r>
            <a:r>
              <a:rPr lang="en-US" altLang="zh-CN" b="1" dirty="0">
                <a:solidFill>
                  <a:srgbClr val="00B050"/>
                </a:solidFill>
              </a:rPr>
              <a:t>5</a:t>
            </a:r>
            <a:r>
              <a:rPr lang="zh-CN" altLang="en-US" b="1" dirty="0">
                <a:solidFill>
                  <a:srgbClr val="00B050"/>
                </a:solidFill>
              </a:rPr>
              <a:t>）耳部 </a:t>
            </a:r>
            <a:r>
              <a:rPr lang="zh-CN" altLang="en-US" b="1" dirty="0" smtClean="0">
                <a:solidFill>
                  <a:srgbClr val="00B050"/>
                </a:solidFill>
              </a:rPr>
              <a:t>  </a:t>
            </a:r>
            <a:r>
              <a:rPr lang="zh-CN" altLang="en-US" b="1" dirty="0" smtClean="0"/>
              <a:t>用</a:t>
            </a:r>
            <a:r>
              <a:rPr lang="en-US" altLang="zh-CN" b="1" dirty="0"/>
              <a:t>15</a:t>
            </a:r>
            <a:r>
              <a:rPr lang="zh-CN" altLang="en-US" b="1" dirty="0"/>
              <a:t>号刀头顺毛剃耳部的内侧及外侧。用手固定耳朵。不要修耳朵边毛，因为这些毛必须手剪。</a:t>
            </a:r>
          </a:p>
        </p:txBody>
      </p:sp>
    </p:spTree>
    <p:extLst>
      <p:ext uri="{BB962C8B-B14F-4D97-AF65-F5344CB8AC3E}">
        <p14:creationId xmlns:p14="http://schemas.microsoft.com/office/powerpoint/2010/main" val="3839726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1412776"/>
            <a:ext cx="7715200" cy="5061176"/>
          </a:xfrm>
        </p:spPr>
        <p:txBody>
          <a:bodyPr>
            <a:normAutofit fontScale="92500"/>
          </a:bodyPr>
          <a:lstStyle/>
          <a:p>
            <a:pPr>
              <a:lnSpc>
                <a:spcPct val="150000"/>
              </a:lnSpc>
            </a:pPr>
            <a:r>
              <a:rPr lang="en-US" altLang="zh-CN" b="1" dirty="0">
                <a:solidFill>
                  <a:srgbClr val="0070C0"/>
                </a:solidFill>
              </a:rPr>
              <a:t>2.</a:t>
            </a:r>
            <a:r>
              <a:rPr lang="zh-CN" altLang="en-US" b="1" dirty="0">
                <a:solidFill>
                  <a:srgbClr val="0070C0"/>
                </a:solidFill>
              </a:rPr>
              <a:t>手剪操作</a:t>
            </a:r>
          </a:p>
          <a:p>
            <a:pPr>
              <a:lnSpc>
                <a:spcPct val="150000"/>
              </a:lnSpc>
            </a:pPr>
            <a:r>
              <a:rPr lang="zh-CN" altLang="en-US" b="1" dirty="0">
                <a:solidFill>
                  <a:srgbClr val="00B050"/>
                </a:solidFill>
              </a:rPr>
              <a:t>（</a:t>
            </a:r>
            <a:r>
              <a:rPr lang="en-US" altLang="zh-CN" b="1" dirty="0">
                <a:solidFill>
                  <a:srgbClr val="00B050"/>
                </a:solidFill>
              </a:rPr>
              <a:t>1</a:t>
            </a:r>
            <a:r>
              <a:rPr lang="zh-CN" altLang="en-US" b="1" dirty="0">
                <a:solidFill>
                  <a:srgbClr val="00B050"/>
                </a:solidFill>
              </a:rPr>
              <a:t>）修剪后足圆</a:t>
            </a:r>
            <a:r>
              <a:rPr lang="zh-CN" altLang="en-US" b="1" dirty="0"/>
              <a:t>。</a:t>
            </a:r>
          </a:p>
          <a:p>
            <a:pPr>
              <a:lnSpc>
                <a:spcPct val="150000"/>
              </a:lnSpc>
            </a:pPr>
            <a:r>
              <a:rPr lang="zh-CN" altLang="en-US" b="1" dirty="0">
                <a:solidFill>
                  <a:srgbClr val="00B050"/>
                </a:solidFill>
              </a:rPr>
              <a:t>（</a:t>
            </a:r>
            <a:r>
              <a:rPr lang="en-US" altLang="zh-CN" b="1" dirty="0">
                <a:solidFill>
                  <a:srgbClr val="00B050"/>
                </a:solidFill>
              </a:rPr>
              <a:t>2</a:t>
            </a:r>
            <a:r>
              <a:rPr lang="zh-CN" altLang="en-US" b="1" dirty="0">
                <a:solidFill>
                  <a:srgbClr val="00B050"/>
                </a:solidFill>
              </a:rPr>
              <a:t>）修剪后腿</a:t>
            </a:r>
            <a:r>
              <a:rPr lang="zh-CN" altLang="en-US" b="1" dirty="0"/>
              <a:t>：后腿内侧修成“</a:t>
            </a:r>
            <a:r>
              <a:rPr lang="en-US" altLang="zh-CN" b="1" dirty="0"/>
              <a:t>A”</a:t>
            </a:r>
            <a:r>
              <a:rPr lang="zh-CN" altLang="en-US" b="1" dirty="0"/>
              <a:t>字形，飞节以下修成圆柱形。</a:t>
            </a:r>
          </a:p>
          <a:p>
            <a:pPr>
              <a:lnSpc>
                <a:spcPct val="150000"/>
              </a:lnSpc>
            </a:pPr>
            <a:r>
              <a:rPr lang="zh-CN" altLang="en-US" b="1" dirty="0">
                <a:solidFill>
                  <a:srgbClr val="00B050"/>
                </a:solidFill>
              </a:rPr>
              <a:t>（</a:t>
            </a:r>
            <a:r>
              <a:rPr lang="en-US" altLang="zh-CN" b="1" dirty="0">
                <a:solidFill>
                  <a:srgbClr val="00B050"/>
                </a:solidFill>
              </a:rPr>
              <a:t>3</a:t>
            </a:r>
            <a:r>
              <a:rPr lang="zh-CN" altLang="en-US" b="1" dirty="0">
                <a:solidFill>
                  <a:srgbClr val="00B050"/>
                </a:solidFill>
              </a:rPr>
              <a:t>）修剪膝盖线</a:t>
            </a:r>
            <a:r>
              <a:rPr lang="zh-CN" altLang="en-US" b="1" dirty="0"/>
              <a:t>：从腰腹最低点到后脚足圆成一条直线。</a:t>
            </a:r>
          </a:p>
          <a:p>
            <a:pPr>
              <a:lnSpc>
                <a:spcPct val="150000"/>
              </a:lnSpc>
            </a:pPr>
            <a:r>
              <a:rPr lang="zh-CN" altLang="en-US" b="1" dirty="0">
                <a:solidFill>
                  <a:srgbClr val="00B050"/>
                </a:solidFill>
              </a:rPr>
              <a:t>（</a:t>
            </a:r>
            <a:r>
              <a:rPr lang="en-US" altLang="zh-CN" b="1" dirty="0">
                <a:solidFill>
                  <a:srgbClr val="00B050"/>
                </a:solidFill>
              </a:rPr>
              <a:t>4</a:t>
            </a:r>
            <a:r>
              <a:rPr lang="zh-CN" altLang="en-US" b="1" dirty="0">
                <a:solidFill>
                  <a:srgbClr val="00B050"/>
                </a:solidFill>
              </a:rPr>
              <a:t>）修剪腹线</a:t>
            </a:r>
            <a:r>
              <a:rPr lang="zh-CN" altLang="en-US" b="1" dirty="0"/>
              <a:t>：从前腿肘关节到腰腹最低点成一条直线。</a:t>
            </a:r>
          </a:p>
          <a:p>
            <a:pPr>
              <a:lnSpc>
                <a:spcPct val="150000"/>
              </a:lnSpc>
            </a:pPr>
            <a:r>
              <a:rPr lang="zh-CN" altLang="en-US" b="1" dirty="0">
                <a:solidFill>
                  <a:srgbClr val="00B050"/>
                </a:solidFill>
              </a:rPr>
              <a:t>（</a:t>
            </a:r>
            <a:r>
              <a:rPr lang="en-US" altLang="zh-CN" b="1" dirty="0">
                <a:solidFill>
                  <a:srgbClr val="00B050"/>
                </a:solidFill>
              </a:rPr>
              <a:t>5</a:t>
            </a:r>
            <a:r>
              <a:rPr lang="zh-CN" altLang="en-US" b="1" dirty="0">
                <a:solidFill>
                  <a:srgbClr val="00B050"/>
                </a:solidFill>
              </a:rPr>
              <a:t>）修剪前腿</a:t>
            </a:r>
            <a:r>
              <a:rPr lang="zh-CN" altLang="en-US" b="1" dirty="0"/>
              <a:t>：从肘部到脚底部以直线方向修剪成圆柱形。</a:t>
            </a:r>
          </a:p>
          <a:p>
            <a:pPr>
              <a:lnSpc>
                <a:spcPct val="150000"/>
              </a:lnSpc>
            </a:pPr>
            <a:r>
              <a:rPr lang="zh-CN" altLang="en-US" b="1" dirty="0">
                <a:solidFill>
                  <a:srgbClr val="00B050"/>
                </a:solidFill>
              </a:rPr>
              <a:t>（</a:t>
            </a:r>
            <a:r>
              <a:rPr lang="en-US" altLang="zh-CN" b="1" dirty="0">
                <a:solidFill>
                  <a:srgbClr val="00B050"/>
                </a:solidFill>
              </a:rPr>
              <a:t>6</a:t>
            </a:r>
            <a:r>
              <a:rPr lang="zh-CN" altLang="en-US" b="1" dirty="0">
                <a:solidFill>
                  <a:srgbClr val="00B050"/>
                </a:solidFill>
              </a:rPr>
              <a:t>）修剪前胸</a:t>
            </a:r>
            <a:r>
              <a:rPr lang="zh-CN" altLang="en-US" b="1" dirty="0"/>
              <a:t>。</a:t>
            </a:r>
          </a:p>
        </p:txBody>
      </p:sp>
    </p:spTree>
    <p:extLst>
      <p:ext uri="{BB962C8B-B14F-4D97-AF65-F5344CB8AC3E}">
        <p14:creationId xmlns:p14="http://schemas.microsoft.com/office/powerpoint/2010/main" val="3839726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1412776"/>
            <a:ext cx="7715200" cy="5061176"/>
          </a:xfrm>
        </p:spPr>
        <p:txBody>
          <a:bodyPr>
            <a:normAutofit/>
          </a:bodyPr>
          <a:lstStyle/>
          <a:p>
            <a:pPr>
              <a:lnSpc>
                <a:spcPct val="150000"/>
              </a:lnSpc>
            </a:pPr>
            <a:r>
              <a:rPr lang="zh-CN" altLang="en-US" b="1" dirty="0">
                <a:solidFill>
                  <a:srgbClr val="00B050"/>
                </a:solidFill>
              </a:rPr>
              <a:t>（</a:t>
            </a:r>
            <a:r>
              <a:rPr lang="en-US" altLang="zh-CN" b="1" dirty="0">
                <a:solidFill>
                  <a:srgbClr val="00B050"/>
                </a:solidFill>
              </a:rPr>
              <a:t>7</a:t>
            </a:r>
            <a:r>
              <a:rPr lang="zh-CN" altLang="en-US" b="1" dirty="0">
                <a:solidFill>
                  <a:srgbClr val="00B050"/>
                </a:solidFill>
              </a:rPr>
              <a:t>）修剪头部</a:t>
            </a:r>
            <a:r>
              <a:rPr lang="zh-CN" altLang="en-US" b="1" dirty="0">
                <a:solidFill>
                  <a:srgbClr val="0070C0"/>
                </a:solidFill>
              </a:rPr>
              <a:t>：</a:t>
            </a:r>
          </a:p>
          <a:p>
            <a:pPr>
              <a:lnSpc>
                <a:spcPct val="150000"/>
              </a:lnSpc>
            </a:pPr>
            <a:r>
              <a:rPr lang="zh-CN" altLang="en-US" b="1" dirty="0"/>
              <a:t>①分开左右眉毛：修剪两眼之间毛发，使其分离。</a:t>
            </a:r>
          </a:p>
          <a:p>
            <a:pPr>
              <a:lnSpc>
                <a:spcPct val="150000"/>
              </a:lnSpc>
            </a:pPr>
            <a:r>
              <a:rPr lang="zh-CN" altLang="en-US" b="1" dirty="0"/>
              <a:t>②分开眉毛和胡子：找到犬的内眼角，用牙剪贴近犬的眼角，剪刀指向犬另一边的眉骨处倾斜剪，分开眉毛。胡子呈倒“</a:t>
            </a:r>
            <a:r>
              <a:rPr lang="en-US" altLang="zh-CN" b="1" dirty="0"/>
              <a:t>V”</a:t>
            </a:r>
            <a:r>
              <a:rPr lang="zh-CN" altLang="en-US" b="1" dirty="0"/>
              <a:t>字形。</a:t>
            </a:r>
          </a:p>
          <a:p>
            <a:pPr>
              <a:lnSpc>
                <a:spcPct val="150000"/>
              </a:lnSpc>
            </a:pPr>
            <a:r>
              <a:rPr lang="zh-CN" altLang="en-US" b="1" dirty="0" smtClean="0">
                <a:latin typeface="幼圆"/>
                <a:ea typeface="幼圆"/>
              </a:rPr>
              <a:t>③</a:t>
            </a:r>
            <a:r>
              <a:rPr lang="zh-CN" altLang="en-US" b="1" dirty="0" smtClean="0"/>
              <a:t>修剪</a:t>
            </a:r>
            <a:r>
              <a:rPr lang="zh-CN" altLang="en-US" b="1" dirty="0"/>
              <a:t>眉毛：从外眼角处开始，剪子对准鼻子外侧剪，剪成三角状。</a:t>
            </a:r>
          </a:p>
          <a:p>
            <a:pPr>
              <a:lnSpc>
                <a:spcPct val="150000"/>
              </a:lnSpc>
            </a:pPr>
            <a:r>
              <a:rPr lang="zh-CN" altLang="en-US" b="1" dirty="0">
                <a:latin typeface="宋体"/>
                <a:ea typeface="宋体"/>
              </a:rPr>
              <a:t>④</a:t>
            </a:r>
            <a:r>
              <a:rPr lang="zh-CN" altLang="en-US" b="1" dirty="0" smtClean="0"/>
              <a:t>胡须</a:t>
            </a:r>
            <a:r>
              <a:rPr lang="zh-CN" altLang="en-US" b="1" dirty="0"/>
              <a:t>向前梳，用牙剪修剪自然。</a:t>
            </a:r>
          </a:p>
        </p:txBody>
      </p:sp>
    </p:spTree>
    <p:extLst>
      <p:ext uri="{BB962C8B-B14F-4D97-AF65-F5344CB8AC3E}">
        <p14:creationId xmlns:p14="http://schemas.microsoft.com/office/powerpoint/2010/main" val="3839726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1412776"/>
            <a:ext cx="3826768" cy="5061176"/>
          </a:xfrm>
        </p:spPr>
        <p:txBody>
          <a:bodyPr>
            <a:normAutofit/>
          </a:bodyPr>
          <a:lstStyle/>
          <a:p>
            <a:pPr>
              <a:lnSpc>
                <a:spcPct val="150000"/>
              </a:lnSpc>
            </a:pPr>
            <a:r>
              <a:rPr lang="zh-CN" altLang="en-US" b="1" dirty="0">
                <a:solidFill>
                  <a:srgbClr val="00B050"/>
                </a:solidFill>
              </a:rPr>
              <a:t>（</a:t>
            </a:r>
            <a:r>
              <a:rPr lang="en-US" altLang="zh-CN" b="1" dirty="0">
                <a:solidFill>
                  <a:srgbClr val="00B050"/>
                </a:solidFill>
              </a:rPr>
              <a:t>8</a:t>
            </a:r>
            <a:r>
              <a:rPr lang="zh-CN" altLang="en-US" b="1" dirty="0">
                <a:solidFill>
                  <a:srgbClr val="00B050"/>
                </a:solidFill>
              </a:rPr>
              <a:t>）修剪耳部</a:t>
            </a:r>
            <a:r>
              <a:rPr lang="zh-CN" altLang="en-US" b="1" dirty="0">
                <a:solidFill>
                  <a:srgbClr val="0070C0"/>
                </a:solidFill>
              </a:rPr>
              <a:t>：</a:t>
            </a:r>
            <a:r>
              <a:rPr lang="zh-CN" altLang="en-US" b="1" dirty="0"/>
              <a:t>要修得极服帖。</a:t>
            </a:r>
          </a:p>
          <a:p>
            <a:pPr>
              <a:lnSpc>
                <a:spcPct val="150000"/>
              </a:lnSpc>
            </a:pPr>
            <a:r>
              <a:rPr lang="zh-CN" altLang="en-US" b="1" dirty="0">
                <a:solidFill>
                  <a:srgbClr val="00B050"/>
                </a:solidFill>
              </a:rPr>
              <a:t>（</a:t>
            </a:r>
            <a:r>
              <a:rPr lang="en-US" altLang="zh-CN" b="1" dirty="0">
                <a:solidFill>
                  <a:srgbClr val="00B050"/>
                </a:solidFill>
              </a:rPr>
              <a:t>9</a:t>
            </a:r>
            <a:r>
              <a:rPr lang="zh-CN" altLang="en-US" b="1" dirty="0">
                <a:solidFill>
                  <a:srgbClr val="00B050"/>
                </a:solidFill>
              </a:rPr>
              <a:t>）修剪尾巴</a:t>
            </a:r>
            <a:r>
              <a:rPr lang="zh-CN" altLang="en-US" b="1" dirty="0"/>
              <a:t>：用牙剪修整齐。</a:t>
            </a:r>
          </a:p>
          <a:p>
            <a:pPr>
              <a:lnSpc>
                <a:spcPct val="150000"/>
              </a:lnSpc>
            </a:pPr>
            <a:r>
              <a:rPr lang="zh-CN" altLang="en-US" b="1" dirty="0"/>
              <a:t>（</a:t>
            </a:r>
            <a:r>
              <a:rPr lang="en-US" altLang="zh-CN" b="1" dirty="0"/>
              <a:t>10</a:t>
            </a:r>
            <a:r>
              <a:rPr lang="zh-CN" altLang="en-US" b="1" dirty="0"/>
              <a:t>）最后用牙剪把电剪剃的地方与留毛处衔接自然。</a:t>
            </a:r>
          </a:p>
        </p:txBody>
      </p:sp>
      <p:pic>
        <p:nvPicPr>
          <p:cNvPr id="2050"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8368" y="1052736"/>
            <a:ext cx="4104456" cy="461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726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b="1" dirty="0"/>
              <a:t>三、比熊犬的美容技术</a:t>
            </a:r>
            <a:r>
              <a:rPr lang="zh-CN" altLang="zh-CN" dirty="0"/>
              <a:t/>
            </a:r>
            <a:br>
              <a:rPr lang="zh-CN" altLang="zh-CN" dirty="0"/>
            </a:br>
            <a:endParaRPr lang="zh-CN" altLang="en-US" dirty="0"/>
          </a:p>
        </p:txBody>
      </p:sp>
      <p:sp>
        <p:nvSpPr>
          <p:cNvPr id="3" name="内容占位符 2"/>
          <p:cNvSpPr>
            <a:spLocks noGrp="1"/>
          </p:cNvSpPr>
          <p:nvPr>
            <p:ph sz="quarter" idx="1"/>
          </p:nvPr>
        </p:nvSpPr>
        <p:spPr>
          <a:xfrm>
            <a:off x="457200" y="1412776"/>
            <a:ext cx="7715200" cy="5061176"/>
          </a:xfrm>
        </p:spPr>
        <p:txBody>
          <a:bodyPr>
            <a:normAutofit/>
          </a:bodyPr>
          <a:lstStyle/>
          <a:p>
            <a:pPr>
              <a:lnSpc>
                <a:spcPct val="150000"/>
              </a:lnSpc>
            </a:pPr>
            <a:r>
              <a:rPr lang="zh-CN" altLang="en-US" b="1" dirty="0">
                <a:solidFill>
                  <a:srgbClr val="FF0000"/>
                </a:solidFill>
              </a:rPr>
              <a:t>（一）实训准备</a:t>
            </a:r>
          </a:p>
          <a:p>
            <a:pPr>
              <a:lnSpc>
                <a:spcPct val="150000"/>
              </a:lnSpc>
            </a:pPr>
            <a:r>
              <a:rPr lang="en-US" altLang="zh-CN" b="1" dirty="0"/>
              <a:t>1.</a:t>
            </a:r>
            <a:r>
              <a:rPr lang="zh-CN" altLang="en-US" b="1" dirty="0"/>
              <a:t>用美容梳将犬的全身被毛彻底梳理通顺，梳通打结部位。</a:t>
            </a:r>
          </a:p>
          <a:p>
            <a:pPr>
              <a:lnSpc>
                <a:spcPct val="150000"/>
              </a:lnSpc>
            </a:pPr>
            <a:r>
              <a:rPr lang="en-US" altLang="zh-CN" b="1" dirty="0"/>
              <a:t>2.</a:t>
            </a:r>
            <a:r>
              <a:rPr lang="zh-CN" altLang="en-US" b="1" dirty="0"/>
              <a:t>清洗全身被毛，清理肛门腺、眼睛及外耳道，并吹干。</a:t>
            </a:r>
          </a:p>
          <a:p>
            <a:pPr>
              <a:lnSpc>
                <a:spcPct val="150000"/>
              </a:lnSpc>
            </a:pPr>
            <a:r>
              <a:rPr lang="en-US" altLang="zh-CN" b="1" dirty="0"/>
              <a:t>3.</a:t>
            </a:r>
            <a:r>
              <a:rPr lang="zh-CN" altLang="en-US" b="1" dirty="0"/>
              <a:t>用电剪修剪脚底毛和腹部被毛。</a:t>
            </a:r>
          </a:p>
          <a:p>
            <a:pPr>
              <a:lnSpc>
                <a:spcPct val="150000"/>
              </a:lnSpc>
            </a:pPr>
            <a:r>
              <a:rPr lang="en-US" altLang="zh-CN" b="1" dirty="0"/>
              <a:t>4.</a:t>
            </a:r>
            <a:r>
              <a:rPr lang="zh-CN" altLang="en-US" b="1" dirty="0"/>
              <a:t>用趾甲钳修剪趾甲。</a:t>
            </a:r>
          </a:p>
        </p:txBody>
      </p:sp>
    </p:spTree>
    <p:extLst>
      <p:ext uri="{BB962C8B-B14F-4D97-AF65-F5344CB8AC3E}">
        <p14:creationId xmlns:p14="http://schemas.microsoft.com/office/powerpoint/2010/main" val="3756669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1412776"/>
            <a:ext cx="7715200" cy="5061176"/>
          </a:xfrm>
        </p:spPr>
        <p:txBody>
          <a:bodyPr>
            <a:normAutofit/>
          </a:bodyPr>
          <a:lstStyle/>
          <a:p>
            <a:pPr>
              <a:lnSpc>
                <a:spcPct val="150000"/>
              </a:lnSpc>
            </a:pPr>
            <a:r>
              <a:rPr lang="zh-CN" altLang="en-US" b="1" dirty="0">
                <a:solidFill>
                  <a:srgbClr val="FF0000"/>
                </a:solidFill>
              </a:rPr>
              <a:t>（二）实训步骤</a:t>
            </a:r>
          </a:p>
          <a:p>
            <a:pPr>
              <a:lnSpc>
                <a:spcPct val="150000"/>
              </a:lnSpc>
            </a:pPr>
            <a:r>
              <a:rPr lang="en-US" altLang="zh-CN" b="1" dirty="0">
                <a:solidFill>
                  <a:srgbClr val="0070C0"/>
                </a:solidFill>
              </a:rPr>
              <a:t>1.</a:t>
            </a:r>
            <a:r>
              <a:rPr lang="zh-CN" altLang="en-US" b="1" dirty="0">
                <a:solidFill>
                  <a:srgbClr val="0070C0"/>
                </a:solidFill>
              </a:rPr>
              <a:t>被毛的修剪</a:t>
            </a:r>
            <a:r>
              <a:rPr lang="zh-CN" altLang="en-US" b="1" dirty="0"/>
              <a:t>：将距离尾根</a:t>
            </a:r>
            <a:r>
              <a:rPr lang="en-US" altLang="zh-CN" b="1" dirty="0"/>
              <a:t>1cm</a:t>
            </a:r>
            <a:r>
              <a:rPr lang="zh-CN" altLang="en-US" b="1" dirty="0"/>
              <a:t>处一周的被毛剪短，这样在美容后，尾巴向上翘起时会比较美观。根据美容的比熊犬的毛量及长短修剪臀部上方的被毛，最好是</a:t>
            </a:r>
            <a:r>
              <a:rPr lang="en-US" altLang="zh-CN" b="1" dirty="0"/>
              <a:t>7.5-10cm</a:t>
            </a:r>
            <a:r>
              <a:rPr lang="zh-CN" altLang="en-US" b="1" dirty="0"/>
              <a:t>长度</a:t>
            </a:r>
            <a:r>
              <a:rPr lang="zh-CN" altLang="en-US" b="1" dirty="0" smtClean="0"/>
              <a:t>。</a:t>
            </a:r>
            <a:endParaRPr lang="zh-CN" altLang="en-US" b="1" dirty="0"/>
          </a:p>
        </p:txBody>
      </p:sp>
    </p:spTree>
    <p:extLst>
      <p:ext uri="{BB962C8B-B14F-4D97-AF65-F5344CB8AC3E}">
        <p14:creationId xmlns:p14="http://schemas.microsoft.com/office/powerpoint/2010/main" val="2028559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1412776"/>
            <a:ext cx="7715200" cy="5061176"/>
          </a:xfrm>
        </p:spPr>
        <p:txBody>
          <a:bodyPr>
            <a:normAutofit fontScale="92500" lnSpcReduction="10000"/>
          </a:bodyPr>
          <a:lstStyle/>
          <a:p>
            <a:pPr>
              <a:lnSpc>
                <a:spcPct val="150000"/>
              </a:lnSpc>
            </a:pPr>
            <a:r>
              <a:rPr lang="en-US" altLang="zh-CN" b="1" dirty="0" smtClean="0">
                <a:solidFill>
                  <a:srgbClr val="0070C0"/>
                </a:solidFill>
              </a:rPr>
              <a:t>2</a:t>
            </a:r>
            <a:r>
              <a:rPr lang="en-US" altLang="zh-CN" b="1" dirty="0">
                <a:solidFill>
                  <a:srgbClr val="0070C0"/>
                </a:solidFill>
              </a:rPr>
              <a:t>.</a:t>
            </a:r>
            <a:r>
              <a:rPr lang="zh-CN" altLang="en-US" b="1" dirty="0">
                <a:solidFill>
                  <a:srgbClr val="0070C0"/>
                </a:solidFill>
              </a:rPr>
              <a:t>后肢的修剪</a:t>
            </a:r>
            <a:r>
              <a:rPr lang="zh-CN" altLang="en-US" b="1" dirty="0"/>
              <a:t>：从臀部上方向两侧，将两腿外侧修剪成圆弧形，坐骨部修剪出弧形，使后面观两后腿呈倒置的“</a:t>
            </a:r>
            <a:r>
              <a:rPr lang="en-US" altLang="zh-CN" b="1" dirty="0"/>
              <a:t>U”</a:t>
            </a:r>
            <a:r>
              <a:rPr lang="zh-CN" altLang="en-US" b="1" dirty="0"/>
              <a:t>形。后肢从飞节起后端的被毛要与地面修成</a:t>
            </a:r>
            <a:r>
              <a:rPr lang="en-US" altLang="zh-CN" b="1" dirty="0"/>
              <a:t>45°</a:t>
            </a:r>
            <a:r>
              <a:rPr lang="zh-CN" altLang="en-US" b="1" dirty="0"/>
              <a:t>的斜面，造成飞节部向后扬起的感觉。</a:t>
            </a:r>
          </a:p>
          <a:p>
            <a:pPr>
              <a:lnSpc>
                <a:spcPct val="150000"/>
              </a:lnSpc>
            </a:pPr>
            <a:r>
              <a:rPr lang="zh-CN" altLang="en-US" b="1" dirty="0"/>
              <a:t>两后腿外侧要用直剪剪成直线直至腿边。两后腿内侧毛修剪的长短要视两腿间的距离而定，要保留与体型适宜的间距。</a:t>
            </a:r>
          </a:p>
          <a:p>
            <a:pPr>
              <a:lnSpc>
                <a:spcPct val="150000"/>
              </a:lnSpc>
            </a:pPr>
            <a:r>
              <a:rPr lang="zh-CN" altLang="en-US" b="1" dirty="0"/>
              <a:t>将后脚向后提起，梳理脚垫周围的被，将长过于脚垫周围的长毛剪短，使足缘修成小碗底形，同样的方法修剪另一侧的后脚</a:t>
            </a:r>
            <a:r>
              <a:rPr lang="zh-CN" altLang="en-US" b="1" dirty="0" smtClean="0"/>
              <a:t>。</a:t>
            </a:r>
            <a:endParaRPr lang="zh-CN" altLang="en-US" b="1" dirty="0"/>
          </a:p>
        </p:txBody>
      </p:sp>
    </p:spTree>
    <p:extLst>
      <p:ext uri="{BB962C8B-B14F-4D97-AF65-F5344CB8AC3E}">
        <p14:creationId xmlns:p14="http://schemas.microsoft.com/office/powerpoint/2010/main" val="2934261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1412776"/>
            <a:ext cx="7715200" cy="5061176"/>
          </a:xfrm>
        </p:spPr>
        <p:txBody>
          <a:bodyPr>
            <a:normAutofit/>
          </a:bodyPr>
          <a:lstStyle/>
          <a:p>
            <a:pPr>
              <a:lnSpc>
                <a:spcPct val="150000"/>
              </a:lnSpc>
            </a:pPr>
            <a:r>
              <a:rPr lang="en-US" altLang="zh-CN" b="1" dirty="0">
                <a:solidFill>
                  <a:srgbClr val="0070C0"/>
                </a:solidFill>
              </a:rPr>
              <a:t>3.</a:t>
            </a:r>
            <a:r>
              <a:rPr lang="zh-CN" altLang="en-US" b="1" dirty="0"/>
              <a:t>从收腹线位置开始修剪比熊犬的腰部两侧，根据体型大小，要求从背侧俯视，有</a:t>
            </a:r>
            <a:r>
              <a:rPr lang="zh-CN" altLang="en-US" b="1" dirty="0">
                <a:solidFill>
                  <a:srgbClr val="0070C0"/>
                </a:solidFill>
              </a:rPr>
              <a:t>适当的收腰曲线</a:t>
            </a:r>
            <a:r>
              <a:rPr lang="zh-CN" altLang="en-US" b="1" dirty="0"/>
              <a:t>。但是要注意不能将腰部修剪得过短，否则会显得腰部细而无力，影响美容效果。</a:t>
            </a:r>
          </a:p>
          <a:p>
            <a:pPr>
              <a:lnSpc>
                <a:spcPct val="150000"/>
              </a:lnSpc>
            </a:pPr>
            <a:r>
              <a:rPr lang="en-US" altLang="zh-CN" b="1" dirty="0">
                <a:solidFill>
                  <a:srgbClr val="0070C0"/>
                </a:solidFill>
              </a:rPr>
              <a:t>4.</a:t>
            </a:r>
            <a:r>
              <a:rPr lang="zh-CN" altLang="en-US" b="1" dirty="0">
                <a:solidFill>
                  <a:srgbClr val="0070C0"/>
                </a:solidFill>
              </a:rPr>
              <a:t>前肢的修剪</a:t>
            </a:r>
            <a:r>
              <a:rPr lang="zh-CN" altLang="en-US" b="1" dirty="0"/>
              <a:t>：比熊犬的前肢修剪要求，从正面观，两前腿呈圆柱形筒状。前肢向上的延长线与肩背部呈直线。</a:t>
            </a:r>
          </a:p>
        </p:txBody>
      </p:sp>
    </p:spTree>
    <p:extLst>
      <p:ext uri="{BB962C8B-B14F-4D97-AF65-F5344CB8AC3E}">
        <p14:creationId xmlns:p14="http://schemas.microsoft.com/office/powerpoint/2010/main" val="3839726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b="1" dirty="0"/>
              <a:t>一、博美犬的美容技术</a:t>
            </a:r>
            <a:r>
              <a:rPr lang="zh-CN" altLang="zh-CN" dirty="0"/>
              <a:t/>
            </a:r>
            <a:br>
              <a:rPr lang="zh-CN" altLang="zh-CN" dirty="0"/>
            </a:br>
            <a:endParaRPr lang="zh-CN" altLang="en-US" dirty="0"/>
          </a:p>
        </p:txBody>
      </p:sp>
      <p:sp>
        <p:nvSpPr>
          <p:cNvPr id="3" name="内容占位符 2"/>
          <p:cNvSpPr>
            <a:spLocks noGrp="1"/>
          </p:cNvSpPr>
          <p:nvPr>
            <p:ph sz="quarter" idx="1"/>
          </p:nvPr>
        </p:nvSpPr>
        <p:spPr>
          <a:xfrm>
            <a:off x="457200" y="1412776"/>
            <a:ext cx="7715200" cy="5061176"/>
          </a:xfrm>
        </p:spPr>
        <p:txBody>
          <a:bodyPr>
            <a:normAutofit/>
          </a:bodyPr>
          <a:lstStyle/>
          <a:p>
            <a:pPr>
              <a:lnSpc>
                <a:spcPct val="150000"/>
              </a:lnSpc>
            </a:pPr>
            <a:r>
              <a:rPr lang="zh-CN" altLang="en-US" b="1" dirty="0">
                <a:solidFill>
                  <a:srgbClr val="FF0000"/>
                </a:solidFill>
              </a:rPr>
              <a:t>（一）实训准备</a:t>
            </a:r>
          </a:p>
          <a:p>
            <a:pPr>
              <a:lnSpc>
                <a:spcPct val="150000"/>
              </a:lnSpc>
            </a:pPr>
            <a:r>
              <a:rPr lang="en-US" altLang="zh-CN" b="1" dirty="0"/>
              <a:t>1.</a:t>
            </a:r>
            <a:r>
              <a:rPr lang="zh-CN" altLang="en-US" b="1" dirty="0"/>
              <a:t>用美容梳将犬的全身被毛彻底梳理通顺，梳通打结部位。</a:t>
            </a:r>
          </a:p>
          <a:p>
            <a:pPr>
              <a:lnSpc>
                <a:spcPct val="150000"/>
              </a:lnSpc>
            </a:pPr>
            <a:r>
              <a:rPr lang="en-US" altLang="zh-CN" b="1" dirty="0"/>
              <a:t>2.</a:t>
            </a:r>
            <a:r>
              <a:rPr lang="zh-CN" altLang="en-US" b="1" dirty="0"/>
              <a:t>清洗全身被毛，清理肛门腺、眼睛及外耳道，并吹干。</a:t>
            </a:r>
          </a:p>
          <a:p>
            <a:pPr>
              <a:lnSpc>
                <a:spcPct val="150000"/>
              </a:lnSpc>
            </a:pPr>
            <a:r>
              <a:rPr lang="en-US" altLang="zh-CN" b="1" dirty="0"/>
              <a:t>3.</a:t>
            </a:r>
            <a:r>
              <a:rPr lang="zh-CN" altLang="en-US" b="1" dirty="0"/>
              <a:t>用电剪修剪脚底毛和腹部被毛。</a:t>
            </a:r>
          </a:p>
          <a:p>
            <a:pPr>
              <a:lnSpc>
                <a:spcPct val="150000"/>
              </a:lnSpc>
            </a:pPr>
            <a:r>
              <a:rPr lang="en-US" altLang="zh-CN" b="1" dirty="0"/>
              <a:t>4.</a:t>
            </a:r>
            <a:r>
              <a:rPr lang="zh-CN" altLang="en-US" b="1" dirty="0"/>
              <a:t>用趾甲钳修剪趾甲。</a:t>
            </a:r>
          </a:p>
        </p:txBody>
      </p:sp>
    </p:spTree>
    <p:extLst>
      <p:ext uri="{BB962C8B-B14F-4D97-AF65-F5344CB8AC3E}">
        <p14:creationId xmlns:p14="http://schemas.microsoft.com/office/powerpoint/2010/main" val="448641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1412776"/>
            <a:ext cx="7715200" cy="5061176"/>
          </a:xfrm>
        </p:spPr>
        <p:txBody>
          <a:bodyPr>
            <a:normAutofit/>
          </a:bodyPr>
          <a:lstStyle/>
          <a:p>
            <a:pPr>
              <a:lnSpc>
                <a:spcPct val="150000"/>
              </a:lnSpc>
            </a:pPr>
            <a:r>
              <a:rPr lang="en-US" altLang="zh-CN" b="1" dirty="0">
                <a:solidFill>
                  <a:srgbClr val="0070C0"/>
                </a:solidFill>
              </a:rPr>
              <a:t>5.</a:t>
            </a:r>
            <a:r>
              <a:rPr lang="zh-CN" altLang="en-US" b="1" dirty="0">
                <a:solidFill>
                  <a:srgbClr val="0070C0"/>
                </a:solidFill>
              </a:rPr>
              <a:t>头部的修剪</a:t>
            </a:r>
            <a:r>
              <a:rPr lang="zh-CN" altLang="en-US" b="1" dirty="0"/>
              <a:t>：头部是比熊犬美容的重要部分。</a:t>
            </a:r>
          </a:p>
          <a:p>
            <a:pPr>
              <a:lnSpc>
                <a:spcPct val="150000"/>
              </a:lnSpc>
            </a:pPr>
            <a:r>
              <a:rPr lang="zh-CN" altLang="en-US" b="1" dirty="0">
                <a:solidFill>
                  <a:srgbClr val="00B050"/>
                </a:solidFill>
              </a:rPr>
              <a:t>眼部</a:t>
            </a:r>
            <a:r>
              <a:rPr lang="zh-CN" altLang="en-US" b="1" dirty="0"/>
              <a:t>的修剪：用美容梳将眼睛上方的毛向前梳理，将两眼上部的饰毛剪短，内眼角之间的毛略长于两眼上方的毛，剪完形成眼窝凹进而眼间突出的效果。</a:t>
            </a:r>
          </a:p>
          <a:p>
            <a:pPr>
              <a:lnSpc>
                <a:spcPct val="150000"/>
              </a:lnSpc>
            </a:pPr>
            <a:r>
              <a:rPr lang="zh-CN" altLang="en-US" b="1" dirty="0"/>
              <a:t>从两眼上方至头顶修剪成圆形</a:t>
            </a:r>
            <a:r>
              <a:rPr lang="zh-CN" altLang="en-US" b="1" dirty="0" smtClean="0"/>
              <a:t>。</a:t>
            </a:r>
          </a:p>
          <a:p>
            <a:pPr>
              <a:lnSpc>
                <a:spcPct val="150000"/>
              </a:lnSpc>
            </a:pPr>
            <a:r>
              <a:rPr lang="zh-CN" altLang="en-US" b="1" dirty="0" smtClean="0">
                <a:solidFill>
                  <a:srgbClr val="00B050"/>
                </a:solidFill>
              </a:rPr>
              <a:t>鼻梁</a:t>
            </a:r>
            <a:r>
              <a:rPr lang="zh-CN" altLang="en-US" b="1" dirty="0" smtClean="0"/>
              <a:t>的修剪：将从两内眼角连线起向下直至鼻端的碎毛修剪干净。将鼻端周围和嘴唇周围的碎毛剪齐。</a:t>
            </a:r>
          </a:p>
        </p:txBody>
      </p:sp>
    </p:spTree>
    <p:extLst>
      <p:ext uri="{BB962C8B-B14F-4D97-AF65-F5344CB8AC3E}">
        <p14:creationId xmlns:p14="http://schemas.microsoft.com/office/powerpoint/2010/main" val="3839726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1412776"/>
            <a:ext cx="7715200" cy="5061176"/>
          </a:xfrm>
        </p:spPr>
        <p:txBody>
          <a:bodyPr>
            <a:normAutofit/>
          </a:bodyPr>
          <a:lstStyle/>
          <a:p>
            <a:pPr>
              <a:lnSpc>
                <a:spcPct val="150000"/>
              </a:lnSpc>
            </a:pPr>
            <a:r>
              <a:rPr lang="zh-CN" altLang="en-US" b="1" dirty="0" smtClean="0">
                <a:solidFill>
                  <a:srgbClr val="00B050"/>
                </a:solidFill>
              </a:rPr>
              <a:t>吻部</a:t>
            </a:r>
            <a:r>
              <a:rPr lang="zh-CN" altLang="en-US" b="1" dirty="0" smtClean="0"/>
              <a:t>的修剪：吻部两侧及下颌修剪成饱满的圆形，由吻部向两颊做自然衔接修剪。</a:t>
            </a:r>
          </a:p>
          <a:p>
            <a:pPr>
              <a:lnSpc>
                <a:spcPct val="150000"/>
              </a:lnSpc>
            </a:pPr>
            <a:r>
              <a:rPr lang="zh-CN" altLang="en-US" b="1" dirty="0" smtClean="0"/>
              <a:t>用手抬起犬的头，将从下颌到颈部修剪成圆形。</a:t>
            </a:r>
          </a:p>
          <a:p>
            <a:pPr>
              <a:lnSpc>
                <a:spcPct val="150000"/>
              </a:lnSpc>
            </a:pPr>
            <a:r>
              <a:rPr lang="zh-CN" altLang="en-US" b="1" dirty="0" smtClean="0"/>
              <a:t>修剪</a:t>
            </a:r>
            <a:r>
              <a:rPr lang="zh-CN" altLang="en-US" b="1" dirty="0" smtClean="0">
                <a:solidFill>
                  <a:srgbClr val="00B050"/>
                </a:solidFill>
              </a:rPr>
              <a:t>耳廓</a:t>
            </a:r>
            <a:r>
              <a:rPr lang="zh-CN" altLang="en-US" b="1" dirty="0" smtClean="0"/>
              <a:t>的饰毛，使耳廓的形状融于头部的整个球形中，使头部从各个角度看都成一个球形。</a:t>
            </a:r>
            <a:endParaRPr lang="zh-CN" altLang="en-US" b="1" dirty="0"/>
          </a:p>
        </p:txBody>
      </p:sp>
    </p:spTree>
    <p:extLst>
      <p:ext uri="{BB962C8B-B14F-4D97-AF65-F5344CB8AC3E}">
        <p14:creationId xmlns:p14="http://schemas.microsoft.com/office/powerpoint/2010/main" val="310355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1412776"/>
            <a:ext cx="3826768" cy="5061176"/>
          </a:xfrm>
        </p:spPr>
        <p:txBody>
          <a:bodyPr>
            <a:normAutofit/>
          </a:bodyPr>
          <a:lstStyle/>
          <a:p>
            <a:pPr>
              <a:lnSpc>
                <a:spcPct val="150000"/>
              </a:lnSpc>
            </a:pPr>
            <a:r>
              <a:rPr lang="en-US" altLang="zh-CN" b="1" dirty="0">
                <a:solidFill>
                  <a:srgbClr val="0070C0"/>
                </a:solidFill>
              </a:rPr>
              <a:t>6.</a:t>
            </a:r>
            <a:r>
              <a:rPr lang="zh-CN" altLang="en-US" b="1" dirty="0">
                <a:solidFill>
                  <a:srgbClr val="0070C0"/>
                </a:solidFill>
              </a:rPr>
              <a:t>尾部的修剪</a:t>
            </a:r>
            <a:r>
              <a:rPr lang="zh-CN" altLang="en-US" b="1" dirty="0"/>
              <a:t>：将尾毛梳理通顺，向上提起尾巴，在尾尖处剪齐尾毛。</a:t>
            </a:r>
          </a:p>
        </p:txBody>
      </p:sp>
      <p:pic>
        <p:nvPicPr>
          <p:cNvPr id="3074"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340767"/>
            <a:ext cx="4320480" cy="422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726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b="1" dirty="0"/>
              <a:t>四、贵宾犬的美容技术</a:t>
            </a:r>
            <a:r>
              <a:rPr lang="zh-CN" altLang="zh-CN" dirty="0"/>
              <a:t/>
            </a:r>
            <a:br>
              <a:rPr lang="zh-CN" altLang="zh-CN" dirty="0"/>
            </a:br>
            <a:endParaRPr lang="zh-CN" altLang="en-US" dirty="0"/>
          </a:p>
        </p:txBody>
      </p:sp>
      <p:sp>
        <p:nvSpPr>
          <p:cNvPr id="3" name="内容占位符 2"/>
          <p:cNvSpPr>
            <a:spLocks noGrp="1"/>
          </p:cNvSpPr>
          <p:nvPr>
            <p:ph sz="quarter" idx="1"/>
          </p:nvPr>
        </p:nvSpPr>
        <p:spPr>
          <a:xfrm>
            <a:off x="457200" y="1412776"/>
            <a:ext cx="7715200" cy="5061176"/>
          </a:xfrm>
        </p:spPr>
        <p:txBody>
          <a:bodyPr>
            <a:normAutofit/>
          </a:bodyPr>
          <a:lstStyle/>
          <a:p>
            <a:pPr>
              <a:lnSpc>
                <a:spcPct val="150000"/>
              </a:lnSpc>
            </a:pPr>
            <a:r>
              <a:rPr lang="zh-CN" altLang="en-US" b="1" dirty="0">
                <a:solidFill>
                  <a:srgbClr val="FF0000"/>
                </a:solidFill>
              </a:rPr>
              <a:t>（一）实训准备</a:t>
            </a:r>
          </a:p>
          <a:p>
            <a:pPr>
              <a:lnSpc>
                <a:spcPct val="150000"/>
              </a:lnSpc>
            </a:pPr>
            <a:r>
              <a:rPr lang="en-US" altLang="zh-CN" b="1" dirty="0"/>
              <a:t>1.</a:t>
            </a:r>
            <a:r>
              <a:rPr lang="zh-CN" altLang="en-US" b="1" dirty="0"/>
              <a:t>用美容梳将犬的全身被毛彻底梳理通顺，梳通打结部位。</a:t>
            </a:r>
          </a:p>
          <a:p>
            <a:pPr>
              <a:lnSpc>
                <a:spcPct val="150000"/>
              </a:lnSpc>
            </a:pPr>
            <a:r>
              <a:rPr lang="en-US" altLang="zh-CN" b="1" dirty="0"/>
              <a:t>2.</a:t>
            </a:r>
            <a:r>
              <a:rPr lang="zh-CN" altLang="en-US" b="1" dirty="0"/>
              <a:t>清洗全身被毛，清理肛门腺、眼睛及外耳道，并吹干。</a:t>
            </a:r>
          </a:p>
          <a:p>
            <a:pPr>
              <a:lnSpc>
                <a:spcPct val="150000"/>
              </a:lnSpc>
            </a:pPr>
            <a:r>
              <a:rPr lang="en-US" altLang="zh-CN" b="1" dirty="0"/>
              <a:t>3.</a:t>
            </a:r>
            <a:r>
              <a:rPr lang="zh-CN" altLang="en-US" b="1" dirty="0"/>
              <a:t>用电剪修剪脚底毛和腹部被毛。</a:t>
            </a:r>
          </a:p>
          <a:p>
            <a:pPr>
              <a:lnSpc>
                <a:spcPct val="150000"/>
              </a:lnSpc>
            </a:pPr>
            <a:r>
              <a:rPr lang="en-US" altLang="zh-CN" b="1" dirty="0"/>
              <a:t>4.</a:t>
            </a:r>
            <a:r>
              <a:rPr lang="zh-CN" altLang="en-US" b="1" dirty="0"/>
              <a:t>用趾甲钳修剪趾甲。</a:t>
            </a:r>
          </a:p>
        </p:txBody>
      </p:sp>
    </p:spTree>
    <p:extLst>
      <p:ext uri="{BB962C8B-B14F-4D97-AF65-F5344CB8AC3E}">
        <p14:creationId xmlns:p14="http://schemas.microsoft.com/office/powerpoint/2010/main" val="897541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1412776"/>
            <a:ext cx="7715200" cy="5061176"/>
          </a:xfrm>
        </p:spPr>
        <p:txBody>
          <a:bodyPr>
            <a:normAutofit fontScale="85000" lnSpcReduction="20000"/>
          </a:bodyPr>
          <a:lstStyle/>
          <a:p>
            <a:pPr>
              <a:lnSpc>
                <a:spcPct val="150000"/>
              </a:lnSpc>
            </a:pPr>
            <a:r>
              <a:rPr lang="zh-CN" altLang="en-US" b="1" dirty="0">
                <a:solidFill>
                  <a:srgbClr val="FF0000"/>
                </a:solidFill>
              </a:rPr>
              <a:t>（二）实训步骤</a:t>
            </a:r>
          </a:p>
          <a:p>
            <a:pPr>
              <a:lnSpc>
                <a:spcPct val="150000"/>
              </a:lnSpc>
            </a:pPr>
            <a:r>
              <a:rPr lang="en-US" altLang="zh-CN" b="1" dirty="0">
                <a:solidFill>
                  <a:srgbClr val="0070C0"/>
                </a:solidFill>
              </a:rPr>
              <a:t>1.</a:t>
            </a:r>
            <a:r>
              <a:rPr lang="zh-CN" altLang="en-US" b="1" dirty="0">
                <a:solidFill>
                  <a:srgbClr val="0070C0"/>
                </a:solidFill>
              </a:rPr>
              <a:t>脚部修剪</a:t>
            </a:r>
          </a:p>
          <a:p>
            <a:pPr>
              <a:lnSpc>
                <a:spcPct val="150000"/>
              </a:lnSpc>
            </a:pPr>
            <a:r>
              <a:rPr lang="zh-CN" altLang="en-US" b="1" dirty="0"/>
              <a:t>（</a:t>
            </a:r>
            <a:r>
              <a:rPr lang="en-US" altLang="zh-CN" b="1" dirty="0"/>
              <a:t>1</a:t>
            </a:r>
            <a:r>
              <a:rPr lang="zh-CN" altLang="en-US" b="1" dirty="0"/>
              <a:t>）将电剪指着腿的方向，从趾甲开始剃去顶部及两侧的毛，修至脚的末端为止，不要高于腿脚相接处，不能露出踝关节。</a:t>
            </a:r>
          </a:p>
          <a:p>
            <a:pPr>
              <a:lnSpc>
                <a:spcPct val="150000"/>
              </a:lnSpc>
            </a:pPr>
            <a:r>
              <a:rPr lang="zh-CN" altLang="en-US" b="1" dirty="0"/>
              <a:t>（</a:t>
            </a:r>
            <a:r>
              <a:rPr lang="en-US" altLang="zh-CN" b="1" dirty="0"/>
              <a:t>2</a:t>
            </a:r>
            <a:r>
              <a:rPr lang="zh-CN" altLang="en-US" b="1" dirty="0"/>
              <a:t>）用手分开脚趾，然后剃去脚趾间的毛发，注意不要划伤皮肤。</a:t>
            </a:r>
          </a:p>
          <a:p>
            <a:pPr>
              <a:lnSpc>
                <a:spcPct val="150000"/>
              </a:lnSpc>
            </a:pPr>
            <a:r>
              <a:rPr lang="zh-CN" altLang="en-US" b="1" dirty="0"/>
              <a:t>（</a:t>
            </a:r>
            <a:r>
              <a:rPr lang="en-US" altLang="zh-CN" b="1" dirty="0"/>
              <a:t>3</a:t>
            </a:r>
            <a:r>
              <a:rPr lang="zh-CN" altLang="en-US" b="1" dirty="0"/>
              <a:t>）修剪脚底部时，用拇指将脚垫分开，从趾间到肉垫，剃干净所有的脚底毛。</a:t>
            </a:r>
          </a:p>
          <a:p>
            <a:pPr>
              <a:lnSpc>
                <a:spcPct val="150000"/>
              </a:lnSpc>
            </a:pPr>
            <a:r>
              <a:rPr lang="zh-CN" altLang="en-US" b="1" dirty="0"/>
              <a:t>（</a:t>
            </a:r>
            <a:r>
              <a:rPr lang="en-US" altLang="zh-CN" b="1" dirty="0"/>
              <a:t>4</a:t>
            </a:r>
            <a:r>
              <a:rPr lang="zh-CN" altLang="en-US" b="1" dirty="0"/>
              <a:t>）修剪完后，趾甲上不应该有任何碎毛，脚底部平滑。</a:t>
            </a:r>
          </a:p>
          <a:p>
            <a:pPr>
              <a:lnSpc>
                <a:spcPct val="150000"/>
              </a:lnSpc>
            </a:pPr>
            <a:r>
              <a:rPr lang="zh-CN" altLang="en-US" b="1" dirty="0"/>
              <a:t>（</a:t>
            </a:r>
            <a:r>
              <a:rPr lang="en-US" altLang="zh-CN" b="1" dirty="0"/>
              <a:t>5</a:t>
            </a:r>
            <a:r>
              <a:rPr lang="zh-CN" altLang="en-US" b="1" dirty="0"/>
              <a:t>）脚部一旦被剃伤，立刻使用犬类止痒洗剂、止血粉或喷雾剂，以减少皮肤的刺痛感。</a:t>
            </a:r>
          </a:p>
        </p:txBody>
      </p:sp>
    </p:spTree>
    <p:extLst>
      <p:ext uri="{BB962C8B-B14F-4D97-AF65-F5344CB8AC3E}">
        <p14:creationId xmlns:p14="http://schemas.microsoft.com/office/powerpoint/2010/main" val="1980410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1412776"/>
            <a:ext cx="7715200" cy="5061176"/>
          </a:xfrm>
        </p:spPr>
        <p:txBody>
          <a:bodyPr>
            <a:normAutofit lnSpcReduction="10000"/>
          </a:bodyPr>
          <a:lstStyle/>
          <a:p>
            <a:pPr>
              <a:lnSpc>
                <a:spcPct val="150000"/>
              </a:lnSpc>
            </a:pPr>
            <a:r>
              <a:rPr lang="en-US" altLang="zh-CN" b="1" dirty="0">
                <a:solidFill>
                  <a:srgbClr val="0070C0"/>
                </a:solidFill>
              </a:rPr>
              <a:t>2.</a:t>
            </a:r>
            <a:r>
              <a:rPr lang="zh-CN" altLang="en-US" b="1" dirty="0">
                <a:solidFill>
                  <a:srgbClr val="0070C0"/>
                </a:solidFill>
              </a:rPr>
              <a:t>脸部修剪</a:t>
            </a:r>
          </a:p>
          <a:p>
            <a:pPr>
              <a:lnSpc>
                <a:spcPct val="150000"/>
              </a:lnSpc>
            </a:pPr>
            <a:r>
              <a:rPr lang="zh-CN" altLang="en-US" b="1" dirty="0"/>
              <a:t>（</a:t>
            </a:r>
            <a:r>
              <a:rPr lang="en-US" altLang="zh-CN" b="1" dirty="0"/>
              <a:t>1</a:t>
            </a:r>
            <a:r>
              <a:rPr lang="zh-CN" altLang="en-US" b="1" dirty="0"/>
              <a:t>）首先在眼角处修一条平直线，从耳朵前面开始到外眼角，剃去耳前部所有的毛发。</a:t>
            </a:r>
          </a:p>
          <a:p>
            <a:pPr>
              <a:lnSpc>
                <a:spcPct val="150000"/>
              </a:lnSpc>
            </a:pPr>
            <a:r>
              <a:rPr lang="zh-CN" altLang="en-US" b="1" dirty="0"/>
              <a:t>（</a:t>
            </a:r>
            <a:r>
              <a:rPr lang="en-US" altLang="zh-CN" b="1" dirty="0"/>
              <a:t>2</a:t>
            </a:r>
            <a:r>
              <a:rPr lang="zh-CN" altLang="en-US" b="1" dirty="0"/>
              <a:t>）用手握住犬头盖部，用拇指绷紧眼角处的皮肤，小心剃去眼睛下面的毛发，但不要碰及眼睛上部的毛发，以免破坏完整的头饰。</a:t>
            </a:r>
          </a:p>
          <a:p>
            <a:pPr>
              <a:lnSpc>
                <a:spcPct val="150000"/>
              </a:lnSpc>
            </a:pPr>
            <a:r>
              <a:rPr lang="zh-CN" altLang="en-US" b="1" dirty="0"/>
              <a:t>（</a:t>
            </a:r>
            <a:r>
              <a:rPr lang="en-US" altLang="zh-CN" b="1" dirty="0"/>
              <a:t>3</a:t>
            </a:r>
            <a:r>
              <a:rPr lang="zh-CN" altLang="en-US" b="1" dirty="0"/>
              <a:t>）继续剃去脸颊及脸两侧的毛发。</a:t>
            </a:r>
          </a:p>
          <a:p>
            <a:pPr>
              <a:lnSpc>
                <a:spcPct val="150000"/>
              </a:lnSpc>
            </a:pPr>
            <a:r>
              <a:rPr lang="zh-CN" altLang="en-US" b="1" dirty="0"/>
              <a:t>（</a:t>
            </a:r>
            <a:r>
              <a:rPr lang="en-US" altLang="zh-CN" b="1" dirty="0"/>
              <a:t>4</a:t>
            </a:r>
            <a:r>
              <a:rPr lang="zh-CN" altLang="en-US" b="1" dirty="0"/>
              <a:t>）为避免剃伤下唇的嘴角，用拇指将那里的皱褶展平再剃</a:t>
            </a:r>
            <a:r>
              <a:rPr lang="zh-CN" altLang="en-US" b="1" dirty="0" smtClean="0"/>
              <a:t>。</a:t>
            </a:r>
            <a:endParaRPr lang="zh-CN" altLang="en-US" b="1" dirty="0"/>
          </a:p>
        </p:txBody>
      </p:sp>
    </p:spTree>
    <p:extLst>
      <p:ext uri="{BB962C8B-B14F-4D97-AF65-F5344CB8AC3E}">
        <p14:creationId xmlns:p14="http://schemas.microsoft.com/office/powerpoint/2010/main" val="3839726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1412776"/>
            <a:ext cx="7715200" cy="5061176"/>
          </a:xfrm>
        </p:spPr>
        <p:txBody>
          <a:bodyPr>
            <a:normAutofit/>
          </a:bodyPr>
          <a:lstStyle/>
          <a:p>
            <a:pPr>
              <a:lnSpc>
                <a:spcPct val="150000"/>
              </a:lnSpc>
            </a:pPr>
            <a:r>
              <a:rPr lang="zh-CN" altLang="en-US" b="1" dirty="0" smtClean="0"/>
              <a:t>（</a:t>
            </a:r>
            <a:r>
              <a:rPr lang="en-US" altLang="zh-CN" b="1" dirty="0"/>
              <a:t>5</a:t>
            </a:r>
            <a:r>
              <a:rPr lang="zh-CN" altLang="en-US" b="1" dirty="0"/>
              <a:t>）把犬的下全颌部压紧，剃去从唇到鼻子处的残留毛发，注意避免伤到狗狗伸出的舌头</a:t>
            </a:r>
            <a:r>
              <a:rPr lang="en-US" altLang="zh-CN" b="1" dirty="0"/>
              <a:t>!</a:t>
            </a:r>
          </a:p>
          <a:p>
            <a:pPr>
              <a:lnSpc>
                <a:spcPct val="150000"/>
              </a:lnSpc>
            </a:pPr>
            <a:r>
              <a:rPr lang="zh-CN" altLang="en-US" b="1" dirty="0"/>
              <a:t>（</a:t>
            </a:r>
            <a:r>
              <a:rPr lang="en-US" altLang="zh-CN" b="1" dirty="0"/>
              <a:t>6</a:t>
            </a:r>
            <a:r>
              <a:rPr lang="zh-CN" altLang="en-US" b="1" dirty="0"/>
              <a:t>）让犬的头靠在手腕上，完成脸的另一侧修剪。</a:t>
            </a:r>
          </a:p>
          <a:p>
            <a:pPr>
              <a:lnSpc>
                <a:spcPct val="150000"/>
              </a:lnSpc>
            </a:pPr>
            <a:r>
              <a:rPr lang="zh-CN" altLang="en-US" b="1" dirty="0"/>
              <a:t>（</a:t>
            </a:r>
            <a:r>
              <a:rPr lang="en-US" altLang="zh-CN" b="1" dirty="0"/>
              <a:t>7</a:t>
            </a:r>
            <a:r>
              <a:rPr lang="zh-CN" altLang="en-US" b="1" dirty="0"/>
              <a:t>）两侧脸都剃完后，在两眼之间剃一个倒“</a:t>
            </a:r>
            <a:r>
              <a:rPr lang="en-US" altLang="zh-CN" b="1" dirty="0"/>
              <a:t>V”</a:t>
            </a:r>
            <a:r>
              <a:rPr lang="zh-CN" altLang="en-US" b="1" dirty="0"/>
              <a:t>字型。</a:t>
            </a:r>
          </a:p>
          <a:p>
            <a:pPr>
              <a:lnSpc>
                <a:spcPct val="150000"/>
              </a:lnSpc>
            </a:pPr>
            <a:r>
              <a:rPr lang="zh-CN" altLang="en-US" b="1" dirty="0"/>
              <a:t>（</a:t>
            </a:r>
            <a:r>
              <a:rPr lang="en-US" altLang="zh-CN" b="1" dirty="0"/>
              <a:t>8</a:t>
            </a:r>
            <a:r>
              <a:rPr lang="zh-CN" altLang="en-US" b="1" dirty="0"/>
              <a:t>）抬起犬的头，剃到喉节下方</a:t>
            </a:r>
            <a:r>
              <a:rPr lang="en-US" altLang="zh-CN" b="1" dirty="0"/>
              <a:t>1-2CM</a:t>
            </a:r>
            <a:r>
              <a:rPr lang="zh-CN" altLang="en-US" b="1" dirty="0"/>
              <a:t>处并且连接到双耳的前部，剃过的部位呈“</a:t>
            </a:r>
            <a:r>
              <a:rPr lang="en-US" altLang="zh-CN" b="1" dirty="0"/>
              <a:t>V”</a:t>
            </a:r>
            <a:r>
              <a:rPr lang="zh-CN" altLang="en-US" b="1" dirty="0"/>
              <a:t>型。</a:t>
            </a:r>
          </a:p>
        </p:txBody>
      </p:sp>
    </p:spTree>
    <p:extLst>
      <p:ext uri="{BB962C8B-B14F-4D97-AF65-F5344CB8AC3E}">
        <p14:creationId xmlns:p14="http://schemas.microsoft.com/office/powerpoint/2010/main" val="2487577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1412776"/>
            <a:ext cx="7715200" cy="5061176"/>
          </a:xfrm>
        </p:spPr>
        <p:txBody>
          <a:bodyPr>
            <a:normAutofit fontScale="92500"/>
          </a:bodyPr>
          <a:lstStyle/>
          <a:p>
            <a:pPr>
              <a:lnSpc>
                <a:spcPct val="150000"/>
              </a:lnSpc>
            </a:pPr>
            <a:r>
              <a:rPr lang="en-US" altLang="zh-CN" b="1" dirty="0">
                <a:solidFill>
                  <a:srgbClr val="0070C0"/>
                </a:solidFill>
              </a:rPr>
              <a:t>3.</a:t>
            </a:r>
            <a:r>
              <a:rPr lang="zh-CN" altLang="en-US" b="1" dirty="0">
                <a:solidFill>
                  <a:srgbClr val="0070C0"/>
                </a:solidFill>
              </a:rPr>
              <a:t>尾巴修剪</a:t>
            </a:r>
          </a:p>
          <a:p>
            <a:pPr>
              <a:lnSpc>
                <a:spcPct val="150000"/>
              </a:lnSpc>
            </a:pPr>
            <a:r>
              <a:rPr lang="zh-CN" altLang="en-US" b="1" dirty="0"/>
              <a:t>（</a:t>
            </a:r>
            <a:r>
              <a:rPr lang="en-US" altLang="zh-CN" b="1" dirty="0"/>
              <a:t>1</a:t>
            </a:r>
            <a:r>
              <a:rPr lang="zh-CN" altLang="en-US" b="1" dirty="0"/>
              <a:t>）从犬背后，一手抓住犬的尾巴，从尾根</a:t>
            </a:r>
            <a:r>
              <a:rPr lang="en-US" altLang="zh-CN" b="1" dirty="0"/>
              <a:t>2CM</a:t>
            </a:r>
            <a:r>
              <a:rPr lang="zh-CN" altLang="en-US" b="1" dirty="0"/>
              <a:t>左右开始剃直至与身体的结合点为止。</a:t>
            </a:r>
          </a:p>
          <a:p>
            <a:pPr>
              <a:lnSpc>
                <a:spcPct val="150000"/>
              </a:lnSpc>
            </a:pPr>
            <a:r>
              <a:rPr lang="zh-CN" altLang="en-US" b="1" dirty="0"/>
              <a:t>（</a:t>
            </a:r>
            <a:r>
              <a:rPr lang="en-US" altLang="zh-CN" b="1" dirty="0"/>
              <a:t>2</a:t>
            </a:r>
            <a:r>
              <a:rPr lang="zh-CN" altLang="en-US" b="1" dirty="0"/>
              <a:t>）尾根上方剃成倒“</a:t>
            </a:r>
            <a:r>
              <a:rPr lang="en-US" altLang="zh-CN" b="1" dirty="0"/>
              <a:t>V”</a:t>
            </a:r>
            <a:r>
              <a:rPr lang="zh-CN" altLang="en-US" b="1" dirty="0"/>
              <a:t>字型，尾根下方剃成“</a:t>
            </a:r>
            <a:r>
              <a:rPr lang="en-US" altLang="zh-CN" b="1" dirty="0"/>
              <a:t>V”</a:t>
            </a:r>
            <a:r>
              <a:rPr lang="zh-CN" altLang="en-US" b="1" dirty="0"/>
              <a:t>型，上下部成为一个菱形，这样可以保持狗狗臀部的清洁。</a:t>
            </a:r>
          </a:p>
          <a:p>
            <a:pPr>
              <a:lnSpc>
                <a:spcPct val="150000"/>
              </a:lnSpc>
            </a:pPr>
            <a:r>
              <a:rPr lang="zh-CN" altLang="en-US" b="1" dirty="0"/>
              <a:t>（</a:t>
            </a:r>
            <a:r>
              <a:rPr lang="en-US" altLang="zh-CN" b="1" dirty="0"/>
              <a:t>3</a:t>
            </a:r>
            <a:r>
              <a:rPr lang="zh-CN" altLang="en-US" b="1" dirty="0"/>
              <a:t>）尾部剃去</a:t>
            </a:r>
            <a:r>
              <a:rPr lang="en-US" altLang="zh-CN" b="1" dirty="0"/>
              <a:t>1/4</a:t>
            </a:r>
            <a:r>
              <a:rPr lang="zh-CN" altLang="en-US" b="1" dirty="0"/>
              <a:t>毛发，留下</a:t>
            </a:r>
            <a:r>
              <a:rPr lang="en-US" altLang="zh-CN" b="1" dirty="0"/>
              <a:t>3/4</a:t>
            </a:r>
            <a:r>
              <a:rPr lang="zh-CN" altLang="en-US" b="1" dirty="0"/>
              <a:t>修剪成毛团看上去形状自然。</a:t>
            </a:r>
          </a:p>
          <a:p>
            <a:pPr>
              <a:lnSpc>
                <a:spcPct val="150000"/>
              </a:lnSpc>
            </a:pPr>
            <a:r>
              <a:rPr lang="zh-CN" altLang="en-US" b="1" dirty="0"/>
              <a:t>（</a:t>
            </a:r>
            <a:r>
              <a:rPr lang="en-US" altLang="zh-CN" b="1" dirty="0"/>
              <a:t>4</a:t>
            </a:r>
            <a:r>
              <a:rPr lang="zh-CN" altLang="en-US" b="1" dirty="0"/>
              <a:t>）可用弯剪或直剪从毛团底部开始，完成圆形修剪。</a:t>
            </a:r>
          </a:p>
          <a:p>
            <a:pPr>
              <a:lnSpc>
                <a:spcPct val="150000"/>
              </a:lnSpc>
            </a:pPr>
            <a:r>
              <a:rPr lang="zh-CN" altLang="en-US" b="1" dirty="0"/>
              <a:t>（</a:t>
            </a:r>
            <a:r>
              <a:rPr lang="en-US" altLang="zh-CN" b="1" dirty="0"/>
              <a:t>5</a:t>
            </a:r>
            <a:r>
              <a:rPr lang="zh-CN" altLang="en-US" b="1" dirty="0"/>
              <a:t>）根据尾巴的长短，调整毛团的位置。</a:t>
            </a:r>
          </a:p>
        </p:txBody>
      </p:sp>
    </p:spTree>
    <p:extLst>
      <p:ext uri="{BB962C8B-B14F-4D97-AF65-F5344CB8AC3E}">
        <p14:creationId xmlns:p14="http://schemas.microsoft.com/office/powerpoint/2010/main" val="449949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1412776"/>
            <a:ext cx="7715200" cy="5061176"/>
          </a:xfrm>
        </p:spPr>
        <p:txBody>
          <a:bodyPr>
            <a:normAutofit/>
          </a:bodyPr>
          <a:lstStyle/>
          <a:p>
            <a:pPr>
              <a:lnSpc>
                <a:spcPct val="150000"/>
              </a:lnSpc>
            </a:pPr>
            <a:r>
              <a:rPr lang="en-US" altLang="zh-CN" b="1" dirty="0">
                <a:solidFill>
                  <a:srgbClr val="0070C0"/>
                </a:solidFill>
              </a:rPr>
              <a:t>4.</a:t>
            </a:r>
            <a:r>
              <a:rPr lang="zh-CN" altLang="en-US" b="1" dirty="0">
                <a:solidFill>
                  <a:srgbClr val="0070C0"/>
                </a:solidFill>
              </a:rPr>
              <a:t>头饰修剪</a:t>
            </a:r>
          </a:p>
          <a:p>
            <a:pPr>
              <a:lnSpc>
                <a:spcPct val="150000"/>
              </a:lnSpc>
            </a:pPr>
            <a:r>
              <a:rPr lang="zh-CN" altLang="en-US" b="1" dirty="0"/>
              <a:t>（</a:t>
            </a:r>
            <a:r>
              <a:rPr lang="en-US" altLang="zh-CN" b="1" dirty="0"/>
              <a:t>1</a:t>
            </a:r>
            <a:r>
              <a:rPr lang="zh-CN" altLang="en-US" b="1" dirty="0"/>
              <a:t>）用弯剪从左侧开始，另一个只手握住犬的嘴巴以固定头部。</a:t>
            </a:r>
          </a:p>
          <a:p>
            <a:pPr>
              <a:lnSpc>
                <a:spcPct val="150000"/>
              </a:lnSpc>
            </a:pPr>
            <a:r>
              <a:rPr lang="zh-CN" altLang="en-US" b="1" dirty="0"/>
              <a:t>（</a:t>
            </a:r>
            <a:r>
              <a:rPr lang="en-US" altLang="zh-CN" b="1" dirty="0"/>
              <a:t>2</a:t>
            </a:r>
            <a:r>
              <a:rPr lang="zh-CN" altLang="en-US" b="1" dirty="0"/>
              <a:t>）剪去从眼角到耳朵修剪线以下所有多余的毛发。</a:t>
            </a:r>
          </a:p>
          <a:p>
            <a:pPr>
              <a:lnSpc>
                <a:spcPct val="150000"/>
              </a:lnSpc>
            </a:pPr>
            <a:r>
              <a:rPr lang="zh-CN" altLang="en-US" b="1" dirty="0"/>
              <a:t>（</a:t>
            </a:r>
            <a:r>
              <a:rPr lang="en-US" altLang="zh-CN" b="1" dirty="0"/>
              <a:t>3</a:t>
            </a:r>
            <a:r>
              <a:rPr lang="zh-CN" altLang="en-US" b="1" dirty="0"/>
              <a:t>）将剪刀平靠在犬头部的一侧，垂直向上修剪头饰的侧面剪去突出颧骨的毛发。</a:t>
            </a:r>
          </a:p>
          <a:p>
            <a:pPr>
              <a:lnSpc>
                <a:spcPct val="150000"/>
              </a:lnSpc>
            </a:pPr>
            <a:r>
              <a:rPr lang="zh-CN" altLang="en-US" b="1" dirty="0"/>
              <a:t>（</a:t>
            </a:r>
            <a:r>
              <a:rPr lang="en-US" altLang="zh-CN" b="1" dirty="0"/>
              <a:t>4</a:t>
            </a:r>
            <a:r>
              <a:rPr lang="zh-CN" altLang="en-US" b="1" dirty="0"/>
              <a:t>）展开犬的耳廓，修剪耳孔周围的毛发</a:t>
            </a:r>
            <a:r>
              <a:rPr lang="zh-CN" altLang="en-US" b="1" dirty="0" smtClean="0"/>
              <a:t>。</a:t>
            </a:r>
            <a:endParaRPr lang="zh-CN" altLang="en-US" b="1" dirty="0"/>
          </a:p>
        </p:txBody>
      </p:sp>
    </p:spTree>
    <p:extLst>
      <p:ext uri="{BB962C8B-B14F-4D97-AF65-F5344CB8AC3E}">
        <p14:creationId xmlns:p14="http://schemas.microsoft.com/office/powerpoint/2010/main" val="449949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1412776"/>
            <a:ext cx="7715200" cy="5061176"/>
          </a:xfrm>
        </p:spPr>
        <p:txBody>
          <a:bodyPr>
            <a:normAutofit/>
          </a:bodyPr>
          <a:lstStyle/>
          <a:p>
            <a:pPr>
              <a:lnSpc>
                <a:spcPct val="150000"/>
              </a:lnSpc>
            </a:pPr>
            <a:r>
              <a:rPr lang="zh-CN" altLang="en-US" b="1" dirty="0" smtClean="0"/>
              <a:t>（</a:t>
            </a:r>
            <a:r>
              <a:rPr lang="en-US" altLang="zh-CN" b="1" dirty="0"/>
              <a:t>5</a:t>
            </a:r>
            <a:r>
              <a:rPr lang="zh-CN" altLang="en-US" b="1" dirty="0"/>
              <a:t>）按照从头盖骨底部的自然弯度修剪头的后部。</a:t>
            </a:r>
          </a:p>
          <a:p>
            <a:pPr>
              <a:lnSpc>
                <a:spcPct val="150000"/>
              </a:lnSpc>
            </a:pPr>
            <a:r>
              <a:rPr lang="zh-CN" altLang="en-US" b="1" dirty="0"/>
              <a:t>（</a:t>
            </a:r>
            <a:r>
              <a:rPr lang="en-US" altLang="zh-CN" b="1" dirty="0"/>
              <a:t>6</a:t>
            </a:r>
            <a:r>
              <a:rPr lang="zh-CN" altLang="en-US" b="1" dirty="0"/>
              <a:t>）修剪两眼之间的前头饰，修剪部分不能低于眼线。</a:t>
            </a:r>
          </a:p>
          <a:p>
            <a:pPr>
              <a:lnSpc>
                <a:spcPct val="150000"/>
              </a:lnSpc>
            </a:pPr>
            <a:r>
              <a:rPr lang="zh-CN" altLang="en-US" b="1" dirty="0"/>
              <a:t>（</a:t>
            </a:r>
            <a:r>
              <a:rPr lang="en-US" altLang="zh-CN" b="1" dirty="0"/>
              <a:t>7</a:t>
            </a:r>
            <a:r>
              <a:rPr lang="zh-CN" altLang="en-US" b="1" dirty="0"/>
              <a:t>）同样方法修剪另一侧。</a:t>
            </a:r>
          </a:p>
          <a:p>
            <a:pPr>
              <a:lnSpc>
                <a:spcPct val="150000"/>
              </a:lnSpc>
            </a:pPr>
            <a:r>
              <a:rPr lang="zh-CN" altLang="en-US" b="1" dirty="0"/>
              <a:t>（</a:t>
            </a:r>
            <a:r>
              <a:rPr lang="en-US" altLang="zh-CN" b="1" dirty="0"/>
              <a:t>8</a:t>
            </a:r>
            <a:r>
              <a:rPr lang="zh-CN" altLang="en-US" b="1" dirty="0"/>
              <a:t>）在修剪头饰顶部的毛发的时候，在头饰中部要多留一些毛发，而两侧要窄一些。</a:t>
            </a:r>
          </a:p>
        </p:txBody>
      </p:sp>
    </p:spTree>
    <p:extLst>
      <p:ext uri="{BB962C8B-B14F-4D97-AF65-F5344CB8AC3E}">
        <p14:creationId xmlns:p14="http://schemas.microsoft.com/office/powerpoint/2010/main" val="1891270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1412776"/>
            <a:ext cx="7715200" cy="5061176"/>
          </a:xfrm>
        </p:spPr>
        <p:txBody>
          <a:bodyPr>
            <a:normAutofit/>
          </a:bodyPr>
          <a:lstStyle/>
          <a:p>
            <a:pPr>
              <a:lnSpc>
                <a:spcPct val="150000"/>
              </a:lnSpc>
            </a:pPr>
            <a:r>
              <a:rPr lang="zh-CN" altLang="en-US" b="1" dirty="0">
                <a:solidFill>
                  <a:srgbClr val="FF0000"/>
                </a:solidFill>
              </a:rPr>
              <a:t>（二）实训步骤</a:t>
            </a:r>
          </a:p>
          <a:p>
            <a:pPr>
              <a:lnSpc>
                <a:spcPct val="150000"/>
              </a:lnSpc>
            </a:pPr>
            <a:r>
              <a:rPr lang="en-US" altLang="zh-CN" b="1" dirty="0">
                <a:solidFill>
                  <a:srgbClr val="0070C0"/>
                </a:solidFill>
              </a:rPr>
              <a:t>1.</a:t>
            </a:r>
            <a:r>
              <a:rPr lang="zh-CN" altLang="en-US" b="1" dirty="0">
                <a:solidFill>
                  <a:srgbClr val="0070C0"/>
                </a:solidFill>
              </a:rPr>
              <a:t>将脚修成猫足状</a:t>
            </a:r>
          </a:p>
          <a:p>
            <a:pPr>
              <a:lnSpc>
                <a:spcPct val="150000"/>
              </a:lnSpc>
            </a:pPr>
            <a:r>
              <a:rPr lang="zh-CN" altLang="en-US" b="1" dirty="0"/>
              <a:t>将犬脚向前伸，用拇指将脚趾上的毛推向右边，用小直剪剪掉超过足垫边缘的多余饰毛，再将毛推向左边，剪掉多余饰毛，露出趾甲。然后处理断层，使脚看上去有弧度</a:t>
            </a:r>
            <a:r>
              <a:rPr lang="zh-CN" altLang="en-US" b="1" dirty="0" smtClean="0"/>
              <a:t>。</a:t>
            </a:r>
            <a:endParaRPr lang="zh-CN" altLang="en-US" b="1" dirty="0"/>
          </a:p>
        </p:txBody>
      </p:sp>
    </p:spTree>
    <p:extLst>
      <p:ext uri="{BB962C8B-B14F-4D97-AF65-F5344CB8AC3E}">
        <p14:creationId xmlns:p14="http://schemas.microsoft.com/office/powerpoint/2010/main" val="2062062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1412776"/>
            <a:ext cx="7715200" cy="5061176"/>
          </a:xfrm>
        </p:spPr>
        <p:txBody>
          <a:bodyPr>
            <a:normAutofit/>
          </a:bodyPr>
          <a:lstStyle/>
          <a:p>
            <a:pPr>
              <a:lnSpc>
                <a:spcPct val="150000"/>
              </a:lnSpc>
            </a:pPr>
            <a:r>
              <a:rPr lang="en-US" altLang="zh-CN" b="1" dirty="0">
                <a:solidFill>
                  <a:srgbClr val="0070C0"/>
                </a:solidFill>
              </a:rPr>
              <a:t>5.</a:t>
            </a:r>
            <a:r>
              <a:rPr lang="zh-CN" altLang="en-US" b="1" dirty="0">
                <a:solidFill>
                  <a:srgbClr val="0070C0"/>
                </a:solidFill>
              </a:rPr>
              <a:t>脚边修剪</a:t>
            </a:r>
          </a:p>
          <a:p>
            <a:pPr>
              <a:lnSpc>
                <a:spcPct val="150000"/>
              </a:lnSpc>
            </a:pPr>
            <a:r>
              <a:rPr lang="zh-CN" altLang="en-US" b="1" dirty="0"/>
              <a:t>（</a:t>
            </a:r>
            <a:r>
              <a:rPr lang="en-US" altLang="zh-CN" b="1" dirty="0"/>
              <a:t>1</a:t>
            </a:r>
            <a:r>
              <a:rPr lang="zh-CN" altLang="en-US" b="1" dirty="0"/>
              <a:t>）用梳子将脚踝处的毛垂直向下梳，做成一个圆形的袖口。</a:t>
            </a:r>
          </a:p>
          <a:p>
            <a:pPr>
              <a:lnSpc>
                <a:spcPct val="150000"/>
              </a:lnSpc>
            </a:pPr>
            <a:r>
              <a:rPr lang="zh-CN" altLang="en-US" b="1" dirty="0"/>
              <a:t>（</a:t>
            </a:r>
            <a:r>
              <a:rPr lang="en-US" altLang="zh-CN" b="1" dirty="0"/>
              <a:t>2</a:t>
            </a:r>
            <a:r>
              <a:rPr lang="zh-CN" altLang="en-US" b="1" dirty="0"/>
              <a:t>）拿起剪刀放在水平位置上并且沿脚踝完全剪掉修剪线以下足部以上的毛。</a:t>
            </a:r>
          </a:p>
          <a:p>
            <a:pPr>
              <a:lnSpc>
                <a:spcPct val="150000"/>
              </a:lnSpc>
            </a:pPr>
            <a:r>
              <a:rPr lang="zh-CN" altLang="en-US" b="1" dirty="0"/>
              <a:t>（</a:t>
            </a:r>
            <a:r>
              <a:rPr lang="en-US" altLang="zh-CN" b="1" dirty="0"/>
              <a:t>3</a:t>
            </a:r>
            <a:r>
              <a:rPr lang="zh-CN" altLang="en-US" b="1" dirty="0"/>
              <a:t>）把皮毛向外梳理，然后用弯剪修出可爱的圆形。</a:t>
            </a:r>
          </a:p>
        </p:txBody>
      </p:sp>
    </p:spTree>
    <p:extLst>
      <p:ext uri="{BB962C8B-B14F-4D97-AF65-F5344CB8AC3E}">
        <p14:creationId xmlns:p14="http://schemas.microsoft.com/office/powerpoint/2010/main" val="449949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1412776"/>
            <a:ext cx="7715200" cy="5061176"/>
          </a:xfrm>
        </p:spPr>
        <p:txBody>
          <a:bodyPr>
            <a:normAutofit/>
          </a:bodyPr>
          <a:lstStyle/>
          <a:p>
            <a:pPr>
              <a:lnSpc>
                <a:spcPct val="150000"/>
              </a:lnSpc>
            </a:pPr>
            <a:r>
              <a:rPr lang="en-US" altLang="zh-CN" b="1" dirty="0">
                <a:solidFill>
                  <a:srgbClr val="0070C0"/>
                </a:solidFill>
              </a:rPr>
              <a:t>6.</a:t>
            </a:r>
            <a:r>
              <a:rPr lang="zh-CN" altLang="en-US" b="1" dirty="0">
                <a:solidFill>
                  <a:srgbClr val="0070C0"/>
                </a:solidFill>
              </a:rPr>
              <a:t>腿部修剪</a:t>
            </a:r>
          </a:p>
          <a:p>
            <a:pPr>
              <a:lnSpc>
                <a:spcPct val="150000"/>
              </a:lnSpc>
            </a:pPr>
            <a:r>
              <a:rPr lang="zh-CN" altLang="en-US" b="1" dirty="0"/>
              <a:t>（</a:t>
            </a:r>
            <a:r>
              <a:rPr lang="en-US" altLang="zh-CN" b="1" dirty="0"/>
              <a:t>1</a:t>
            </a:r>
            <a:r>
              <a:rPr lang="zh-CN" altLang="en-US" b="1" dirty="0"/>
              <a:t>）前腿修剪成圆柱状，注意前腿内侧的毛发修剪干净，与下腹的毛自然衔接。</a:t>
            </a:r>
          </a:p>
          <a:p>
            <a:pPr>
              <a:lnSpc>
                <a:spcPct val="150000"/>
              </a:lnSpc>
            </a:pPr>
            <a:r>
              <a:rPr lang="zh-CN" altLang="en-US" b="1" dirty="0"/>
              <a:t>（</a:t>
            </a:r>
            <a:r>
              <a:rPr lang="en-US" altLang="zh-CN" b="1" dirty="0"/>
              <a:t>2</a:t>
            </a:r>
            <a:r>
              <a:rPr lang="zh-CN" altLang="en-US" b="1" dirty="0"/>
              <a:t>）后腿应保持适当的弯曲度，依照身体的自然曲线，膝关节要修出棱角，后脚飞节处，修出</a:t>
            </a:r>
            <a:r>
              <a:rPr lang="en-US" altLang="zh-CN" b="1" dirty="0"/>
              <a:t>45°</a:t>
            </a:r>
            <a:r>
              <a:rPr lang="zh-CN" altLang="en-US" b="1" dirty="0"/>
              <a:t>转折。</a:t>
            </a:r>
          </a:p>
          <a:p>
            <a:pPr>
              <a:lnSpc>
                <a:spcPct val="150000"/>
              </a:lnSpc>
            </a:pPr>
            <a:r>
              <a:rPr lang="zh-CN" altLang="en-US" b="1" dirty="0"/>
              <a:t>（</a:t>
            </a:r>
            <a:r>
              <a:rPr lang="en-US" altLang="zh-CN" b="1" dirty="0"/>
              <a:t>3</a:t>
            </a:r>
            <a:r>
              <a:rPr lang="zh-CN" altLang="en-US" b="1" dirty="0"/>
              <a:t>）腿部要修剪成平滑的曲线，以达到平衡的状态。</a:t>
            </a:r>
          </a:p>
        </p:txBody>
      </p:sp>
    </p:spTree>
    <p:extLst>
      <p:ext uri="{BB962C8B-B14F-4D97-AF65-F5344CB8AC3E}">
        <p14:creationId xmlns:p14="http://schemas.microsoft.com/office/powerpoint/2010/main" val="449949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1412776"/>
            <a:ext cx="7715200" cy="5061176"/>
          </a:xfrm>
        </p:spPr>
        <p:txBody>
          <a:bodyPr>
            <a:normAutofit/>
          </a:bodyPr>
          <a:lstStyle/>
          <a:p>
            <a:pPr>
              <a:lnSpc>
                <a:spcPct val="150000"/>
              </a:lnSpc>
            </a:pPr>
            <a:r>
              <a:rPr lang="en-US" altLang="zh-CN" b="1" dirty="0">
                <a:solidFill>
                  <a:srgbClr val="0070C0"/>
                </a:solidFill>
              </a:rPr>
              <a:t>7.</a:t>
            </a:r>
            <a:r>
              <a:rPr lang="zh-CN" altLang="en-US" b="1" dirty="0">
                <a:solidFill>
                  <a:srgbClr val="0070C0"/>
                </a:solidFill>
              </a:rPr>
              <a:t>躯干修剪</a:t>
            </a:r>
          </a:p>
          <a:p>
            <a:pPr>
              <a:lnSpc>
                <a:spcPct val="150000"/>
              </a:lnSpc>
            </a:pPr>
            <a:r>
              <a:rPr lang="zh-CN" altLang="en-US" b="1" dirty="0"/>
              <a:t>（</a:t>
            </a:r>
            <a:r>
              <a:rPr lang="en-US" altLang="zh-CN" b="1" dirty="0"/>
              <a:t>1</a:t>
            </a:r>
            <a:r>
              <a:rPr lang="zh-CN" altLang="en-US" b="1" dirty="0"/>
              <a:t>）先在背部定一个平面，再从剃好的菱形上部开始修剪出一个与水平线呈</a:t>
            </a:r>
            <a:r>
              <a:rPr lang="en-US" altLang="zh-CN" b="1" dirty="0"/>
              <a:t>30°</a:t>
            </a:r>
            <a:r>
              <a:rPr lang="zh-CN" altLang="en-US" b="1" dirty="0"/>
              <a:t>的角。</a:t>
            </a:r>
          </a:p>
          <a:p>
            <a:pPr>
              <a:lnSpc>
                <a:spcPct val="150000"/>
              </a:lnSpc>
            </a:pPr>
            <a:r>
              <a:rPr lang="zh-CN" altLang="en-US" b="1" dirty="0"/>
              <a:t>（</a:t>
            </a:r>
            <a:r>
              <a:rPr lang="en-US" altLang="zh-CN" b="1" dirty="0"/>
              <a:t>2</a:t>
            </a:r>
            <a:r>
              <a:rPr lang="zh-CN" altLang="en-US" b="1" dirty="0"/>
              <a:t>）从后背部延伸到头部，毛发逐渐增长，中间不能有明显的中断，直到外观平滑美观</a:t>
            </a:r>
            <a:r>
              <a:rPr lang="zh-CN" altLang="en-US" b="1" dirty="0" smtClean="0"/>
              <a:t>。</a:t>
            </a:r>
            <a:endParaRPr lang="zh-CN" altLang="en-US" b="1" dirty="0"/>
          </a:p>
        </p:txBody>
      </p:sp>
    </p:spTree>
    <p:extLst>
      <p:ext uri="{BB962C8B-B14F-4D97-AF65-F5344CB8AC3E}">
        <p14:creationId xmlns:p14="http://schemas.microsoft.com/office/powerpoint/2010/main" val="449949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1412776"/>
            <a:ext cx="7715200" cy="5061176"/>
          </a:xfrm>
        </p:spPr>
        <p:txBody>
          <a:bodyPr>
            <a:normAutofit/>
          </a:bodyPr>
          <a:lstStyle/>
          <a:p>
            <a:pPr>
              <a:lnSpc>
                <a:spcPct val="150000"/>
              </a:lnSpc>
            </a:pPr>
            <a:r>
              <a:rPr lang="zh-CN" altLang="en-US" b="1" dirty="0" smtClean="0"/>
              <a:t>（</a:t>
            </a:r>
            <a:r>
              <a:rPr lang="en-US" altLang="zh-CN" b="1" dirty="0"/>
              <a:t>3</a:t>
            </a:r>
            <a:r>
              <a:rPr lang="zh-CN" altLang="en-US" b="1" dirty="0"/>
              <a:t>）侧腹部依照身体的曲线自然修剪。一般从后背部到腹底修剪出浑圆的感觉。</a:t>
            </a:r>
          </a:p>
          <a:p>
            <a:pPr>
              <a:lnSpc>
                <a:spcPct val="150000"/>
              </a:lnSpc>
            </a:pPr>
            <a:r>
              <a:rPr lang="zh-CN" altLang="en-US" b="1" dirty="0"/>
              <a:t>（</a:t>
            </a:r>
            <a:r>
              <a:rPr lang="en-US" altLang="zh-CN" b="1" dirty="0"/>
              <a:t>4</a:t>
            </a:r>
            <a:r>
              <a:rPr lang="zh-CN" altLang="en-US" b="1" dirty="0"/>
              <a:t>）前胸根据颈部的</a:t>
            </a:r>
            <a:r>
              <a:rPr lang="en-US" altLang="zh-CN" b="1" dirty="0"/>
              <a:t>V</a:t>
            </a:r>
            <a:r>
              <a:rPr lang="zh-CN" altLang="en-US" b="1" dirty="0"/>
              <a:t>型定装，从</a:t>
            </a:r>
            <a:r>
              <a:rPr lang="en-US" altLang="zh-CN" b="1" dirty="0"/>
              <a:t>V</a:t>
            </a:r>
            <a:r>
              <a:rPr lang="zh-CN" altLang="en-US" b="1" dirty="0"/>
              <a:t>型的两边开始修剪成一个圆形，并且与前肢的毛相衔接，但连接毛不可留下太多，以免使前胸看起来过于臃肿。</a:t>
            </a:r>
          </a:p>
          <a:p>
            <a:pPr>
              <a:lnSpc>
                <a:spcPct val="150000"/>
              </a:lnSpc>
            </a:pPr>
            <a:r>
              <a:rPr lang="zh-CN" altLang="en-US" b="1" dirty="0"/>
              <a:t>（</a:t>
            </a:r>
            <a:r>
              <a:rPr lang="en-US" altLang="zh-CN" b="1" dirty="0"/>
              <a:t>5</a:t>
            </a:r>
            <a:r>
              <a:rPr lang="zh-CN" altLang="en-US" b="1" dirty="0"/>
              <a:t>）前肢到后躯的底部毛发逐渐向后递减修剪，形成一个坡度。</a:t>
            </a:r>
          </a:p>
          <a:p>
            <a:pPr>
              <a:lnSpc>
                <a:spcPct val="150000"/>
              </a:lnSpc>
            </a:pPr>
            <a:r>
              <a:rPr lang="zh-CN" altLang="en-US" b="1" dirty="0"/>
              <a:t>（</a:t>
            </a:r>
            <a:r>
              <a:rPr lang="en-US" altLang="zh-CN" b="1" dirty="0"/>
              <a:t>6</a:t>
            </a:r>
            <a:r>
              <a:rPr lang="zh-CN" altLang="en-US" b="1" dirty="0"/>
              <a:t>）颈部的毛与前胸的毛自然衔接。</a:t>
            </a:r>
          </a:p>
        </p:txBody>
      </p:sp>
    </p:spTree>
    <p:extLst>
      <p:ext uri="{BB962C8B-B14F-4D97-AF65-F5344CB8AC3E}">
        <p14:creationId xmlns:p14="http://schemas.microsoft.com/office/powerpoint/2010/main" val="3120669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1412776"/>
            <a:ext cx="7715200" cy="5061176"/>
          </a:xfrm>
        </p:spPr>
        <p:txBody>
          <a:bodyPr>
            <a:normAutofit/>
          </a:bodyPr>
          <a:lstStyle/>
          <a:p>
            <a:pPr>
              <a:lnSpc>
                <a:spcPct val="150000"/>
              </a:lnSpc>
            </a:pPr>
            <a:r>
              <a:rPr lang="en-US" altLang="zh-CN" b="1" dirty="0">
                <a:solidFill>
                  <a:srgbClr val="0070C0"/>
                </a:solidFill>
              </a:rPr>
              <a:t>8.</a:t>
            </a:r>
            <a:r>
              <a:rPr lang="zh-CN" altLang="en-US" b="1" dirty="0">
                <a:solidFill>
                  <a:srgbClr val="0070C0"/>
                </a:solidFill>
              </a:rPr>
              <a:t>耳边线修剪</a:t>
            </a:r>
          </a:p>
          <a:p>
            <a:pPr>
              <a:lnSpc>
                <a:spcPct val="150000"/>
              </a:lnSpc>
            </a:pPr>
            <a:r>
              <a:rPr lang="zh-CN" altLang="en-US" b="1" dirty="0"/>
              <a:t>把剪刀水平贴于耳边，翻转成</a:t>
            </a:r>
            <a:r>
              <a:rPr lang="en-US" altLang="zh-CN" b="1" dirty="0"/>
              <a:t>45°</a:t>
            </a:r>
            <a:r>
              <a:rPr lang="zh-CN" altLang="en-US" b="1" dirty="0"/>
              <a:t>向上呈圆形修剪。可分三剪，第一刀先贴近耳部，第二刀把耳朵反过来贴在耳朵上修剪，第三刀放正耳朵位置，根据前两刀修剪的痕迹连接到颈部的</a:t>
            </a:r>
            <a:r>
              <a:rPr lang="en-US" altLang="zh-CN" b="1" dirty="0"/>
              <a:t>V</a:t>
            </a:r>
            <a:r>
              <a:rPr lang="zh-CN" altLang="en-US" b="1" dirty="0"/>
              <a:t>型部分。然后修去多余的毛发。另外一边也一样</a:t>
            </a:r>
            <a:r>
              <a:rPr lang="zh-CN" altLang="en-US" b="1" dirty="0" smtClean="0"/>
              <a:t>。</a:t>
            </a:r>
            <a:endParaRPr lang="zh-CN" altLang="en-US" b="1" dirty="0"/>
          </a:p>
        </p:txBody>
      </p:sp>
    </p:spTree>
    <p:extLst>
      <p:ext uri="{BB962C8B-B14F-4D97-AF65-F5344CB8AC3E}">
        <p14:creationId xmlns:p14="http://schemas.microsoft.com/office/powerpoint/2010/main" val="1975112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1412776"/>
            <a:ext cx="8219256" cy="5061176"/>
          </a:xfrm>
        </p:spPr>
        <p:txBody>
          <a:bodyPr>
            <a:normAutofit/>
          </a:bodyPr>
          <a:lstStyle/>
          <a:p>
            <a:pPr>
              <a:lnSpc>
                <a:spcPct val="150000"/>
              </a:lnSpc>
            </a:pPr>
            <a:r>
              <a:rPr lang="en-US" altLang="zh-CN" b="1" dirty="0">
                <a:solidFill>
                  <a:srgbClr val="0070C0"/>
                </a:solidFill>
              </a:rPr>
              <a:t>9. </a:t>
            </a:r>
            <a:r>
              <a:rPr lang="zh-CN" altLang="en-US" b="1" dirty="0">
                <a:solidFill>
                  <a:srgbClr val="0070C0"/>
                </a:solidFill>
              </a:rPr>
              <a:t>局部修剪</a:t>
            </a:r>
            <a:r>
              <a:rPr lang="zh-CN" altLang="en-US" b="1" dirty="0"/>
              <a:t>：观看整体效果，做局部修剪</a:t>
            </a:r>
            <a:r>
              <a:rPr lang="zh-CN" altLang="en-US" b="1" dirty="0" smtClean="0"/>
              <a:t>。</a:t>
            </a:r>
            <a:endParaRPr lang="zh-CN" altLang="en-US" b="1" dirty="0"/>
          </a:p>
        </p:txBody>
      </p:sp>
      <p:pic>
        <p:nvPicPr>
          <p:cNvPr id="4098"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151" y="2151675"/>
            <a:ext cx="4968552" cy="427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5112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d67fc157f14ec51972b431a"/>
          <p:cNvPicPr>
            <a:picLocks noChangeAspect="1" noChangeArrowheads="1"/>
          </p:cNvPicPr>
          <p:nvPr/>
        </p:nvPicPr>
        <p:blipFill rotWithShape="1">
          <a:blip r:embed="rId2">
            <a:extLst>
              <a:ext uri="{28A0092B-C50C-407E-A947-70E740481C1C}">
                <a14:useLocalDpi xmlns:a14="http://schemas.microsoft.com/office/drawing/2010/main" val="0"/>
              </a:ext>
            </a:extLst>
          </a:blip>
          <a:srcRect l="574" t="4092" r="1905" b="49431"/>
          <a:stretch/>
        </p:blipFill>
        <p:spPr bwMode="auto">
          <a:xfrm>
            <a:off x="683568" y="3802743"/>
            <a:ext cx="7431088" cy="2656114"/>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3"/>
          <a:stretch>
            <a:fillRect/>
          </a:stretch>
        </p:blipFill>
        <p:spPr>
          <a:xfrm>
            <a:off x="1114284" y="1916832"/>
            <a:ext cx="1485200" cy="1993125"/>
          </a:xfrm>
          <a:prstGeom prst="rect">
            <a:avLst/>
          </a:prstGeom>
        </p:spPr>
      </p:pic>
      <p:sp>
        <p:nvSpPr>
          <p:cNvPr id="6" name="文本框 1"/>
          <p:cNvSpPr txBox="1"/>
          <p:nvPr/>
        </p:nvSpPr>
        <p:spPr>
          <a:xfrm>
            <a:off x="3286804" y="2332458"/>
            <a:ext cx="2646878" cy="830997"/>
          </a:xfrm>
          <a:prstGeom prst="rect">
            <a:avLst/>
          </a:prstGeom>
          <a:noFill/>
        </p:spPr>
        <p:txBody>
          <a:bodyPr wrap="none" rtlCol="0">
            <a:spAutoFit/>
          </a:bodyPr>
          <a:lstStyle/>
          <a:p>
            <a:r>
              <a:rPr lang="zh-CN" altLang="en-US" sz="4800" b="1" dirty="0" smtClean="0">
                <a:solidFill>
                  <a:srgbClr val="09B3AF"/>
                </a:solidFill>
                <a:latin typeface="张海山锐谐体" panose="02000000000000000000" pitchFamily="2" charset="-122"/>
                <a:ea typeface="张海山锐谐体" panose="02000000000000000000" pitchFamily="2" charset="-122"/>
              </a:rPr>
              <a:t>谢谢观看</a:t>
            </a:r>
            <a:endParaRPr lang="zh-CN" altLang="en-US" sz="4800" b="1" dirty="0">
              <a:solidFill>
                <a:srgbClr val="09B3AF"/>
              </a:solidFill>
              <a:latin typeface="张海山锐谐体" panose="02000000000000000000" pitchFamily="2" charset="-122"/>
              <a:ea typeface="张海山锐谐体" panose="02000000000000000000" pitchFamily="2" charset="-122"/>
            </a:endParaRPr>
          </a:p>
        </p:txBody>
      </p:sp>
      <p:sp>
        <p:nvSpPr>
          <p:cNvPr id="7" name="Rectangle 7"/>
          <p:cNvSpPr>
            <a:spLocks noChangeArrowheads="1"/>
          </p:cNvSpPr>
          <p:nvPr/>
        </p:nvSpPr>
        <p:spPr bwMode="auto">
          <a:xfrm>
            <a:off x="2580327" y="3371856"/>
            <a:ext cx="41678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2800" dirty="0">
                <a:solidFill>
                  <a:srgbClr val="88988A"/>
                </a:solidFill>
              </a:rPr>
              <a:t>THANKS FOR COMING</a:t>
            </a:r>
          </a:p>
        </p:txBody>
      </p:sp>
      <p:pic>
        <p:nvPicPr>
          <p:cNvPr id="8" name="图片 7"/>
          <p:cNvPicPr>
            <a:picLocks noChangeAspect="1"/>
          </p:cNvPicPr>
          <p:nvPr/>
        </p:nvPicPr>
        <p:blipFill>
          <a:blip r:embed="rId4"/>
          <a:stretch>
            <a:fillRect/>
          </a:stretch>
        </p:blipFill>
        <p:spPr>
          <a:xfrm rot="2389778">
            <a:off x="6372239" y="2216438"/>
            <a:ext cx="1707898" cy="1801580"/>
          </a:xfrm>
          <a:prstGeom prst="rect">
            <a:avLst/>
          </a:prstGeom>
        </p:spPr>
      </p:pic>
    </p:spTree>
    <p:extLst>
      <p:ext uri="{BB962C8B-B14F-4D97-AF65-F5344CB8AC3E}">
        <p14:creationId xmlns:p14="http://schemas.microsoft.com/office/powerpoint/2010/main" val="88188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52" presetClass="entr" presetSubtype="0" fill="hold" grpId="0" nodeType="withEffect">
                                  <p:stCondLst>
                                    <p:cond delay="2000"/>
                                  </p:stCondLst>
                                  <p:iterate type="lt">
                                    <p:tmPct val="10000"/>
                                  </p:iterate>
                                  <p:childTnLst>
                                    <p:set>
                                      <p:cBhvr>
                                        <p:cTn id="9" dur="1" fill="hold">
                                          <p:stCondLst>
                                            <p:cond delay="0"/>
                                          </p:stCondLst>
                                        </p:cTn>
                                        <p:tgtEl>
                                          <p:spTgt spid="6"/>
                                        </p:tgtEl>
                                        <p:attrNameLst>
                                          <p:attrName>style.visibility</p:attrName>
                                        </p:attrNameLst>
                                      </p:cBhvr>
                                      <p:to>
                                        <p:strVal val="visible"/>
                                      </p:to>
                                    </p:set>
                                    <p:animScale>
                                      <p:cBhvr>
                                        <p:cTn id="10"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6"/>
                                        </p:tgtEl>
                                        <p:attrNameLst>
                                          <p:attrName>ppt_x</p:attrName>
                                          <p:attrName>ppt_y</p:attrName>
                                        </p:attrNameLst>
                                      </p:cBhvr>
                                    </p:animMotion>
                                    <p:animEffect transition="in" filter="fade">
                                      <p:cBhvr>
                                        <p:cTn id="12" dur="1000"/>
                                        <p:tgtEl>
                                          <p:spTgt spid="6"/>
                                        </p:tgtEl>
                                      </p:cBhvr>
                                    </p:animEffect>
                                  </p:childTnLst>
                                </p:cTn>
                              </p:par>
                              <p:par>
                                <p:cTn id="13" presetID="42" presetClass="entr" presetSubtype="0" fill="hold" grpId="0" nodeType="withEffect">
                                  <p:stCondLst>
                                    <p:cond delay="4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250"/>
                                        <p:tgtEl>
                                          <p:spTgt spid="7"/>
                                        </p:tgtEl>
                                      </p:cBhvr>
                                    </p:animEffect>
                                    <p:anim calcmode="lin" valueType="num">
                                      <p:cBhvr>
                                        <p:cTn id="16" dur="1250" fill="hold"/>
                                        <p:tgtEl>
                                          <p:spTgt spid="7"/>
                                        </p:tgtEl>
                                        <p:attrNameLst>
                                          <p:attrName>ppt_x</p:attrName>
                                        </p:attrNameLst>
                                      </p:cBhvr>
                                      <p:tavLst>
                                        <p:tav tm="0">
                                          <p:val>
                                            <p:strVal val="#ppt_x"/>
                                          </p:val>
                                        </p:tav>
                                        <p:tav tm="100000">
                                          <p:val>
                                            <p:strVal val="#ppt_x"/>
                                          </p:val>
                                        </p:tav>
                                      </p:tavLst>
                                    </p:anim>
                                    <p:anim calcmode="lin" valueType="num">
                                      <p:cBhvr>
                                        <p:cTn id="17" dur="1250" fill="hold"/>
                                        <p:tgtEl>
                                          <p:spTgt spid="7"/>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10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1412776"/>
            <a:ext cx="7715200" cy="5061176"/>
          </a:xfrm>
        </p:spPr>
        <p:txBody>
          <a:bodyPr>
            <a:normAutofit/>
          </a:bodyPr>
          <a:lstStyle/>
          <a:p>
            <a:pPr>
              <a:lnSpc>
                <a:spcPct val="150000"/>
              </a:lnSpc>
            </a:pPr>
            <a:r>
              <a:rPr lang="en-US" altLang="zh-CN" b="1" dirty="0" smtClean="0">
                <a:solidFill>
                  <a:srgbClr val="0070C0"/>
                </a:solidFill>
              </a:rPr>
              <a:t>2</a:t>
            </a:r>
            <a:r>
              <a:rPr lang="en-US" altLang="zh-CN" b="1" dirty="0">
                <a:solidFill>
                  <a:srgbClr val="0070C0"/>
                </a:solidFill>
              </a:rPr>
              <a:t>.</a:t>
            </a:r>
            <a:r>
              <a:rPr lang="zh-CN" altLang="en-US" b="1" dirty="0">
                <a:solidFill>
                  <a:srgbClr val="0070C0"/>
                </a:solidFill>
              </a:rPr>
              <a:t>修剪尾部</a:t>
            </a:r>
          </a:p>
          <a:p>
            <a:pPr>
              <a:lnSpc>
                <a:spcPct val="150000"/>
              </a:lnSpc>
            </a:pPr>
            <a:r>
              <a:rPr lang="zh-CN" altLang="en-US" b="1" dirty="0"/>
              <a:t>将直剪（或牙剪）放在尾根位置，从两边各打斜</a:t>
            </a:r>
            <a:r>
              <a:rPr lang="en-US" altLang="zh-CN" b="1" dirty="0"/>
              <a:t>45°</a:t>
            </a:r>
            <a:r>
              <a:rPr lang="zh-CN" altLang="en-US" b="1" dirty="0"/>
              <a:t>修剪尾根的被毛，掀起尾巴，捏住尾巴中间的饰毛，将尾部的毛向上挑起，修剪尾根上部的毛，修至几乎与尾巴平，从侧面看感觉尾根提至腰部，并将侧面边缘的毛剪至扇形，使尾巴服帖在背上。将影响到尾巴与背部服帖的毛剪掉。</a:t>
            </a:r>
          </a:p>
        </p:txBody>
      </p:sp>
    </p:spTree>
    <p:extLst>
      <p:ext uri="{BB962C8B-B14F-4D97-AF65-F5344CB8AC3E}">
        <p14:creationId xmlns:p14="http://schemas.microsoft.com/office/powerpoint/2010/main" val="346983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1412776"/>
            <a:ext cx="7715200" cy="5061176"/>
          </a:xfrm>
        </p:spPr>
        <p:txBody>
          <a:bodyPr>
            <a:normAutofit/>
          </a:bodyPr>
          <a:lstStyle/>
          <a:p>
            <a:pPr>
              <a:lnSpc>
                <a:spcPct val="150000"/>
              </a:lnSpc>
            </a:pPr>
            <a:r>
              <a:rPr lang="en-US" altLang="zh-CN" b="1" dirty="0">
                <a:solidFill>
                  <a:srgbClr val="0070C0"/>
                </a:solidFill>
              </a:rPr>
              <a:t>3.</a:t>
            </a:r>
            <a:r>
              <a:rPr lang="zh-CN" altLang="en-US" b="1" dirty="0">
                <a:solidFill>
                  <a:srgbClr val="0070C0"/>
                </a:solidFill>
              </a:rPr>
              <a:t>修剪臀部和大腿</a:t>
            </a:r>
          </a:p>
          <a:p>
            <a:pPr>
              <a:lnSpc>
                <a:spcPct val="150000"/>
              </a:lnSpc>
            </a:pPr>
            <a:r>
              <a:rPr lang="zh-CN" altLang="en-US" b="1" dirty="0"/>
              <a:t>将修剪范围由尾部扩大到臀部上方一点，用直剪将臀部修圆，大腿至飞节修圆，并将大腿修成鸡大腿状。</a:t>
            </a:r>
          </a:p>
          <a:p>
            <a:pPr>
              <a:lnSpc>
                <a:spcPct val="150000"/>
              </a:lnSpc>
            </a:pPr>
            <a:r>
              <a:rPr lang="en-US" altLang="zh-CN" b="1" dirty="0">
                <a:solidFill>
                  <a:srgbClr val="0070C0"/>
                </a:solidFill>
              </a:rPr>
              <a:t>4.</a:t>
            </a:r>
            <a:r>
              <a:rPr lang="zh-CN" altLang="en-US" b="1" dirty="0">
                <a:solidFill>
                  <a:srgbClr val="0070C0"/>
                </a:solidFill>
              </a:rPr>
              <a:t>修剪后肢飞节以下</a:t>
            </a:r>
          </a:p>
          <a:p>
            <a:pPr>
              <a:lnSpc>
                <a:spcPct val="150000"/>
              </a:lnSpc>
            </a:pPr>
            <a:r>
              <a:rPr lang="zh-CN" altLang="en-US" b="1" dirty="0"/>
              <a:t>将后肢飞节处的毛挑起，观察飞节与桌面是否垂直。若垂直将层次不齐的毛剪掉；若飞节向前斜，则上部留毛短，下部留毛长；若向后斜，则上部留毛长，下部留毛短。</a:t>
            </a:r>
          </a:p>
        </p:txBody>
      </p:sp>
    </p:spTree>
    <p:extLst>
      <p:ext uri="{BB962C8B-B14F-4D97-AF65-F5344CB8AC3E}">
        <p14:creationId xmlns:p14="http://schemas.microsoft.com/office/powerpoint/2010/main" val="2320917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1412776"/>
            <a:ext cx="7715200" cy="5061176"/>
          </a:xfrm>
        </p:spPr>
        <p:txBody>
          <a:bodyPr>
            <a:normAutofit/>
          </a:bodyPr>
          <a:lstStyle/>
          <a:p>
            <a:pPr>
              <a:lnSpc>
                <a:spcPct val="150000"/>
              </a:lnSpc>
            </a:pPr>
            <a:r>
              <a:rPr lang="en-US" altLang="zh-CN" b="1" dirty="0">
                <a:solidFill>
                  <a:srgbClr val="0070C0"/>
                </a:solidFill>
              </a:rPr>
              <a:t>5.</a:t>
            </a:r>
            <a:r>
              <a:rPr lang="zh-CN" altLang="en-US" b="1" dirty="0">
                <a:solidFill>
                  <a:srgbClr val="0070C0"/>
                </a:solidFill>
              </a:rPr>
              <a:t>修剪腰线</a:t>
            </a:r>
          </a:p>
          <a:p>
            <a:pPr>
              <a:lnSpc>
                <a:spcPct val="150000"/>
              </a:lnSpc>
            </a:pPr>
            <a:r>
              <a:rPr lang="zh-CN" altLang="en-US" b="1" dirty="0"/>
              <a:t>用直剪左右各倾斜</a:t>
            </a:r>
            <a:r>
              <a:rPr lang="en-US" altLang="zh-CN" b="1" dirty="0"/>
              <a:t>45°</a:t>
            </a:r>
            <a:r>
              <a:rPr lang="zh-CN" altLang="en-US" b="1" dirty="0"/>
              <a:t>沿臀部修剪出股部分界线，在后肢前面稍稍修剪出一条弧线，但不要特别突出腰。</a:t>
            </a:r>
          </a:p>
          <a:p>
            <a:pPr>
              <a:lnSpc>
                <a:spcPct val="150000"/>
              </a:lnSpc>
            </a:pPr>
            <a:r>
              <a:rPr lang="en-US" altLang="zh-CN" b="1" dirty="0">
                <a:solidFill>
                  <a:srgbClr val="0070C0"/>
                </a:solidFill>
              </a:rPr>
              <a:t>6.</a:t>
            </a:r>
            <a:r>
              <a:rPr lang="zh-CN" altLang="en-US" b="1" dirty="0">
                <a:solidFill>
                  <a:srgbClr val="0070C0"/>
                </a:solidFill>
              </a:rPr>
              <a:t>修剪腹线</a:t>
            </a:r>
          </a:p>
          <a:p>
            <a:pPr>
              <a:lnSpc>
                <a:spcPct val="150000"/>
              </a:lnSpc>
            </a:pPr>
            <a:r>
              <a:rPr lang="zh-CN" altLang="en-US" b="1" dirty="0"/>
              <a:t>用直剪从后肢大腿处沿下腹部曲线修剪至前肢饰毛，平行修剪下腹部，并修成弧形的腹线。</a:t>
            </a:r>
          </a:p>
        </p:txBody>
      </p:sp>
    </p:spTree>
    <p:extLst>
      <p:ext uri="{BB962C8B-B14F-4D97-AF65-F5344CB8AC3E}">
        <p14:creationId xmlns:p14="http://schemas.microsoft.com/office/powerpoint/2010/main" val="3839726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1412776"/>
            <a:ext cx="7715200" cy="5061176"/>
          </a:xfrm>
        </p:spPr>
        <p:txBody>
          <a:bodyPr>
            <a:normAutofit/>
          </a:bodyPr>
          <a:lstStyle/>
          <a:p>
            <a:pPr>
              <a:lnSpc>
                <a:spcPct val="150000"/>
              </a:lnSpc>
            </a:pPr>
            <a:r>
              <a:rPr lang="en-US" altLang="zh-CN" b="1" dirty="0">
                <a:solidFill>
                  <a:srgbClr val="0070C0"/>
                </a:solidFill>
              </a:rPr>
              <a:t>7.</a:t>
            </a:r>
            <a:r>
              <a:rPr lang="zh-CN" altLang="en-US" b="1" dirty="0">
                <a:solidFill>
                  <a:srgbClr val="0070C0"/>
                </a:solidFill>
              </a:rPr>
              <a:t>修剪胸部</a:t>
            </a:r>
          </a:p>
          <a:p>
            <a:pPr>
              <a:lnSpc>
                <a:spcPct val="150000"/>
              </a:lnSpc>
            </a:pPr>
            <a:r>
              <a:rPr lang="zh-CN" altLang="en-US" b="1" dirty="0"/>
              <a:t>让博美两前肢正常平行站立，将胸部毛挑起，用直剪从上向下、从右向左横剪出两个圆，圆的最低点在肘关节，使胸部浑圆饱满。</a:t>
            </a:r>
          </a:p>
          <a:p>
            <a:pPr>
              <a:lnSpc>
                <a:spcPct val="150000"/>
              </a:lnSpc>
            </a:pPr>
            <a:r>
              <a:rPr lang="en-US" altLang="zh-CN" b="1" dirty="0">
                <a:solidFill>
                  <a:srgbClr val="0070C0"/>
                </a:solidFill>
              </a:rPr>
              <a:t>8.</a:t>
            </a:r>
            <a:r>
              <a:rPr lang="zh-CN" altLang="en-US" b="1" dirty="0">
                <a:solidFill>
                  <a:srgbClr val="0070C0"/>
                </a:solidFill>
              </a:rPr>
              <a:t>修剪前肢</a:t>
            </a:r>
          </a:p>
          <a:p>
            <a:pPr>
              <a:lnSpc>
                <a:spcPct val="150000"/>
              </a:lnSpc>
            </a:pPr>
            <a:r>
              <a:rPr lang="zh-CN" altLang="en-US" b="1" dirty="0"/>
              <a:t>将前肢剪成垂直于地面的形状</a:t>
            </a:r>
            <a:r>
              <a:rPr lang="zh-CN" altLang="en-US" b="1" dirty="0" smtClean="0"/>
              <a:t>。</a:t>
            </a:r>
            <a:endParaRPr lang="zh-CN" altLang="en-US" b="1" dirty="0"/>
          </a:p>
        </p:txBody>
      </p:sp>
    </p:spTree>
    <p:extLst>
      <p:ext uri="{BB962C8B-B14F-4D97-AF65-F5344CB8AC3E}">
        <p14:creationId xmlns:p14="http://schemas.microsoft.com/office/powerpoint/2010/main" val="3839726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1412776"/>
            <a:ext cx="7715200" cy="5061176"/>
          </a:xfrm>
        </p:spPr>
        <p:txBody>
          <a:bodyPr>
            <a:normAutofit/>
          </a:bodyPr>
          <a:lstStyle/>
          <a:p>
            <a:pPr>
              <a:lnSpc>
                <a:spcPct val="150000"/>
              </a:lnSpc>
            </a:pPr>
            <a:r>
              <a:rPr lang="en-US" altLang="zh-CN" b="1" dirty="0">
                <a:solidFill>
                  <a:srgbClr val="0070C0"/>
                </a:solidFill>
              </a:rPr>
              <a:t>9.</a:t>
            </a:r>
            <a:r>
              <a:rPr lang="zh-CN" altLang="en-US" b="1" dirty="0">
                <a:solidFill>
                  <a:srgbClr val="0070C0"/>
                </a:solidFill>
              </a:rPr>
              <a:t>修剪面部</a:t>
            </a:r>
          </a:p>
          <a:p>
            <a:pPr>
              <a:lnSpc>
                <a:spcPct val="150000"/>
              </a:lnSpc>
            </a:pPr>
            <a:r>
              <a:rPr lang="zh-CN" altLang="en-US" b="1" dirty="0"/>
              <a:t>用拇指与食指握住犬的上下颌，小指从头顶绕过扣住头后部，挡住眼睛，分别从上面和下面用直剪剪掉胡子和眉毛。</a:t>
            </a:r>
          </a:p>
          <a:p>
            <a:pPr>
              <a:lnSpc>
                <a:spcPct val="150000"/>
              </a:lnSpc>
            </a:pPr>
            <a:r>
              <a:rPr lang="en-US" altLang="zh-CN" b="1" dirty="0">
                <a:solidFill>
                  <a:srgbClr val="0070C0"/>
                </a:solidFill>
              </a:rPr>
              <a:t>10.</a:t>
            </a:r>
            <a:r>
              <a:rPr lang="zh-CN" altLang="en-US" b="1" dirty="0">
                <a:solidFill>
                  <a:srgbClr val="0070C0"/>
                </a:solidFill>
              </a:rPr>
              <a:t>修剪耳朵</a:t>
            </a:r>
          </a:p>
          <a:p>
            <a:pPr>
              <a:lnSpc>
                <a:spcPct val="150000"/>
              </a:lnSpc>
            </a:pPr>
            <a:r>
              <a:rPr lang="zh-CN" altLang="en-US" b="1" dirty="0"/>
              <a:t>用声音吸引博美将耳朵摆正，手摸到耳朵位置，拇指与食指捏住，用小指剪剪掉耳尖多余饰毛，使耳尖、外眼角、鼻尖呈正三角形</a:t>
            </a:r>
            <a:r>
              <a:rPr lang="zh-CN" altLang="en-US" b="1" dirty="0" smtClean="0"/>
              <a:t>。</a:t>
            </a:r>
            <a:endParaRPr lang="zh-CN" altLang="en-US" b="1" dirty="0"/>
          </a:p>
        </p:txBody>
      </p:sp>
    </p:spTree>
    <p:extLst>
      <p:ext uri="{BB962C8B-B14F-4D97-AF65-F5344CB8AC3E}">
        <p14:creationId xmlns:p14="http://schemas.microsoft.com/office/powerpoint/2010/main" val="3839726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1412776"/>
            <a:ext cx="3970784" cy="5061176"/>
          </a:xfrm>
        </p:spPr>
        <p:txBody>
          <a:bodyPr>
            <a:normAutofit/>
          </a:bodyPr>
          <a:lstStyle/>
          <a:p>
            <a:pPr>
              <a:lnSpc>
                <a:spcPct val="150000"/>
              </a:lnSpc>
            </a:pPr>
            <a:r>
              <a:rPr lang="en-US" altLang="zh-CN" b="1" dirty="0">
                <a:solidFill>
                  <a:srgbClr val="0070C0"/>
                </a:solidFill>
              </a:rPr>
              <a:t>11.</a:t>
            </a:r>
            <a:r>
              <a:rPr lang="zh-CN" altLang="en-US" b="1" dirty="0">
                <a:solidFill>
                  <a:srgbClr val="0070C0"/>
                </a:solidFill>
              </a:rPr>
              <a:t>整形修剪</a:t>
            </a:r>
          </a:p>
          <a:p>
            <a:pPr>
              <a:lnSpc>
                <a:spcPct val="150000"/>
              </a:lnSpc>
            </a:pPr>
            <a:r>
              <a:rPr lang="zh-CN" altLang="en-US" b="1" dirty="0"/>
              <a:t>用直剪将背部参差不齐的被毛修齐修圆。用牙剪整体修剪，将层次不齐的毛修顺，形成浑圆、利落、可爱的造型。</a:t>
            </a:r>
          </a:p>
        </p:txBody>
      </p:sp>
      <p:pic>
        <p:nvPicPr>
          <p:cNvPr id="1026"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484784"/>
            <a:ext cx="4176464" cy="40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7266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凸显">
  <a:themeElements>
    <a:clrScheme name="凸显">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凸显">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凸显">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2787</Words>
  <Application>Microsoft Office PowerPoint</Application>
  <PresentationFormat>全屏显示(4:3)</PresentationFormat>
  <Paragraphs>136</Paragraphs>
  <Slides>36</Slides>
  <Notes>0</Notes>
  <HiddenSlides>0</HiddenSlides>
  <MMClips>0</MMClips>
  <ScaleCrop>false</ScaleCrop>
  <HeadingPairs>
    <vt:vector size="4" baseType="variant">
      <vt:variant>
        <vt:lpstr>主题</vt:lpstr>
      </vt:variant>
      <vt:variant>
        <vt:i4>1</vt:i4>
      </vt:variant>
      <vt:variant>
        <vt:lpstr>幻灯片标题</vt:lpstr>
      </vt:variant>
      <vt:variant>
        <vt:i4>36</vt:i4>
      </vt:variant>
    </vt:vector>
  </HeadingPairs>
  <TitlesOfParts>
    <vt:vector size="37" baseType="lpstr">
      <vt:lpstr>凸显</vt:lpstr>
      <vt:lpstr>任务6  常见长毛犬的美容 </vt:lpstr>
      <vt:lpstr>一、博美犬的美容技术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二、雪纳瑞犬的美容技术 </vt:lpstr>
      <vt:lpstr>PowerPoint 演示文稿</vt:lpstr>
      <vt:lpstr>PowerPoint 演示文稿</vt:lpstr>
      <vt:lpstr>PowerPoint 演示文稿</vt:lpstr>
      <vt:lpstr>PowerPoint 演示文稿</vt:lpstr>
      <vt:lpstr>PowerPoint 演示文稿</vt:lpstr>
      <vt:lpstr>三、比熊犬的美容技术 </vt:lpstr>
      <vt:lpstr>PowerPoint 演示文稿</vt:lpstr>
      <vt:lpstr>PowerPoint 演示文稿</vt:lpstr>
      <vt:lpstr>PowerPoint 演示文稿</vt:lpstr>
      <vt:lpstr>PowerPoint 演示文稿</vt:lpstr>
      <vt:lpstr>PowerPoint 演示文稿</vt:lpstr>
      <vt:lpstr>PowerPoint 演示文稿</vt:lpstr>
      <vt:lpstr>四、贵宾犬的美容技术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任务六  犬的护理技术 </dc:title>
  <dc:creator>丁晓</dc:creator>
  <cp:lastModifiedBy>Win10_64</cp:lastModifiedBy>
  <cp:revision>94</cp:revision>
  <dcterms:created xsi:type="dcterms:W3CDTF">2020-10-15T12:50:57Z</dcterms:created>
  <dcterms:modified xsi:type="dcterms:W3CDTF">2020-12-03T13:39:26Z</dcterms:modified>
</cp:coreProperties>
</file>