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075" descr="610174_90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-3317"/>
          <a:stretch/>
        </p:blipFill>
        <p:spPr bwMode="auto">
          <a:xfrm>
            <a:off x="2627784" y="3535602"/>
            <a:ext cx="4513865" cy="3123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108693" y="90872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116480" y="2924944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CN" altLang="en-US" dirty="0">
              <a:solidFill>
                <a:srgbClr val="575F6D"/>
              </a:solidFill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椭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椭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椭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椭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0" name="TextBox 29"/>
          <p:cNvSpPr txBox="1"/>
          <p:nvPr userDrawn="1"/>
        </p:nvSpPr>
        <p:spPr>
          <a:xfrm>
            <a:off x="6525502" y="6457890"/>
            <a:ext cx="2618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E8637">
                    <a:lumMod val="75000"/>
                  </a:srgb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广东省高州农业学校</a:t>
            </a:r>
            <a:endParaRPr lang="zh-CN" altLang="en-US" sz="2000" b="1" dirty="0">
              <a:solidFill>
                <a:srgbClr val="FE8637">
                  <a:lumMod val="75000"/>
                </a:srgb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2" y="26729"/>
            <a:ext cx="1354058" cy="134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Box 34"/>
          <p:cNvSpPr txBox="1"/>
          <p:nvPr userDrawn="1"/>
        </p:nvSpPr>
        <p:spPr>
          <a:xfrm>
            <a:off x="6052189" y="26729"/>
            <a:ext cx="3024336" cy="46166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prstClr val="black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宠物养护与疾病防治</a:t>
            </a:r>
            <a:endParaRPr lang="zh-CN" altLang="en-US" sz="2400" b="1" dirty="0">
              <a:solidFill>
                <a:prstClr val="black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636528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0553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2254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dirty="0" smtClean="0"/>
              <a:t>单击此处编辑母版标题样式</a:t>
            </a:r>
            <a:endParaRPr kumimoji="0" 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 dirty="0">
              <a:solidFill>
                <a:srgbClr val="575F6D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6291112" y="6418374"/>
            <a:ext cx="25464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E8637">
                    <a:lumMod val="75000"/>
                  </a:srgb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广东省高州农业学校</a:t>
            </a:r>
            <a:endParaRPr lang="zh-CN" altLang="en-US" sz="2000" b="1" dirty="0">
              <a:solidFill>
                <a:srgbClr val="FE8637">
                  <a:lumMod val="75000"/>
                </a:srgb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052189" y="26729"/>
            <a:ext cx="3024336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prstClr val="black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宠物养护与疾病防治</a:t>
            </a:r>
            <a:endParaRPr lang="zh-CN" altLang="en-US" sz="2400" b="1" dirty="0">
              <a:solidFill>
                <a:prstClr val="black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2" y="26729"/>
            <a:ext cx="1354058" cy="134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5191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02C4276-68BD-4EA0-8D83-20921FFDD090}" type="datetimeFigureOut">
              <a:rPr lang="zh-CN" altLang="en-US" smtClean="0">
                <a:solidFill>
                  <a:srgbClr val="FFF39D"/>
                </a:solidFill>
              </a:rPr>
              <a:pPr/>
              <a:t>2020/11/17</a:t>
            </a:fld>
            <a:endParaRPr lang="zh-CN" altLang="en-US">
              <a:solidFill>
                <a:srgbClr val="FFF39D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CN" altLang="en-US">
              <a:solidFill>
                <a:srgbClr val="FFF39D"/>
              </a:solidFill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椭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椭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椭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椭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椭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21578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53408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144712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021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430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7034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564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8859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108692" y="908720"/>
            <a:ext cx="6279731" cy="2304256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5400" dirty="0" smtClean="0"/>
              <a:t>    </a:t>
            </a:r>
            <a:br>
              <a:rPr lang="en-US" altLang="zh-CN" sz="5400" dirty="0" smtClean="0"/>
            </a:br>
            <a:r>
              <a:rPr lang="en-US" altLang="zh-CN" sz="5400" dirty="0"/>
              <a:t/>
            </a:r>
            <a:br>
              <a:rPr lang="en-US" altLang="zh-CN" sz="5400" dirty="0"/>
            </a:br>
            <a:r>
              <a:rPr lang="zh-CN" altLang="en-US" sz="5400" dirty="0" smtClean="0"/>
              <a:t>任务</a:t>
            </a:r>
            <a:r>
              <a:rPr lang="en-US" altLang="zh-CN" sz="5400" dirty="0" smtClean="0"/>
              <a:t>3</a:t>
            </a:r>
            <a:br>
              <a:rPr lang="en-US" altLang="zh-CN" sz="5400" dirty="0" smtClean="0"/>
            </a:br>
            <a:r>
              <a:rPr lang="zh-CN" altLang="en-US" sz="5400" dirty="0" smtClean="0"/>
              <a:t>药物的胃管投喂</a:t>
            </a:r>
            <a:endParaRPr lang="zh-CN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136867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b="1" dirty="0" smtClean="0">
                <a:solidFill>
                  <a:srgbClr val="CC66FF"/>
                </a:solidFill>
              </a:rPr>
              <a:t>              </a:t>
            </a:r>
            <a:r>
              <a:rPr lang="zh-CN" altLang="zh-CN" sz="3600" b="1" dirty="0" smtClean="0">
                <a:solidFill>
                  <a:srgbClr val="00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胃管</a:t>
            </a:r>
            <a:r>
              <a:rPr lang="zh-CN" altLang="zh-CN" sz="3600" b="1" dirty="0">
                <a:solidFill>
                  <a:srgbClr val="00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投药法 </a:t>
            </a:r>
            <a:endParaRPr lang="zh-CN" altLang="en-US" sz="3600" b="1" dirty="0">
              <a:solidFill>
                <a:srgbClr val="00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779096" cy="48737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zh-CN" b="1" dirty="0"/>
              <a:t>对</a:t>
            </a:r>
            <a:r>
              <a:rPr lang="zh-CN" altLang="zh-CN" b="1" dirty="0">
                <a:solidFill>
                  <a:srgbClr val="0000FF"/>
                </a:solidFill>
              </a:rPr>
              <a:t>大剂量的液体药物</a:t>
            </a:r>
            <a:r>
              <a:rPr lang="zh-CN" altLang="zh-CN" b="1" dirty="0"/>
              <a:t>应用此法比较合适。本法操作简单，安全可靠，且不浪费药物。应用胃管投药时，应先准备一个金属的或硬质木料制成的纺锤形带手柄的开口器，表面要光滑，开口器的正中要有一个插胃管的小孔。再准备一根投药管（幼犬用直径0．5～0．6厘米，大犬用直径1～1．5厘米的胶皮管或塑料管。也可用人用14号导尿管代替）。 </a:t>
            </a:r>
          </a:p>
          <a:p>
            <a:endParaRPr lang="zh-CN" altLang="en-US" dirty="0"/>
          </a:p>
        </p:txBody>
      </p:sp>
      <p:pic>
        <p:nvPicPr>
          <p:cNvPr id="4" name="Picture 4" descr="2008122115633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573016"/>
            <a:ext cx="1743075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624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1259632" y="708631"/>
            <a:ext cx="7467600" cy="4873752"/>
          </a:xfrm>
        </p:spPr>
        <p:txBody>
          <a:bodyPr/>
          <a:lstStyle/>
          <a:p>
            <a:r>
              <a:rPr lang="zh-CN" altLang="zh-CN" b="1" dirty="0"/>
              <a:t>投药时，大犬采取坐立姿势保定，幼犬可将前躯抬高呈竖直姿势。助手将纺锤形开口器放入口内，任犬咬紧，并用绳子将开口器固定在口角处，投药者手持涂有润滑剂的胃管，自开口器的小孔内插入，在舌的背面缓慢地向咽部推进，随犬的吞咽动作将胃管推入食管内。插入一定深度（先用胃管测量，犬的鼻端到第八肋骨处为插入深度）后，将胃管的末端放入一盛水的杯子中，若自胃管末端向外冒出气泡，则说明胃管被摘入气管内，应立即拨出再</a:t>
            </a:r>
            <a:r>
              <a:rPr lang="zh-CN" altLang="zh-CN" b="1" dirty="0" smtClean="0"/>
              <a:t>插</a:t>
            </a:r>
            <a:r>
              <a:rPr lang="zh-CN" altLang="en-US" b="1" dirty="0" smtClean="0"/>
              <a:t>。</a:t>
            </a:r>
            <a:endParaRPr lang="zh-CN" alt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2768" y="4278844"/>
            <a:ext cx="3384550" cy="2555875"/>
          </a:xfrm>
          <a:prstGeom prst="rect">
            <a:avLst/>
          </a:prstGeom>
          <a:noFill/>
          <a:ln/>
        </p:spPr>
      </p:pic>
      <p:pic>
        <p:nvPicPr>
          <p:cNvPr id="5" name="图片 4" descr="http://b2b.maydeal.com/UploadFile/2012671633363122119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48"/>
          <a:stretch/>
        </p:blipFill>
        <p:spPr bwMode="auto">
          <a:xfrm>
            <a:off x="4139952" y="4257252"/>
            <a:ext cx="3888432" cy="22680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2391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44824"/>
            <a:ext cx="8229600" cy="467980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zh-CN" b="1" dirty="0"/>
              <a:t>若无气泡，表明已插入胃内，此时应继续将胃管向深部推进一部分，然后自末端接上无针头的注射器，药液通过注射器及胃管缓缓进入胃内。药液灌完后，用注射器推芯将管内剩余的</a:t>
            </a:r>
            <a:r>
              <a:rPr lang="zh-CN" altLang="zh-CN" b="1" dirty="0">
                <a:solidFill>
                  <a:srgbClr val="0000FF"/>
                </a:solidFill>
              </a:rPr>
              <a:t>药液全部推入胃内，然后捏住胃管口，缓缓拔出</a:t>
            </a:r>
            <a:r>
              <a:rPr lang="zh-CN" altLang="zh-CN" b="1" dirty="0"/>
              <a:t>，这样可防止残留在胃管中的药液误入气管。用过的胃管应洗净后，再用0.1％新洁尔灭溶液浸泡消毒。</a:t>
            </a:r>
          </a:p>
        </p:txBody>
      </p:sp>
    </p:spTree>
    <p:extLst>
      <p:ext uri="{BB962C8B-B14F-4D97-AF65-F5344CB8AC3E}">
        <p14:creationId xmlns:p14="http://schemas.microsoft.com/office/powerpoint/2010/main" val="236414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             </a:t>
            </a:r>
            <a:r>
              <a:rPr lang="zh-CN" altLang="zh-CN" b="1" dirty="0" smtClean="0"/>
              <a:t>安置</a:t>
            </a:r>
            <a:r>
              <a:rPr lang="zh-CN" altLang="zh-CN" b="1" dirty="0"/>
              <a:t>鼻饲管</a:t>
            </a:r>
            <a:r>
              <a:rPr lang="zh-CN" altLang="zh-CN" dirty="0"/>
              <a:t/>
            </a:r>
            <a:br>
              <a:rPr lang="zh-CN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zh-CN" altLang="zh-CN" b="1" dirty="0"/>
              <a:t>安置鼻饲管主要用于犬猫药物、水、营养物质的投喂，帮助进食困难的动物建立进食通路，帮助胃扭转的动物实施胃内减压</a:t>
            </a:r>
            <a:r>
              <a:rPr lang="zh-CN" altLang="zh-CN" b="1" dirty="0" smtClean="0"/>
              <a:t>。</a:t>
            </a:r>
            <a:endParaRPr lang="en-US" altLang="zh-CN" b="1" dirty="0" smtClean="0"/>
          </a:p>
          <a:p>
            <a:pPr>
              <a:lnSpc>
                <a:spcPct val="150000"/>
              </a:lnSpc>
            </a:pPr>
            <a:r>
              <a:rPr lang="zh-CN" altLang="zh-CN" b="1" dirty="0" smtClean="0"/>
              <a:t>目前</a:t>
            </a:r>
            <a:r>
              <a:rPr lang="zh-CN" altLang="zh-CN" b="1" dirty="0"/>
              <a:t>主要用于猫肝脂质沉积综合征。</a:t>
            </a:r>
          </a:p>
          <a:p>
            <a:pPr>
              <a:lnSpc>
                <a:spcPct val="150000"/>
              </a:lnSpc>
            </a:pPr>
            <a:r>
              <a:rPr lang="zh-CN" altLang="zh-CN" b="1" dirty="0"/>
              <a:t>动物俯卧位，</a:t>
            </a:r>
            <a:r>
              <a:rPr lang="zh-CN" altLang="zh-CN" b="1" dirty="0">
                <a:solidFill>
                  <a:srgbClr val="FF0000"/>
                </a:solidFill>
              </a:rPr>
              <a:t>首先对鼻饲管进行长度测量</a:t>
            </a:r>
            <a:r>
              <a:rPr lang="zh-CN" altLang="zh-CN" b="1" dirty="0"/>
              <a:t>，如果短期留置，选取鼻部到最后一节肋弓的距离。如果长期留置，为了避免贲门的刺激，选取鼻部至</a:t>
            </a:r>
            <a:r>
              <a:rPr lang="en-US" altLang="zh-CN" b="1" dirty="0"/>
              <a:t>7-8</a:t>
            </a:r>
            <a:r>
              <a:rPr lang="zh-CN" altLang="zh-CN" b="1" dirty="0"/>
              <a:t>肋间的距离。</a:t>
            </a:r>
          </a:p>
          <a:p>
            <a:pPr>
              <a:lnSpc>
                <a:spcPct val="150000"/>
              </a:lnSpc>
            </a:pPr>
            <a:r>
              <a:rPr lang="zh-CN" altLang="zh-CN" b="1" dirty="0"/>
              <a:t>测量好距离以后做标记，用胶膏粘在鼻饲管在鼻头的位置。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59663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zh-CN" b="1" dirty="0">
                <a:solidFill>
                  <a:srgbClr val="FF0000"/>
                </a:solidFill>
              </a:rPr>
              <a:t>局部麻醉</a:t>
            </a:r>
            <a:r>
              <a:rPr lang="zh-CN" altLang="zh-CN" b="1" dirty="0"/>
              <a:t>，将动物头部扬起，选取一侧鼻孔滴</a:t>
            </a:r>
            <a:r>
              <a:rPr lang="en-US" altLang="zh-CN" b="1" dirty="0"/>
              <a:t>4-5</a:t>
            </a:r>
            <a:r>
              <a:rPr lang="zh-CN" altLang="zh-CN" b="1" dirty="0"/>
              <a:t>滴利多卡因，等待</a:t>
            </a:r>
            <a:r>
              <a:rPr lang="en-US" altLang="zh-CN" b="1" dirty="0"/>
              <a:t>2-3</a:t>
            </a:r>
            <a:r>
              <a:rPr lang="zh-CN" altLang="zh-CN" b="1" dirty="0"/>
              <a:t>分钟。</a:t>
            </a:r>
          </a:p>
          <a:p>
            <a:pPr>
              <a:lnSpc>
                <a:spcPct val="150000"/>
              </a:lnSpc>
            </a:pPr>
            <a:r>
              <a:rPr lang="zh-CN" altLang="zh-CN" b="1" dirty="0">
                <a:solidFill>
                  <a:srgbClr val="FF0000"/>
                </a:solidFill>
              </a:rPr>
              <a:t>插管</a:t>
            </a:r>
            <a:r>
              <a:rPr lang="zh-CN" altLang="zh-CN" b="1" dirty="0"/>
              <a:t>，将润滑剂涂满鼻饲管，顺势插入滴利多卡因的鼻孔中，如果中途遇到阻力过大，或者过度咳嗽，应重插。插管后应拍</a:t>
            </a:r>
            <a:r>
              <a:rPr lang="en-US" altLang="zh-CN" b="1" dirty="0"/>
              <a:t>X</a:t>
            </a:r>
            <a:r>
              <a:rPr lang="zh-CN" altLang="zh-CN" b="1" dirty="0"/>
              <a:t>线片看饲管头侧是否到达要求位置，如不到应及时调整饲管位置直至位置合适为止</a:t>
            </a:r>
            <a:r>
              <a:rPr lang="zh-CN" altLang="zh-CN" b="1" dirty="0" smtClean="0"/>
              <a:t>。</a:t>
            </a:r>
            <a:endParaRPr lang="zh-CN" altLang="zh-CN" b="1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altLang="zh-CN" b="1" dirty="0" smtClean="0"/>
              <a:t>             </a:t>
            </a:r>
            <a:r>
              <a:rPr lang="zh-CN" altLang="zh-CN" b="1" dirty="0" smtClean="0"/>
              <a:t>安置</a:t>
            </a:r>
            <a:r>
              <a:rPr lang="zh-CN" altLang="zh-CN" b="1" dirty="0"/>
              <a:t>鼻饲管</a:t>
            </a:r>
            <a:r>
              <a:rPr lang="zh-CN" altLang="zh-CN" dirty="0"/>
              <a:t/>
            </a:r>
            <a:br>
              <a:rPr lang="zh-CN" altLang="zh-CN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4260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539552" y="1484784"/>
            <a:ext cx="7776864" cy="4873752"/>
          </a:xfrm>
        </p:spPr>
        <p:txBody>
          <a:bodyPr/>
          <a:lstStyle/>
          <a:p>
            <a:r>
              <a:rPr lang="zh-CN" altLang="zh-CN" b="1" dirty="0">
                <a:solidFill>
                  <a:srgbClr val="FF0000"/>
                </a:solidFill>
              </a:rPr>
              <a:t>固定</a:t>
            </a:r>
            <a:r>
              <a:rPr lang="zh-CN" altLang="zh-CN" b="1" dirty="0"/>
              <a:t>，用注射器针头穿透鼻饲管上的胶膏和脸颊部皮肤，用丝线穿过针头，抽出针头，打结，将鼻饲管固定在皮肤上。推注生理盐水确认鼻饲管正确安置以后（如不在胃里动物会咳嗽），用纱布固定，纱布在鼻饲管开口处打结固定，开口放置背侧颈部处，环扎颈部固定，如果动物有抓挠习惯可以多固定几根丝线。需要一直佩戴伊丽莎白圈。</a:t>
            </a:r>
            <a:endParaRPr lang="zh-CN" altLang="en-US" b="1" dirty="0"/>
          </a:p>
          <a:p>
            <a:endParaRPr lang="zh-CN" altLang="en-US" dirty="0"/>
          </a:p>
        </p:txBody>
      </p:sp>
      <p:grpSp>
        <p:nvGrpSpPr>
          <p:cNvPr id="4" name="组合 3"/>
          <p:cNvGrpSpPr/>
          <p:nvPr/>
        </p:nvGrpSpPr>
        <p:grpSpPr>
          <a:xfrm>
            <a:off x="755576" y="4149080"/>
            <a:ext cx="5328592" cy="2583557"/>
            <a:chOff x="0" y="0"/>
            <a:chExt cx="5000625" cy="2295525"/>
          </a:xfrm>
        </p:grpSpPr>
        <p:pic>
          <p:nvPicPr>
            <p:cNvPr id="5" name="图片 4" descr="http://img.uuwtq.com/uploads/i_5_2355107981x3632488162_26.jp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000"/>
            <a:stretch/>
          </p:blipFill>
          <p:spPr bwMode="auto">
            <a:xfrm>
              <a:off x="0" y="0"/>
              <a:ext cx="2695575" cy="229552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6" name="图片 5" descr="https://www.cloudvet.org/KB/getResource/103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9400" y="0"/>
              <a:ext cx="2181225" cy="22955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altLang="zh-CN" b="1" dirty="0" smtClean="0"/>
              <a:t>             </a:t>
            </a:r>
            <a:r>
              <a:rPr lang="zh-CN" altLang="zh-CN" b="1" dirty="0" smtClean="0"/>
              <a:t>安置</a:t>
            </a:r>
            <a:r>
              <a:rPr lang="zh-CN" altLang="zh-CN" b="1" dirty="0"/>
              <a:t>鼻饲管</a:t>
            </a:r>
            <a:r>
              <a:rPr lang="zh-CN" altLang="zh-CN" dirty="0"/>
              <a:t/>
            </a:r>
            <a:br>
              <a:rPr lang="zh-CN" altLang="zh-CN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2698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d67fc157f14ec51972b431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" t="4092" r="1905" b="49431"/>
          <a:stretch/>
        </p:blipFill>
        <p:spPr bwMode="auto">
          <a:xfrm>
            <a:off x="683568" y="3802743"/>
            <a:ext cx="7431088" cy="2656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284" y="1916832"/>
            <a:ext cx="1485200" cy="1993125"/>
          </a:xfrm>
          <a:prstGeom prst="rect">
            <a:avLst/>
          </a:prstGeom>
        </p:spPr>
      </p:pic>
      <p:sp>
        <p:nvSpPr>
          <p:cNvPr id="6" name="文本框 1"/>
          <p:cNvSpPr txBox="1"/>
          <p:nvPr/>
        </p:nvSpPr>
        <p:spPr>
          <a:xfrm>
            <a:off x="3286804" y="2332458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>
                <a:solidFill>
                  <a:srgbClr val="09B3AF"/>
                </a:solidFill>
                <a:latin typeface="张海山锐谐体" panose="02000000000000000000" pitchFamily="2" charset="-122"/>
                <a:ea typeface="张海山锐谐体" panose="02000000000000000000" pitchFamily="2" charset="-122"/>
              </a:rPr>
              <a:t>谢谢观看</a:t>
            </a:r>
            <a:endParaRPr lang="zh-CN" altLang="en-US" sz="4800" b="1" dirty="0">
              <a:solidFill>
                <a:srgbClr val="09B3AF"/>
              </a:solidFill>
              <a:latin typeface="张海山锐谐体" panose="02000000000000000000" pitchFamily="2" charset="-122"/>
              <a:ea typeface="张海山锐谐体" panose="02000000000000000000" pitchFamily="2" charset="-122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580327" y="3371856"/>
            <a:ext cx="416780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zh-CN" altLang="zh-CN" sz="2800" dirty="0">
                <a:solidFill>
                  <a:srgbClr val="88988A"/>
                </a:solidFill>
              </a:rPr>
              <a:t>THANKS FOR COMING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389778">
            <a:off x="6372239" y="2216438"/>
            <a:ext cx="1707898" cy="180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41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2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CCE8C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665</Words>
  <Application>Microsoft Office PowerPoint</Application>
  <PresentationFormat>全屏显示(4:3)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凸显</vt:lpstr>
      <vt:lpstr>      任务3 药物的胃管投喂</vt:lpstr>
      <vt:lpstr>              胃管投药法 </vt:lpstr>
      <vt:lpstr>PowerPoint 演示文稿</vt:lpstr>
      <vt:lpstr>PowerPoint 演示文稿</vt:lpstr>
      <vt:lpstr>             安置鼻饲管 </vt:lpstr>
      <vt:lpstr>             安置鼻饲管 </vt:lpstr>
      <vt:lpstr>             安置鼻饲管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任务3 药物的胃管投喂</dc:title>
  <dc:creator>丁晓</dc:creator>
  <cp:lastModifiedBy>丁晓</cp:lastModifiedBy>
  <cp:revision>1</cp:revision>
  <dcterms:created xsi:type="dcterms:W3CDTF">2020-11-17T09:05:46Z</dcterms:created>
  <dcterms:modified xsi:type="dcterms:W3CDTF">2020-11-17T09:06:31Z</dcterms:modified>
</cp:coreProperties>
</file>