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sldIdLst>
    <p:sldId id="269" r:id="rId4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CBCD9-1CAC-4F61-BD94-0E6CC4E93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1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68.xml"/><Relationship Id="rId4" Type="http://schemas.openxmlformats.org/officeDocument/2006/relationships/image" Target="file:///C:\Users\1V994W2\Documents\Tencent%20Files\574576071\FileRecv\&#25340;&#35013;&#32032;&#26448;\&#20013;&#22269;&#39118;-64\\04\subject_holdright_159,183,97_0_lively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7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1.png"/><Relationship Id="rId7" Type="http://schemas.openxmlformats.org/officeDocument/2006/relationships/tags" Target="../tags/tag8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1.png"/><Relationship Id="rId7" Type="http://schemas.openxmlformats.org/officeDocument/2006/relationships/tags" Target="../tags/tag10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1.png"/><Relationship Id="rId7" Type="http://schemas.openxmlformats.org/officeDocument/2006/relationships/tags" Target="../tags/tag11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1.png"/><Relationship Id="rId7" Type="http://schemas.openxmlformats.org/officeDocument/2006/relationships/tags" Target="../tags/tag12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33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file:///C:\Users\1V994W2\Documents\Tencent%20Files\574576071\FileRecv\&#25340;&#35013;&#32032;&#26448;\&#20013;&#22269;&#39118;-64\\04\subject_holdright_159,183,97_0_lively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6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.png"/><Relationship Id="rId5" Type="http://schemas.openxmlformats.org/officeDocument/2006/relationships/tags" Target="../tags/tag5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478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1"/>
          <p:cNvSpPr>
            <a:spLocks noGrp="1"/>
          </p:cNvSpPr>
          <p:nvPr>
            <p:ph type="subTitle" sz="quarter" idx="14" hasCustomPrompt="1"/>
            <p:custDataLst>
              <p:tags r:id="rId8"/>
            </p:custDataLst>
          </p:nvPr>
        </p:nvSpPr>
        <p:spPr>
          <a:xfrm>
            <a:off x="785612" y="3634702"/>
            <a:ext cx="5316179" cy="4902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ctrTitle" idx="15" hasCustomPrompt="1"/>
            <p:custDataLst>
              <p:tags r:id="rId9"/>
            </p:custDataLst>
          </p:nvPr>
        </p:nvSpPr>
        <p:spPr>
          <a:xfrm>
            <a:off x="785613" y="2427111"/>
            <a:ext cx="5316180" cy="1143607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609600" y="685800"/>
            <a:ext cx="5480607" cy="54864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256145" y="2328360"/>
            <a:ext cx="5293597" cy="1149627"/>
          </a:xfrm>
        </p:spPr>
        <p:txBody>
          <a:bodyPr vert="horz" lIns="101600" tIns="38100" rIns="254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700" normalizeH="0" baseline="0" noProof="1" dirty="0">
                <a:solidFill>
                  <a:schemeClr val="tx1"/>
                </a:solidFill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6255430" y="3575050"/>
            <a:ext cx="5294312" cy="661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24784"/>
            <a:chOff x="0" y="0"/>
            <a:chExt cx="12192000" cy="624784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62384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6247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24784"/>
            <a:chOff x="0" y="0"/>
            <a:chExt cx="12192000" cy="624784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62384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6247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23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24784"/>
            <a:chOff x="0" y="0"/>
            <a:chExt cx="12192000" cy="624784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62384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6247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24784"/>
            <a:chOff x="0" y="0"/>
            <a:chExt cx="12192000" cy="624784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62384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6247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33216"/>
            <a:ext cx="12192000" cy="624784"/>
            <a:chOff x="0" y="6233216"/>
            <a:chExt cx="12192000" cy="624784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34160"/>
              <a:ext cx="720090" cy="62384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33216"/>
              <a:ext cx="720090" cy="62478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452236"/>
            <a:ext cx="12191999" cy="1405764"/>
            <a:chOff x="0" y="5452236"/>
            <a:chExt cx="12191999" cy="1405764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/>
            <a:stretch>
              <a:fillRect/>
            </a:stretch>
          </p:blipFill>
          <p:spPr>
            <a:xfrm>
              <a:off x="10571797" y="5454359"/>
              <a:ext cx="1620202" cy="140364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5452236"/>
              <a:ext cx="1620202" cy="140576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4821704"/>
            <a:ext cx="4064000" cy="203629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orient="vert" hasCustomPrompt="1"/>
            <p:custDataLst>
              <p:tags r:id="rId8"/>
            </p:custDataLst>
          </p:nvPr>
        </p:nvSpPr>
        <p:spPr>
          <a:xfrm>
            <a:off x="5450952" y="526741"/>
            <a:ext cx="1290097" cy="4383720"/>
          </a:xfrm>
        </p:spPr>
        <p:txBody>
          <a:bodyPr vert="eaVert">
            <a:normAutofit/>
          </a:bodyPr>
          <a:lstStyle>
            <a:lvl1pPr>
              <a:defRPr sz="72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502715" y="1234440"/>
            <a:ext cx="4384485" cy="4389120"/>
          </a:xfrm>
          <a:prstGeom prst="rect">
            <a:avLst/>
          </a:prstGeom>
        </p:spPr>
      </p:pic>
      <p:sp>
        <p:nvSpPr>
          <p:cNvPr id="6" name="任意多边形 6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2384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62478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tags" Target="../tags/tag1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0.png"/><Relationship Id="rId1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3981450 h 6858000"/>
              <a:gd name="connsiteX1" fmla="*/ 12192000 w 12192000"/>
              <a:gd name="connsiteY1" fmla="*/ 398145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2933700 h 6858000"/>
              <a:gd name="connsiteX7" fmla="*/ 0 w 12192000"/>
              <a:gd name="connsiteY7" fmla="*/ 2933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3981450"/>
                </a:moveTo>
                <a:lnTo>
                  <a:pt x="12192000" y="398145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33700"/>
                </a:lnTo>
                <a:lnTo>
                  <a:pt x="0" y="29337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3677285" y="2971165"/>
            <a:ext cx="5754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20AAC7"/>
                </a:solidFill>
                <a:cs typeface="+mn-ea"/>
                <a:sym typeface="+mn-lt"/>
              </a:rPr>
              <a:t>  </a:t>
            </a:r>
            <a:r>
              <a:rPr lang="zh-CN" altLang="en-US" sz="4800" b="1" dirty="0">
                <a:solidFill>
                  <a:srgbClr val="20AAC7"/>
                </a:solidFill>
                <a:ea typeface="宋体" panose="02010600030101010101" pitchFamily="2" charset="-122"/>
                <a:cs typeface="+mn-ea"/>
                <a:sym typeface="+mn-lt"/>
              </a:rPr>
              <a:t>汽车传动系统认知</a:t>
            </a:r>
            <a:endParaRPr lang="en-US" altLang="zh-CN" sz="4800" b="1" dirty="0">
              <a:solidFill>
                <a:srgbClr val="20AAC7"/>
              </a:solidFill>
              <a:cs typeface="+mn-ea"/>
              <a:sym typeface="+mn-lt"/>
            </a:endParaRPr>
          </a:p>
          <a:p>
            <a:endParaRPr lang="zh-CN" altLang="en-US" sz="4800" b="1" dirty="0">
              <a:solidFill>
                <a:srgbClr val="0382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b="1"/>
              <a:t>2.</a:t>
            </a:r>
            <a:r>
              <a:rPr lang="zh-CN" altLang="en-US" sz="3200" b="1">
                <a:ea typeface="宋体" panose="02010600030101010101" pitchFamily="2" charset="-122"/>
              </a:rPr>
              <a:t>功能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53060" y="2729865"/>
            <a:ext cx="3286125" cy="116967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（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5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宋体" panose="02010600030101010101" pitchFamily="2" charset="-122"/>
              </a:rPr>
              <a:t>）差速作用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192270" y="1945005"/>
            <a:ext cx="7161530" cy="2739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1" hangingPunct="1">
              <a:buNone/>
            </a:pPr>
            <a:r>
              <a:rPr lang="zh-CN" altLang="en-US" sz="3200" b="1" dirty="0">
                <a:sym typeface="+mn-ea"/>
              </a:rPr>
              <a:t>汽车转弯时，左右车轮滚过的距离不同，传动系的差速作用可以使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左右两驱动轮</a:t>
            </a:r>
            <a:r>
              <a:rPr lang="zh-CN" altLang="en-US" sz="3200" b="1" dirty="0">
                <a:sym typeface="+mn-ea"/>
              </a:rPr>
              <a:t>以不同的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角速度</a:t>
            </a:r>
            <a:r>
              <a:rPr lang="zh-CN" altLang="en-US" sz="3200" b="1" dirty="0">
                <a:sym typeface="+mn-ea"/>
              </a:rPr>
              <a:t>旋转。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06425" y="43116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投票题</a:t>
            </a:r>
            <a:endParaRPr lang="zh-CN" altLang="en-US" sz="2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6425" y="723265"/>
            <a:ext cx="9753600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你觉得纯电动汽车产业是否是我国汽车未来的重点发展产业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16025" y="2477770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 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16025" y="3364230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 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不是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762500" y="631825"/>
            <a:ext cx="3799205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二、 传动系的组成</a:t>
            </a:r>
            <a:endParaRPr lang="zh-CN" altLang="en-US" sz="32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828925" y="1849755"/>
            <a:ext cx="1405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分类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080260" y="2569210"/>
            <a:ext cx="77368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按结构和传动介质不同，汽车传动系的形式分为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机械式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液力机械式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静液式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电力式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等。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762500" y="631825"/>
            <a:ext cx="3799205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二、 传动系的组成</a:t>
            </a:r>
            <a:endParaRPr lang="zh-CN" altLang="en-US" sz="32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648460" y="1789430"/>
            <a:ext cx="1472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rPr>
              <a:t>组成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074545" y="2524760"/>
            <a:ext cx="86798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根据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机械式传动系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的作用和要求，其结构通常由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离合器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变速器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（分动器）、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主减速器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差速器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万向传动装置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半轴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  <a:t>等总成和零件组成。</a:t>
            </a:r>
            <a:br>
              <a:rPr lang="zh-CN" altLang="en-US" sz="3200" b="1" dirty="0">
                <a:latin typeface="楷体_GB2312" pitchFamily="49" charset="-122"/>
                <a:ea typeface="楷体_GB2312" pitchFamily="49" charset="-122"/>
                <a:sym typeface="+mn-ea"/>
              </a:rPr>
            </a:br>
            <a:endParaRPr kumimoji="0" lang="zh-CN" altLang="en-US" sz="3200" b="1" i="0" u="none" strike="noStrike" kern="1200" cap="none" spc="0" normalizeH="0" baseline="0" dirty="0">
              <a:latin typeface="楷体_GB2312" pitchFamily="49" charset="-122"/>
              <a:ea typeface="楷体_GB2312" pitchFamily="49" charset="-122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6425" y="323850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多项选择题</a:t>
            </a:r>
            <a:endParaRPr lang="zh-CN" altLang="en-US" sz="2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08660" y="1113155"/>
            <a:ext cx="10114915" cy="5613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汽车机械式传动系的结构组成包括以下哪些项（          ）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70585" y="186245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离合器、变速器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70585" y="250507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主减速器、差速器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70585" y="314769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万向传动装置、半轴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0585" y="379031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  </a:t>
            </a: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转向器、车轮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3870325" y="178435"/>
            <a:ext cx="4870450" cy="911860"/>
          </a:xfrm>
          <a:prstGeom prst="roundRect">
            <a:avLst/>
          </a:prstGeom>
          <a:solidFill>
            <a:schemeClr val="accent2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机械式传动系的一般形式</a:t>
            </a:r>
            <a:endParaRPr lang="zh-CN" altLang="en-US" sz="2100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ea"/>
            </a:endParaRPr>
          </a:p>
        </p:txBody>
      </p:sp>
      <p:graphicFrame>
        <p:nvGraphicFramePr>
          <p:cNvPr id="6146" name="Object 4"/>
          <p:cNvGraphicFramePr/>
          <p:nvPr>
            <p:custDataLst>
              <p:tags r:id="rId1"/>
            </p:custDataLst>
          </p:nvPr>
        </p:nvGraphicFramePr>
        <p:xfrm>
          <a:off x="2361565" y="1183640"/>
          <a:ext cx="78882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" r:id="rId2" imgW="7886700" imgH="3886200" progId="Paint.Picture">
                  <p:embed/>
                </p:oleObj>
              </mc:Choice>
              <mc:Fallback>
                <p:oleObj name="" r:id="rId2" imgW="7886700" imgH="3886200" progId="Paint.Picture">
                  <p:embed/>
                  <p:pic>
                    <p:nvPicPr>
                      <p:cNvPr id="0" name="图片 323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1565" y="1183640"/>
                        <a:ext cx="7888288" cy="38862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9" name="AutoShape 7"/>
          <p:cNvSpPr/>
          <p:nvPr/>
        </p:nvSpPr>
        <p:spPr>
          <a:xfrm>
            <a:off x="3109595" y="1090295"/>
            <a:ext cx="1676400" cy="457200"/>
          </a:xfrm>
          <a:prstGeom prst="wedgeRectCallout">
            <a:avLst>
              <a:gd name="adj1" fmla="val 62310"/>
              <a:gd name="adj2" fmla="val 368056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变速器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44" name="AutoShape 12"/>
          <p:cNvSpPr/>
          <p:nvPr/>
        </p:nvSpPr>
        <p:spPr>
          <a:xfrm>
            <a:off x="5257800" y="1301750"/>
            <a:ext cx="1676400" cy="457200"/>
          </a:xfrm>
          <a:prstGeom prst="wedgeRectCallout">
            <a:avLst>
              <a:gd name="adj1" fmla="val -10986"/>
              <a:gd name="adj2" fmla="val 347222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传动轴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41" name="AutoShape 9"/>
          <p:cNvSpPr/>
          <p:nvPr/>
        </p:nvSpPr>
        <p:spPr>
          <a:xfrm>
            <a:off x="6704330" y="1758950"/>
            <a:ext cx="1676400" cy="457200"/>
          </a:xfrm>
          <a:prstGeom prst="wedgeRectCallout">
            <a:avLst>
              <a:gd name="adj1" fmla="val 69699"/>
              <a:gd name="adj2" fmla="val 173611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驱动桥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45" name="AutoShape 13"/>
          <p:cNvSpPr/>
          <p:nvPr/>
        </p:nvSpPr>
        <p:spPr>
          <a:xfrm>
            <a:off x="9660890" y="844550"/>
            <a:ext cx="914400" cy="457200"/>
          </a:xfrm>
          <a:prstGeom prst="wedgeRectCallout">
            <a:avLst>
              <a:gd name="adj1" fmla="val -90972"/>
              <a:gd name="adj2" fmla="val 279514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半轴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37" name="AutoShape 5"/>
          <p:cNvSpPr/>
          <p:nvPr/>
        </p:nvSpPr>
        <p:spPr>
          <a:xfrm>
            <a:off x="1998980" y="4959985"/>
            <a:ext cx="1676400" cy="457200"/>
          </a:xfrm>
          <a:prstGeom prst="wedgeRectCallout">
            <a:avLst>
              <a:gd name="adj1" fmla="val 19602"/>
              <a:gd name="adj2" fmla="val -415278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发动机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38" name="AutoShape 6"/>
          <p:cNvSpPr/>
          <p:nvPr/>
        </p:nvSpPr>
        <p:spPr>
          <a:xfrm>
            <a:off x="4267200" y="5069840"/>
            <a:ext cx="1676400" cy="457200"/>
          </a:xfrm>
          <a:prstGeom prst="wedgeRectCallout">
            <a:avLst>
              <a:gd name="adj1" fmla="val -57009"/>
              <a:gd name="adj2" fmla="val -487500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离合器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40" name="AutoShape 8"/>
          <p:cNvSpPr/>
          <p:nvPr/>
        </p:nvSpPr>
        <p:spPr>
          <a:xfrm>
            <a:off x="5726430" y="4502785"/>
            <a:ext cx="2361565" cy="457200"/>
          </a:xfrm>
          <a:prstGeom prst="wedgeRectCallout">
            <a:avLst>
              <a:gd name="adj1" fmla="val -23106"/>
              <a:gd name="adj2" fmla="val -346875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万向传动装置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42" name="AutoShape 10"/>
          <p:cNvSpPr/>
          <p:nvPr/>
        </p:nvSpPr>
        <p:spPr>
          <a:xfrm>
            <a:off x="7064375" y="3665220"/>
            <a:ext cx="1676400" cy="457200"/>
          </a:xfrm>
          <a:prstGeom prst="wedgeRectCallout">
            <a:avLst>
              <a:gd name="adj1" fmla="val 46213"/>
              <a:gd name="adj2" fmla="val -144792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主减速器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6443" name="AutoShape 11"/>
          <p:cNvSpPr/>
          <p:nvPr/>
        </p:nvSpPr>
        <p:spPr>
          <a:xfrm>
            <a:off x="9127490" y="5069840"/>
            <a:ext cx="1447800" cy="457200"/>
          </a:xfrm>
          <a:prstGeom prst="wedgeRectCallout">
            <a:avLst>
              <a:gd name="adj1" fmla="val -50218"/>
              <a:gd name="adj2" fmla="val -460417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400" dirty="0">
                <a:latin typeface="Times New Roman" panose="02020603050405020304" pitchFamily="18" charset="0"/>
              </a:rPr>
              <a:t>差速器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bldLvl="0" animBg="1"/>
      <p:bldP spid="146444" grpId="0" bldLvl="0" animBg="1"/>
      <p:bldP spid="146441" grpId="0" bldLvl="0" animBg="1"/>
      <p:bldP spid="146445" grpId="0" bldLvl="0" animBg="1"/>
      <p:bldP spid="146437" grpId="0" bldLvl="0" animBg="1"/>
      <p:bldP spid="146438" grpId="0" bldLvl="0" animBg="1"/>
      <p:bldP spid="146440" grpId="0" bldLvl="0" animBg="1"/>
      <p:bldP spid="146442" grpId="0" bldLvl="0" animBg="1"/>
      <p:bldP spid="14644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1790" y="273685"/>
            <a:ext cx="8947785" cy="843280"/>
          </a:xfrm>
        </p:spPr>
        <p:txBody>
          <a:bodyPr/>
          <a:p>
            <a:r>
              <a:rPr lang="en-US" altLang="zh-CN" sz="4000" b="1"/>
              <a:t>            </a:t>
            </a:r>
            <a:r>
              <a:rPr lang="zh-CN" altLang="en-US" sz="4000" b="1"/>
              <a:t>汽车动力传递流程</a:t>
            </a:r>
            <a:endParaRPr lang="zh-CN" altLang="en-US" sz="40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2330" y="1395095"/>
            <a:ext cx="1049147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415155" y="466090"/>
            <a:ext cx="3799205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三、 传动系的布置</a:t>
            </a:r>
            <a:endParaRPr lang="zh-CN" altLang="en-US" sz="32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12294" name="Rectangle 3"/>
          <p:cNvSpPr>
            <a:spLocks noGrp="1" noRot="1"/>
          </p:cNvSpPr>
          <p:nvPr>
            <p:ph idx="1"/>
          </p:nvPr>
        </p:nvSpPr>
        <p:spPr>
          <a:xfrm>
            <a:off x="772795" y="1884045"/>
            <a:ext cx="10096500" cy="2955925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/>
              <a:t>  </a:t>
            </a:r>
            <a:r>
              <a:rPr lang="zh-CN" altLang="en-US" sz="3600" b="1" dirty="0"/>
              <a:t>传动系的布置方式</a:t>
            </a:r>
            <a:r>
              <a:rPr lang="zh-CN" altLang="en-US" sz="3600" dirty="0"/>
              <a:t>：汽车按照发动机与驱动桥的相对位置可以将汽车的驱动形式分为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发动机前置前轮驱动</a:t>
            </a:r>
            <a:r>
              <a:rPr lang="zh-CN" altLang="en-US" sz="3600" dirty="0"/>
              <a:t>、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发动机前置后轮驱动</a:t>
            </a:r>
            <a:r>
              <a:rPr lang="zh-CN" altLang="en-US" sz="3600" dirty="0"/>
              <a:t>、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发动机后置后轮驱动</a:t>
            </a:r>
            <a:r>
              <a:rPr lang="zh-CN" altLang="en-US" sz="3600" dirty="0"/>
              <a:t>、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发动机中置后轮驱动</a:t>
            </a:r>
            <a:r>
              <a:rPr lang="zh-CN" altLang="en-US" sz="3600" dirty="0"/>
              <a:t>和</a:t>
            </a:r>
            <a:r>
              <a:rPr lang="zh-CN" alt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发动机前置四轮驱动</a:t>
            </a:r>
            <a:r>
              <a:rPr lang="zh-CN" altLang="en-US" sz="3600" dirty="0"/>
              <a:t>等几种形式。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．发动机前置前轮驱动（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FF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2946" name="Rectangle 2"/>
          <p:cNvSpPr>
            <a:spLocks noGrp="1"/>
          </p:cNvSpPr>
          <p:nvPr>
            <p:ph idx="1"/>
          </p:nvPr>
        </p:nvSpPr>
        <p:spPr>
          <a:xfrm>
            <a:off x="838200" y="1690370"/>
            <a:ext cx="10138410" cy="2644140"/>
          </a:xfrm>
        </p:spPr>
        <p:txBody>
          <a:bodyPr vert="horz" wrap="square" lIns="91440" tIns="45720" rIns="91440" bIns="45720" anchor="t">
            <a:normAutofit/>
          </a:bodyPr>
          <a:p>
            <a:pPr eaLnBrk="1" hangingPunct="1">
              <a:lnSpc>
                <a:spcPct val="80000"/>
              </a:lnSpc>
              <a:buNone/>
            </a:pPr>
            <a:r>
              <a:rPr lang="en-US" altLang="zh-CN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英文缩写为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FF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。这种布置形式为微型、普通级和中级轿车所广泛采用，如桑塔纳、奥迪、富康、丰田佳美等大多数轿车采用此类结构。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．发动机前置前轮驱动（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FF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2946" name="Rectangle 2"/>
          <p:cNvSpPr>
            <a:spLocks noGrp="1"/>
          </p:cNvSpPr>
          <p:nvPr>
            <p:ph idx="1"/>
          </p:nvPr>
        </p:nvSpPr>
        <p:spPr>
          <a:xfrm>
            <a:off x="506730" y="1690370"/>
            <a:ext cx="10469880" cy="264414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80000"/>
              </a:lnSpc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这种布置类型使得发动机、离合器、变速器以及主减速器、差速器等总成连成一体，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结构紧凑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。与发动机前置后轮驱动相比，车辆的质量可减小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8%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。这种布置类型根据发动机装置不同又可分为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发动机横置和纵置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种形式。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4418330" y="367030"/>
            <a:ext cx="33553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/>
              <a:t> 学习目标</a:t>
            </a:r>
            <a:endParaRPr lang="zh-CN" altLang="en-US" sz="4000"/>
          </a:p>
        </p:txBody>
      </p:sp>
      <p:sp>
        <p:nvSpPr>
          <p:cNvPr id="4" name="椭圆 3"/>
          <p:cNvSpPr/>
          <p:nvPr/>
        </p:nvSpPr>
        <p:spPr>
          <a:xfrm>
            <a:off x="1711221" y="1375902"/>
            <a:ext cx="1127023" cy="11270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chemeClr val="tx1"/>
                </a:solidFill>
                <a:cs typeface="+mn-ea"/>
                <a:sym typeface="+mn-lt"/>
              </a:rPr>
              <a:t>一</a:t>
            </a:r>
            <a:endParaRPr lang="zh-CN" altLang="en-US" sz="32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52825" y="1570990"/>
            <a:ext cx="4220845" cy="7372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了解汽车传动系的功用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63604" y="2596083"/>
            <a:ext cx="1127023" cy="11270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chemeClr val="tx1"/>
                </a:solidFill>
                <a:cs typeface="+mn-ea"/>
                <a:sym typeface="+mn-lt"/>
              </a:rPr>
              <a:t>二</a:t>
            </a:r>
            <a:endParaRPr lang="zh-CN" altLang="en-US" sz="32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49370" y="2898140"/>
            <a:ext cx="505904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熟悉汽车传动系的种类和组成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42985" y="3957811"/>
            <a:ext cx="1127023" cy="11270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chemeClr val="tx1"/>
                </a:solidFill>
                <a:cs typeface="+mn-ea"/>
                <a:sym typeface="+mn-lt"/>
              </a:rPr>
              <a:t>三</a:t>
            </a:r>
            <a:endParaRPr lang="zh-CN" altLang="en-US" sz="32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10990" y="3957955"/>
            <a:ext cx="5209540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掌握汽车的驱动形式和汽车传动系的布置形式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．发动机前置前轮驱动（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FF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3970" name="Rectangle 2"/>
          <p:cNvSpPr>
            <a:spLocks noGrp="1"/>
          </p:cNvSpPr>
          <p:nvPr>
            <p:ph idx="1"/>
          </p:nvPr>
        </p:nvSpPr>
        <p:spPr>
          <a:xfrm>
            <a:off x="1213485" y="1371600"/>
            <a:ext cx="1035304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发动机前置前轮驱动（横置）布置的优点如下：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）轴距可缩短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10%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）主减速器的螺旋锥齿轮改为圆柱斜齿轮，降低制造成本。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）使汽车具有不足转向特性、较好的方向稳定性以及高速行驶安全性。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．发动机前置前轮驱动（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FF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3970" name="Rectangle 2"/>
          <p:cNvSpPr>
            <a:spLocks noGrp="1"/>
          </p:cNvSpPr>
          <p:nvPr>
            <p:ph idx="1"/>
          </p:nvPr>
        </p:nvSpPr>
        <p:spPr>
          <a:xfrm>
            <a:off x="1213485" y="1371600"/>
            <a:ext cx="1035304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其缺点如下：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）在湿滑路面尤其是爬坡时，因前轮的附着力减小而使操纵稳定性变坏。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）由于后轮的载荷小，即附着力小，汽车制动时后轮易引起抱死侧滑，故要加装制动压力调节装置或装用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ABS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（防抱死）系统。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）发动机舱空间布置较拥挤，维修时拆装不方便。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．发动机前置前轮驱动（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FF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4" name="图片 3" descr="f7337f414de64687be3eeb0415c8cc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3450" y="1691005"/>
            <a:ext cx="609600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4994" name="Rectangle 2"/>
          <p:cNvSpPr>
            <a:spLocks noGrp="1"/>
          </p:cNvSpPr>
          <p:nvPr>
            <p:ph idx="1"/>
          </p:nvPr>
        </p:nvSpPr>
        <p:spPr>
          <a:xfrm>
            <a:off x="701040" y="1791335"/>
            <a:ext cx="10368915" cy="2684780"/>
          </a:xfrm>
        </p:spPr>
        <p:txBody>
          <a:bodyPr vert="horz" wrap="square" lIns="91440" tIns="45720" rIns="91440" bIns="45720" anchor="t">
            <a:noAutofit/>
          </a:bodyPr>
          <a:p>
            <a:pPr algn="l" eaLnBrk="1" hangingPunct="1">
              <a:lnSpc>
                <a:spcPct val="80000"/>
              </a:lnSpc>
              <a:buNone/>
            </a:pPr>
            <a:r>
              <a:rPr lang="en-US" altLang="zh-CN" sz="3200" dirty="0">
                <a:solidFill>
                  <a:schemeClr val="accent4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英文缩写为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FR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。这种布置形式为载重车所广泛采用，部分客车以及中高级轿车也常采用，如五十铃、丰田皇冠、凌志、法国标致等车辆都采用这一结构。发动机前置后轮驱动结构布置示意图如图：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4994" name="Rectangle 2"/>
          <p:cNvSpPr>
            <a:spLocks noGrp="1"/>
          </p:cNvSpPr>
          <p:nvPr>
            <p:ph idx="1"/>
          </p:nvPr>
        </p:nvSpPr>
        <p:spPr>
          <a:xfrm>
            <a:off x="701040" y="1791335"/>
            <a:ext cx="10368915" cy="2684780"/>
          </a:xfrm>
        </p:spPr>
        <p:txBody>
          <a:bodyPr vert="horz" wrap="square" lIns="91440" tIns="45720" rIns="91440" bIns="45720" anchor="t">
            <a:noAutofit/>
          </a:bodyPr>
          <a:p>
            <a:pPr algn="l" eaLnBrk="1" hangingPunct="1">
              <a:lnSpc>
                <a:spcPct val="80000"/>
              </a:lnSpc>
              <a:buNone/>
            </a:pPr>
            <a:r>
              <a:rPr lang="en-US" altLang="zh-CN" sz="3100" dirty="0">
                <a:solidFill>
                  <a:schemeClr val="accent4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这种布置类型使得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发动机、离合器、变速器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各总成往往连成为一</a:t>
            </a:r>
            <a:endParaRPr lang="zh-CN" altLang="en-US" sz="3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eaLnBrk="1" hangingPunct="1">
              <a:lnSpc>
                <a:spcPct val="80000"/>
              </a:lnSpc>
              <a:buNone/>
            </a:pP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体并安装于汽车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前部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主减速器、差速器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安装于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后桥中部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，构成后驱</a:t>
            </a:r>
            <a:endParaRPr lang="zh-CN" altLang="en-US" sz="3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eaLnBrk="1" hangingPunct="1">
              <a:lnSpc>
                <a:spcPct val="80000"/>
              </a:lnSpc>
              <a:buNone/>
            </a:pP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动桥；在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变速器与后驱动桥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之间用</a:t>
            </a:r>
            <a:r>
              <a:rPr lang="zh-CN" altLang="en-US" sz="3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万向传动装置</a:t>
            </a:r>
            <a:r>
              <a:rPr lang="zh-CN" altLang="en-US" sz="3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进行连接。</a:t>
            </a:r>
            <a:endParaRPr lang="zh-CN" altLang="en-US" sz="3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6018" name="Rectangle 2"/>
          <p:cNvSpPr>
            <a:spLocks noGrp="1"/>
          </p:cNvSpPr>
          <p:nvPr>
            <p:ph idx="1"/>
          </p:nvPr>
        </p:nvSpPr>
        <p:spPr>
          <a:xfrm>
            <a:off x="1092200" y="1369060"/>
            <a:ext cx="9914890" cy="3025775"/>
          </a:xfrm>
        </p:spPr>
        <p:txBody>
          <a:bodyPr vert="horz" wrap="square" lIns="91440" tIns="45720" rIns="91440" bIns="45720" anchor="t">
            <a:noAutofit/>
            <a:scene3d>
              <a:camera prst="orthographicFront"/>
              <a:lightRig rig="threePt" dir="t"/>
            </a:scene3d>
          </a:bodyPr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这种布置的优点如下：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）发动机通风冷却良好，车厢供暖方便。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）传动系统以及操纵机构的布置简单。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）对于载重车，前后轴轴荷分配合理；汽车起步、加速、爬坡时附着性能好，轮胎磨损少。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）使汽车转向性能趋于中性稍偏不足转向，具有良好的方向稳定性和操纵灵敏性。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6018" name="Rectangle 2"/>
          <p:cNvSpPr>
            <a:spLocks noGrp="1"/>
          </p:cNvSpPr>
          <p:nvPr>
            <p:ph idx="1"/>
          </p:nvPr>
        </p:nvSpPr>
        <p:spPr>
          <a:xfrm>
            <a:off x="1092200" y="1369060"/>
            <a:ext cx="9914890" cy="3011805"/>
          </a:xfrm>
        </p:spPr>
        <p:txBody>
          <a:bodyPr vert="horz" wrap="square" lIns="91440" tIns="45720" rIns="91440" bIns="45720" anchor="t">
            <a:noAutofit/>
            <a:scene3d>
              <a:camera prst="orthographicFront"/>
              <a:lightRig rig="threePt" dir="t"/>
            </a:scene3d>
          </a:bodyPr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缺点如下：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）轴距长，传动轴也较长，需分段并采用中间支承。这一方面将使汽车重心偏高，另一方面易引起共振。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</a:rPr>
              <a:t>）客车采用此布置类型，使车厢的面积利用率降低，车厢内隔热不好、减振困难、噪音大。废气易进入车厢，舒适性差。前悬短，后悬长，使得前车门不易设置，汽车上下坡道易刮擦地面，所以现代客车的传动系已逐步改用发动机后置或中置后轮驱动形式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6" name="图片 5" descr="64d67afdc1a5459dac48b11239fcbb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691005"/>
            <a:ext cx="6679565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发动机后置后轮驱动（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RR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7042" name="Rectangle 2"/>
          <p:cNvSpPr>
            <a:spLocks noGrp="1"/>
          </p:cNvSpPr>
          <p:nvPr>
            <p:ph idx="1"/>
          </p:nvPr>
        </p:nvSpPr>
        <p:spPr>
          <a:xfrm>
            <a:off x="929005" y="933450"/>
            <a:ext cx="8801735" cy="915035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buNone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英文缩写为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RR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。这种布置形式为客车所广泛采用，如上饶客车、北方大客、桂林大宇等客车均采用此结构。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7047" name="Rectangle 9"/>
          <p:cNvSpPr/>
          <p:nvPr/>
        </p:nvSpPr>
        <p:spPr>
          <a:xfrm>
            <a:off x="1342390" y="2346325"/>
            <a:ext cx="9084945" cy="311023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这种布置的优点如下：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）前轴载荷减小，转向轻便。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）发动机和传动系的热量、尾气、振动、噪音对车厢的影响小。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）车厢面积利用率高。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发动机后置后轮驱动（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RR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7047" name="Rectangle 9"/>
          <p:cNvSpPr/>
          <p:nvPr/>
        </p:nvSpPr>
        <p:spPr>
          <a:xfrm>
            <a:off x="1127125" y="1576705"/>
            <a:ext cx="9084945" cy="311023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其缺点如下：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）发动机通风散热差，易过热。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）对发动机和离合器、变速器等总成的远距离操纵较困难。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: 圆角 22"/>
          <p:cNvSpPr/>
          <p:nvPr/>
        </p:nvSpPr>
        <p:spPr>
          <a:xfrm>
            <a:off x="4762500" y="631825"/>
            <a:ext cx="3962400" cy="911860"/>
          </a:xfrm>
          <a:prstGeom prst="roundRect">
            <a:avLst/>
          </a:prstGeom>
          <a:solidFill>
            <a:srgbClr val="99E7E8"/>
          </a:solidFill>
          <a:ln w="3175">
            <a:noFill/>
            <a:prstDash val="solid"/>
            <a:round/>
          </a:ln>
          <a:effectLst>
            <a:outerShdw dist="38100" dir="2700000" algn="tl" rotWithShape="0">
              <a:srgbClr val="7F7F7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一、 传动系的作用</a:t>
            </a:r>
            <a:endParaRPr lang="zh-CN" altLang="en-US" sz="3200" b="1" i="1" dirty="0">
              <a:solidFill>
                <a:srgbClr val="FF0000"/>
              </a:solidFill>
              <a:cs typeface="+mn-ea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356610" y="1985645"/>
            <a:ext cx="1405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功用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724900" y="1985645"/>
            <a:ext cx="1472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功能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080260" y="2569210"/>
            <a:ext cx="44621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ym typeface="+mn-ea"/>
              </a:rPr>
              <a:t>将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发动机</a:t>
            </a:r>
            <a:r>
              <a:rPr lang="zh-CN" altLang="en-US" sz="2400" b="1" dirty="0">
                <a:sym typeface="+mn-ea"/>
              </a:rPr>
              <a:t>发出的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动力传递</a:t>
            </a:r>
            <a:r>
              <a:rPr lang="zh-CN" altLang="en-US" sz="2400" b="1" dirty="0">
                <a:sym typeface="+mn-ea"/>
              </a:rPr>
              <a:t>给驱动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车轮</a:t>
            </a:r>
            <a:r>
              <a:rPr lang="zh-CN" altLang="en-US" sz="2400" b="1" dirty="0">
                <a:sym typeface="+mn-ea"/>
              </a:rPr>
              <a:t>，使汽车在各种不同的工况下均能正常行驶，并具有良好的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经济性</a:t>
            </a:r>
            <a:r>
              <a:rPr lang="zh-CN" altLang="en-US" sz="2400" b="1" dirty="0">
                <a:sym typeface="+mn-ea"/>
              </a:rPr>
              <a:t>和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动力性</a:t>
            </a:r>
            <a:r>
              <a:rPr lang="zh-CN" altLang="en-US" sz="2400" b="1" dirty="0"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310755" y="2781300"/>
            <a:ext cx="34455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ym typeface="+mn-ea"/>
              </a:rPr>
              <a:t>减速（主减速器）、变速（变速器）、倒车、中断动力（离合器）、轮间差速和轴间差速（差速器）功能。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发动机中置后轮驱动（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MR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8066" name="Rectangle 2"/>
          <p:cNvSpPr>
            <a:spLocks noGrp="1"/>
          </p:cNvSpPr>
          <p:nvPr>
            <p:ph idx="1"/>
          </p:nvPr>
        </p:nvSpPr>
        <p:spPr>
          <a:xfrm>
            <a:off x="533400" y="1583055"/>
            <a:ext cx="10496550" cy="278257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115000"/>
              </a:lnSpc>
              <a:buNone/>
            </a:pPr>
            <a:r>
              <a:rPr lang="en-US" altLang="zh-CN" sz="3200" dirty="0"/>
              <a:t> </a:t>
            </a:r>
            <a:r>
              <a:rPr lang="en-US" altLang="zh-CN" sz="3200" b="1" dirty="0"/>
              <a:t>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英文缩写为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MR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。这种布置形式主要用于客车。其结构特点和发动机后置后轮驱动相似，总体上来看比后置后轮驱动差，故这一结构形式在客车上应用也不多。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．发动机前置四轮驱动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en-US" altLang="en-US" dirty="0">
                <a:solidFill>
                  <a:schemeClr val="hlink"/>
                </a:solidFill>
                <a:sym typeface="+mn-ea"/>
              </a:rPr>
              <a:t>WD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8072" name="Rectangle 10"/>
          <p:cNvSpPr/>
          <p:nvPr/>
        </p:nvSpPr>
        <p:spPr>
          <a:xfrm>
            <a:off x="1143000" y="1691005"/>
            <a:ext cx="9202420" cy="2565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en-US" altLang="zh-CN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四轮汽车的全轮驱动形式英文缩写为</a:t>
            </a:r>
            <a:r>
              <a:rPr lang="en-US" altLang="zh-CN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4WD</a:t>
            </a:r>
            <a:r>
              <a:rPr lang="zh-CN" altLang="en-US" sz="28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。这种布置形式为越野车、特种车、军用轿车和部分工程车辆所广泛采用，目前一些高档轿车上也有采用这种形式的，如北京吉普、切诺基、三菱吉普以及某些国产军用车辆等的传动系。</a:t>
            </a:r>
            <a:endParaRPr lang="zh-CN" altLang="en-US" sz="2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．发动机前置四轮驱动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en-US" altLang="en-US" dirty="0">
                <a:solidFill>
                  <a:schemeClr val="hlink"/>
                </a:solidFill>
                <a:sym typeface="+mn-ea"/>
              </a:rPr>
              <a:t>WD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pic>
        <p:nvPicPr>
          <p:cNvPr id="4" name="图片 3" descr="全轮驱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165" y="1798955"/>
            <a:ext cx="6546215" cy="28092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．发动机前置四轮驱动（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en-US" altLang="en-US" dirty="0">
                <a:solidFill>
                  <a:schemeClr val="hlink"/>
                </a:solidFill>
                <a:sym typeface="+mn-ea"/>
              </a:rPr>
              <a:t>WD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9090" name="Rectangle 2"/>
          <p:cNvSpPr>
            <a:spLocks noGrp="1"/>
          </p:cNvSpPr>
          <p:nvPr>
            <p:ph idx="1"/>
          </p:nvPr>
        </p:nvSpPr>
        <p:spPr>
          <a:xfrm>
            <a:off x="1270000" y="1537970"/>
            <a:ext cx="9217660" cy="2834005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</a:rPr>
              <a:t>全轮驱动的优点如下：</a:t>
            </a:r>
            <a:endParaRPr lang="zh-CN" altLang="en-US" sz="3200" b="1" dirty="0">
              <a:solidFill>
                <a:schemeClr val="folHlink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）整车车轮与路面的附着力全部被利用，提高汽车在不良路面的牵引能力和通过性，即对各种路面的适应能力强。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）常接合式全轮驱动具有在湿滑路面上更好的驱动能力。低档加速性好，驱动力不受前后轴荷变化的影响。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）车辆行驶稳定性好，对侧向力的敏感性小，轮胎磨损均匀。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．发动机前置四轮驱动（</a:t>
            </a:r>
            <a:r>
              <a:rPr lang="en-US" altLang="zh-CN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en-US" altLang="en-US" dirty="0">
                <a:solidFill>
                  <a:schemeClr val="hlink"/>
                </a:solidFill>
                <a:sym typeface="+mn-ea"/>
              </a:rPr>
              <a:t>WD</a:t>
            </a:r>
            <a:r>
              <a:rPr lang="zh-CN" altLang="en-US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89090" name="Rectangle 2"/>
          <p:cNvSpPr>
            <a:spLocks noGrp="1"/>
          </p:cNvSpPr>
          <p:nvPr>
            <p:ph idx="1"/>
          </p:nvPr>
        </p:nvSpPr>
        <p:spPr>
          <a:xfrm>
            <a:off x="1270000" y="1537970"/>
            <a:ext cx="9217660" cy="2834005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其缺点如下：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）结构复杂，整车装备质量大（比其他结构增加约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％～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％）。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）造价高，油耗高，经济性稍差，汽车的最高车速也有所降低。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1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b="1" dirty="0"/>
              <a:t>                           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作业</a:t>
            </a: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0163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汽车传动系的功用是什么？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、汽车传动系的布置有几种类型？各有什么特点？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、汽车机械式传动系的组成有哪些？ 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14095" y="1264920"/>
            <a:ext cx="9753600" cy="2143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3200" b="1" dirty="0">
                <a:solidFill>
                  <a:srgbClr val="000000"/>
                </a:solidFill>
                <a:sym typeface="+mn-ea"/>
              </a:rPr>
              <a:t>传动系的功用是将发动机发出的（        ）给驱动车轮，使汽车在各种不同的工况下均能正常行驶，并具有良好的（         ）和（       ） 。</a:t>
            </a:r>
            <a:endParaRPr lang="zh-CN" altLang="en-US" sz="3200" b="1" dirty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14095" y="622300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填空题</a:t>
            </a:r>
            <a:endParaRPr lang="zh-CN" altLang="en-US" sz="2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74040" y="1016000"/>
            <a:ext cx="9753600" cy="619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汽车传动系的功能不包括以下哪项（  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）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01215" y="163512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  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减速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013585" y="252666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  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制动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01215" y="340042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  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倒车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013585" y="422846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  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差速</a:t>
            </a:r>
            <a:endParaRPr lang="zh-CN" altLang="en-US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74040" y="267335"/>
            <a:ext cx="8534400" cy="6426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单项选择题</a:t>
            </a:r>
            <a:endParaRPr lang="zh-CN" altLang="en-US" sz="2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b="1"/>
              <a:t>2.</a:t>
            </a:r>
            <a:r>
              <a:rPr lang="zh-CN" altLang="en-US" sz="3200" b="1">
                <a:ea typeface="宋体" panose="02010600030101010101" pitchFamily="2" charset="-122"/>
              </a:rPr>
              <a:t>功能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582930" y="2700655"/>
            <a:ext cx="2329815" cy="86741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（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1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宋体" panose="02010600030101010101" pitchFamily="2" charset="-122"/>
              </a:rPr>
              <a:t>）减速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42055" y="1691005"/>
            <a:ext cx="7160895" cy="3328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 dirty="0">
                <a:sym typeface="+mn-ea"/>
              </a:rPr>
              <a:t>通过传动系的作用，使驱动轮的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转速降低</a:t>
            </a:r>
            <a:r>
              <a:rPr lang="zh-CN" altLang="en-US" sz="3200" b="1" dirty="0">
                <a:sym typeface="+mn-ea"/>
              </a:rPr>
              <a:t>为发动机转速的若干分之一，相应驱动轮所得到的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转矩增大</a:t>
            </a:r>
            <a:r>
              <a:rPr lang="zh-CN" altLang="en-US" sz="3200" b="1" dirty="0">
                <a:sym typeface="+mn-ea"/>
              </a:rPr>
              <a:t>到发动机转矩的若干倍。</a:t>
            </a:r>
            <a:endParaRPr lang="zh-CN" alt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b="1"/>
              <a:t>2.</a:t>
            </a:r>
            <a:r>
              <a:rPr lang="zh-CN" altLang="en-US" sz="3200" b="1">
                <a:ea typeface="宋体" panose="02010600030101010101" pitchFamily="2" charset="-122"/>
              </a:rPr>
              <a:t>功能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747395" y="2579370"/>
            <a:ext cx="2407285" cy="110934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（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2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宋体" panose="02010600030101010101" pitchFamily="2" charset="-122"/>
              </a:rPr>
              <a:t>）变速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97605" y="1824990"/>
            <a:ext cx="7161530" cy="2845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 dirty="0">
                <a:sym typeface="+mn-ea"/>
              </a:rPr>
              <a:t>保持发动机在有利的转速范围内工作，汽车牵引力又在足够大的范围内变化。</a:t>
            </a:r>
            <a:endParaRPr lang="zh-CN" altLang="en-US" sz="3200" b="1" dirty="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b="1"/>
              <a:t>2.</a:t>
            </a:r>
            <a:r>
              <a:rPr lang="zh-CN" altLang="en-US" sz="3200" b="1">
                <a:ea typeface="宋体" panose="02010600030101010101" pitchFamily="2" charset="-122"/>
              </a:rPr>
              <a:t>功能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200150" y="2964815"/>
            <a:ext cx="2240915" cy="92837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（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3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宋体" panose="02010600030101010101" pitchFamily="2" charset="-122"/>
              </a:rPr>
              <a:t>）倒车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968750" y="2098040"/>
            <a:ext cx="7161530" cy="2662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1" hangingPunct="1">
              <a:buNone/>
            </a:pPr>
            <a:r>
              <a:rPr lang="zh-CN" altLang="en-US" sz="3200" b="1" dirty="0">
                <a:sym typeface="+mn-ea"/>
              </a:rPr>
              <a:t>在传动系的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变速器中加设倒档</a:t>
            </a:r>
            <a:r>
              <a:rPr lang="zh-CN" altLang="en-US" sz="3200" b="1" dirty="0">
                <a:sym typeface="+mn-ea"/>
              </a:rPr>
              <a:t>，使汽车能在某些情况下倒车。</a:t>
            </a:r>
            <a:endParaRPr lang="zh-CN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 b="1"/>
              <a:t>2.</a:t>
            </a:r>
            <a:r>
              <a:rPr lang="zh-CN" altLang="en-US" sz="3200" b="1">
                <a:ea typeface="宋体" panose="02010600030101010101" pitchFamily="2" charset="-122"/>
              </a:rPr>
              <a:t>功能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577850" y="2438400"/>
            <a:ext cx="2981960" cy="97282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（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4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宋体" panose="02010600030101010101" pitchFamily="2" charset="-122"/>
              </a:rPr>
              <a:t>）中断传动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997325" y="1691005"/>
            <a:ext cx="7160895" cy="29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 dirty="0">
                <a:sym typeface="+mn-ea"/>
              </a:rPr>
              <a:t>发动机只能在无负荷情况下起动，而且起动后转速必须保持在最低稳定转速以上，所以在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汽车起步以前</a:t>
            </a:r>
            <a:r>
              <a:rPr lang="zh-CN" altLang="en-US" sz="3200" b="1" dirty="0">
                <a:sym typeface="+mn-ea"/>
              </a:rPr>
              <a:t>，必须将发动机与驱动轮之间的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传动路线切断</a:t>
            </a:r>
            <a:r>
              <a:rPr lang="zh-CN" altLang="en-US" sz="3200" b="1" dirty="0">
                <a:sym typeface="+mn-ea"/>
              </a:rPr>
              <a:t>，即传动系的中断传动作用。</a:t>
            </a:r>
            <a:endParaRPr lang="zh-CN" altLang="en-US" sz="3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THUMBS_INDEX" val="1、4、7、9、12、15、16、19、20、22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131"/>
  <p:tag name="KSO_WM_TEMPLATE_MASTER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RAINPROBLEM" val="ProblemBody"/>
</p:tagLst>
</file>

<file path=ppt/tags/tag156.xml><?xml version="1.0" encoding="utf-8"?>
<p:tagLst xmlns:p="http://schemas.openxmlformats.org/presentationml/2006/main">
  <p:tag name="RAINPROBLEM" val="ProblemItem"/>
</p:tagLst>
</file>

<file path=ppt/tags/tag157.xml><?xml version="1.0" encoding="utf-8"?>
<p:tagLst xmlns:p="http://schemas.openxmlformats.org/presentationml/2006/main">
  <p:tag name="RAINPROBLEM" val="ProblemBody"/>
</p:tagLst>
</file>

<file path=ppt/tags/tag158.xml><?xml version="1.0" encoding="utf-8"?>
<p:tagLst xmlns:p="http://schemas.openxmlformats.org/presentationml/2006/main">
  <p:tag name="RAINPROBLEM" val="ProblemItem"/>
</p:tagLst>
</file>

<file path=ppt/tags/tag159.xml><?xml version="1.0" encoding="utf-8"?>
<p:tagLst xmlns:p="http://schemas.openxmlformats.org/presentationml/2006/main">
  <p:tag name="RAINPROBLEM" val="ProblemItem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RAINPROBLEM" val="ProblemItem"/>
</p:tagLst>
</file>

<file path=ppt/tags/tag161.xml><?xml version="1.0" encoding="utf-8"?>
<p:tagLst xmlns:p="http://schemas.openxmlformats.org/presentationml/2006/main">
  <p:tag name="RAINPROBLEM" val="ProblemItem"/>
</p:tagLst>
</file>

<file path=ppt/tags/tag162.xml><?xml version="1.0" encoding="utf-8"?>
<p:tagLst xmlns:p="http://schemas.openxmlformats.org/presentationml/2006/main">
  <p:tag name="RAINPROBLEM" val="ProblemItem"/>
</p:tagLst>
</file>

<file path=ppt/tags/tag163.xml><?xml version="1.0" encoding="utf-8"?>
<p:tagLst xmlns:p="http://schemas.openxmlformats.org/presentationml/2006/main">
  <p:tag name="RAINPROBLEM" val="ProblemItem"/>
</p:tagLst>
</file>

<file path=ppt/tags/tag164.xml><?xml version="1.0" encoding="utf-8"?>
<p:tagLst xmlns:p="http://schemas.openxmlformats.org/presentationml/2006/main">
  <p:tag name="RAINPROBLEM" val="ProblemBody"/>
</p:tagLst>
</file>

<file path=ppt/tags/tag165.xml><?xml version="1.0" encoding="utf-8"?>
<p:tagLst xmlns:p="http://schemas.openxmlformats.org/presentationml/2006/main">
  <p:tag name="RAINPROBLEM" val="ProblemItem"/>
</p:tagLst>
</file>

<file path=ppt/tags/tag166.xml><?xml version="1.0" encoding="utf-8"?>
<p:tagLst xmlns:p="http://schemas.openxmlformats.org/presentationml/2006/main">
  <p:tag name="RAINPROBLEM" val="ProblemItem"/>
</p:tagLst>
</file>

<file path=ppt/tags/tag167.xml><?xml version="1.0" encoding="utf-8"?>
<p:tagLst xmlns:p="http://schemas.openxmlformats.org/presentationml/2006/main">
  <p:tag name="RAINPROBLEM" val="ProblemItem"/>
</p:tagLst>
</file>

<file path=ppt/tags/tag168.xml><?xml version="1.0" encoding="utf-8"?>
<p:tagLst xmlns:p="http://schemas.openxmlformats.org/presentationml/2006/main">
  <p:tag name="RAINPROBLEM" val="ProblemBody"/>
</p:tagLst>
</file>

<file path=ppt/tags/tag169.xml><?xml version="1.0" encoding="utf-8"?>
<p:tagLst xmlns:p="http://schemas.openxmlformats.org/presentationml/2006/main">
  <p:tag name="RAINPROBLEM" val="ProblemIte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RAINPROBLEM" val="ProblemItem"/>
</p:tagLst>
</file>

<file path=ppt/tags/tag171.xml><?xml version="1.0" encoding="utf-8"?>
<p:tagLst xmlns:p="http://schemas.openxmlformats.org/presentationml/2006/main">
  <p:tag name="RAINPROBLEM" val="ProblemItem"/>
</p:tagLst>
</file>

<file path=ppt/tags/tag172.xml><?xml version="1.0" encoding="utf-8"?>
<p:tagLst xmlns:p="http://schemas.openxmlformats.org/presentationml/2006/main">
  <p:tag name="RAINPROBLEM" val="ProblemItem"/>
</p:tagLst>
</file>

<file path=ppt/tags/tag173.xml><?xml version="1.0" encoding="utf-8"?>
<p:tagLst xmlns:p="http://schemas.openxmlformats.org/presentationml/2006/main">
  <p:tag name="KSO_WM_UNIT_PLACING_PICTURE_USER_VIEWPORT" val="{&quot;height&quot;:6120,&quot;width&quot;:12422.500787401576}"/>
</p:tagLst>
</file>

<file path=ppt/tags/tag174.xml><?xml version="1.0" encoding="utf-8"?>
<p:tagLst xmlns:p="http://schemas.openxmlformats.org/presentationml/2006/main">
  <p:tag name="KSO_WM_UNIT_PLACING_PICTURE_USER_VIEWPORT" val="{&quot;height&quot;:6405,&quot;width&quot;:9600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F5FCE1"/>
      </a:dk2>
      <a:lt2>
        <a:srgbClr val="FEFEFD"/>
      </a:lt2>
      <a:accent1>
        <a:srgbClr val="9FB760"/>
      </a:accent1>
      <a:accent2>
        <a:srgbClr val="64B576"/>
      </a:accent2>
      <a:accent3>
        <a:srgbClr val="41AC96"/>
      </a:accent3>
      <a:accent4>
        <a:srgbClr val="379CB5"/>
      </a:accent4>
      <a:accent5>
        <a:srgbClr val="4488C2"/>
      </a:accent5>
      <a:accent6>
        <a:srgbClr val="6174B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nwersin">
      <a:majorFont>
        <a:latin typeface=""/>
        <a:ea typeface="华文新魏"/>
        <a:cs typeface=""/>
      </a:majorFont>
      <a:minorFont>
        <a:latin typeface="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2758</Words>
  <Application>WPS 演示</Application>
  <PresentationFormat>宽屏</PresentationFormat>
  <Paragraphs>230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隶书</vt:lpstr>
      <vt:lpstr>微软雅黑</vt:lpstr>
      <vt:lpstr>汉仪尚巍手书W</vt:lpstr>
      <vt:lpstr>楷体</vt:lpstr>
      <vt:lpstr>Arial Unicode MS</vt:lpstr>
      <vt:lpstr>华文新魏</vt:lpstr>
      <vt:lpstr>Calibri</vt:lpstr>
      <vt:lpstr>楷体_GB2312</vt:lpstr>
      <vt:lpstr>新宋体</vt:lpstr>
      <vt:lpstr>Times New Roman</vt:lpstr>
      <vt:lpstr>黑体</vt:lpstr>
      <vt:lpstr>1_Office 主题​​</vt:lpstr>
      <vt:lpstr>2_Office 主题​​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2.功能</vt:lpstr>
      <vt:lpstr>2.功能</vt:lpstr>
      <vt:lpstr>2.功能</vt:lpstr>
      <vt:lpstr>2.功能</vt:lpstr>
      <vt:lpstr>2.功能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汽车动力传递流程</vt:lpstr>
      <vt:lpstr>PowerPoint 演示文稿</vt:lpstr>
      <vt:lpstr>1．发动机前置前轮驱动（FF）</vt:lpstr>
      <vt:lpstr>1．发动机前置前轮驱动（FF）</vt:lpstr>
      <vt:lpstr>1．发动机前置前轮驱动（FF）</vt:lpstr>
      <vt:lpstr>1．发动机前置前轮驱动（FF）</vt:lpstr>
      <vt:lpstr>1．发动机前置前轮驱动（FF）</vt:lpstr>
      <vt:lpstr>2．发动机前置后轮驱动（FR）</vt:lpstr>
      <vt:lpstr>2．发动机前置后轮驱动（FR）</vt:lpstr>
      <vt:lpstr>1．发动机前置后轮驱动（FR）</vt:lpstr>
      <vt:lpstr>2．发动机前置后轮驱动（FR）</vt:lpstr>
      <vt:lpstr>2．发动机前置后轮驱动（FR）</vt:lpstr>
      <vt:lpstr>3．发动机后置后轮驱动（RR）</vt:lpstr>
      <vt:lpstr>3．发动机后置后轮驱动（RR）</vt:lpstr>
      <vt:lpstr>4．发动机中置后轮驱动（MR）</vt:lpstr>
      <vt:lpstr>5．发动机前置四轮驱动（4WD）</vt:lpstr>
      <vt:lpstr>5．发动机前置四轮驱动（4WD）</vt:lpstr>
      <vt:lpstr>1．发动机前置四轮驱动（4WD）</vt:lpstr>
      <vt:lpstr>1．发动机前置四轮驱动（4WD）</vt:lpstr>
      <vt:lpstr>                             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46237</dc:creator>
  <cp:lastModifiedBy>酷杏</cp:lastModifiedBy>
  <cp:revision>8</cp:revision>
  <dcterms:created xsi:type="dcterms:W3CDTF">2020-05-09T13:17:00Z</dcterms:created>
  <dcterms:modified xsi:type="dcterms:W3CDTF">2020-05-24T14:07:12Z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