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12"/>
  </p:handoutMasterIdLst>
  <p:sldIdLst>
    <p:sldId id="261" r:id="rId2"/>
    <p:sldId id="260" r:id="rId3"/>
    <p:sldId id="259" r:id="rId4"/>
    <p:sldId id="262" r:id="rId5"/>
    <p:sldId id="263" r:id="rId6"/>
    <p:sldId id="264" r:id="rId7"/>
    <p:sldId id="266" r:id="rId8"/>
    <p:sldId id="265" r:id="rId9"/>
    <p:sldId id="268" r:id="rId10"/>
    <p:sldId id="267" r:id="rId11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506" y="-1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4" d="100"/>
          <a:sy n="54" d="100"/>
        </p:scale>
        <p:origin x="-2928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B2DDAA-B3D8-48BD-B51E-EB42048466FC}" type="datetimeFigureOut">
              <a:rPr lang="zh-CN" altLang="en-US" smtClean="0"/>
              <a:t>2020/11/22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8C75F4-052C-45F3-8D15-ED8DF322002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11978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图片 3075" descr="610174_90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-3317"/>
          <a:stretch/>
        </p:blipFill>
        <p:spPr bwMode="auto">
          <a:xfrm>
            <a:off x="2627784" y="3535602"/>
            <a:ext cx="4513865" cy="3123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标题 7"/>
          <p:cNvSpPr>
            <a:spLocks noGrp="1"/>
          </p:cNvSpPr>
          <p:nvPr>
            <p:ph type="ctrTitle"/>
          </p:nvPr>
        </p:nvSpPr>
        <p:spPr>
          <a:xfrm>
            <a:off x="2108693" y="90872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  <p:sp>
        <p:nvSpPr>
          <p:cNvPr id="9" name="副标题 8"/>
          <p:cNvSpPr>
            <a:spLocks noGrp="1"/>
          </p:cNvSpPr>
          <p:nvPr>
            <p:ph type="subTitle" idx="1"/>
          </p:nvPr>
        </p:nvSpPr>
        <p:spPr>
          <a:xfrm>
            <a:off x="2116480" y="2924944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CN" altLang="en-US"/>
              <a:t>单击此处编辑母版副标题样式</a:t>
            </a:r>
            <a:endParaRPr kumimoji="0" lang="en-US"/>
          </a:p>
        </p:txBody>
      </p:sp>
      <p:sp>
        <p:nvSpPr>
          <p:cNvPr id="28" name="日期占位符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702C4276-68BD-4EA0-8D83-20921FFDD090}" type="datetimeFigureOut">
              <a:rPr lang="zh-CN" altLang="en-US" smtClean="0"/>
              <a:t>2020/11/22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10" name="矩形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矩形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矩形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直接连接符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直接连接符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直接连接符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直接连接符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直接连接符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直接连接符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矩形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椭圆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椭圆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椭圆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椭圆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椭圆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灯片编号占位符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DD4057DF-D607-47A4-B484-9E3E4FE4468A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30" name="TextBox 29"/>
          <p:cNvSpPr txBox="1"/>
          <p:nvPr userDrawn="1"/>
        </p:nvSpPr>
        <p:spPr>
          <a:xfrm>
            <a:off x="6525502" y="6457890"/>
            <a:ext cx="26184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chemeClr val="accent1">
                    <a:lumMod val="75000"/>
                  </a:schemeClr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广东省高州农业学校</a:t>
            </a:r>
          </a:p>
        </p:txBody>
      </p:sp>
      <p:pic>
        <p:nvPicPr>
          <p:cNvPr id="31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92" y="26729"/>
            <a:ext cx="1354058" cy="1340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TextBox 34"/>
          <p:cNvSpPr txBox="1"/>
          <p:nvPr userDrawn="1"/>
        </p:nvSpPr>
        <p:spPr>
          <a:xfrm>
            <a:off x="6052189" y="26729"/>
            <a:ext cx="3024336" cy="461665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latin typeface="隶书" panose="02010509060101010101" pitchFamily="49" charset="-122"/>
                <a:ea typeface="隶书" panose="02010509060101010101" pitchFamily="49" charset="-122"/>
              </a:rPr>
              <a:t>宠物养护与疾病防治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CN" altLang="en-US"/>
              <a:t>单击此处编辑母版文本样式</a:t>
            </a:r>
          </a:p>
          <a:p>
            <a:pPr lvl="1" eaLnBrk="1" latinLnBrk="0" hangingPunct="1"/>
            <a:r>
              <a:rPr lang="zh-CN" altLang="en-US"/>
              <a:t>第二级</a:t>
            </a:r>
          </a:p>
          <a:p>
            <a:pPr lvl="2" eaLnBrk="1" latinLnBrk="0" hangingPunct="1"/>
            <a:r>
              <a:rPr lang="zh-CN" altLang="en-US"/>
              <a:t>第三级</a:t>
            </a:r>
          </a:p>
          <a:p>
            <a:pPr lvl="3" eaLnBrk="1" latinLnBrk="0" hangingPunct="1"/>
            <a:r>
              <a:rPr lang="zh-CN" altLang="en-US"/>
              <a:t>第四级</a:t>
            </a:r>
          </a:p>
          <a:p>
            <a:pPr lvl="4" eaLnBrk="1" latinLnBrk="0" hangingPunct="1"/>
            <a:r>
              <a:rPr lang="zh-CN" altLang="en-US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C4276-68BD-4EA0-8D83-20921FFDD090}" type="datetimeFigureOut">
              <a:rPr lang="zh-CN" altLang="en-US" smtClean="0"/>
              <a:t>2020/11/22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057DF-D607-47A4-B484-9E3E4FE4468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zh-CN" altLang="en-US"/>
              <a:t>单击此处编辑母版文本样式</a:t>
            </a:r>
          </a:p>
          <a:p>
            <a:pPr lvl="1" eaLnBrk="1" latinLnBrk="0" hangingPunct="1"/>
            <a:r>
              <a:rPr lang="zh-CN" altLang="en-US"/>
              <a:t>第二级</a:t>
            </a:r>
          </a:p>
          <a:p>
            <a:pPr lvl="2" eaLnBrk="1" latinLnBrk="0" hangingPunct="1"/>
            <a:r>
              <a:rPr lang="zh-CN" altLang="en-US"/>
              <a:t>第三级</a:t>
            </a:r>
          </a:p>
          <a:p>
            <a:pPr lvl="3" eaLnBrk="1" latinLnBrk="0" hangingPunct="1"/>
            <a:r>
              <a:rPr lang="zh-CN" altLang="en-US"/>
              <a:t>第四级</a:t>
            </a:r>
          </a:p>
          <a:p>
            <a:pPr lvl="4" eaLnBrk="1" latinLnBrk="0" hangingPunct="1"/>
            <a:r>
              <a:rPr lang="zh-CN" altLang="en-US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C4276-68BD-4EA0-8D83-20921FFDD090}" type="datetimeFigureOut">
              <a:rPr lang="zh-CN" altLang="en-US" smtClean="0"/>
              <a:t>2020/11/22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057DF-D607-47A4-B484-9E3E4FE4468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dirty="0"/>
              <a:t>单击此处编辑母版标题样式</a:t>
            </a:r>
            <a:endParaRPr kumimoji="0" lang="en-US" dirty="0"/>
          </a:p>
        </p:txBody>
      </p:sp>
      <p:sp>
        <p:nvSpPr>
          <p:cNvPr id="8" name="内容占位符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zh-CN" altLang="en-US"/>
              <a:t>单击此处编辑母版文本样式</a:t>
            </a:r>
          </a:p>
          <a:p>
            <a:pPr lvl="1" eaLnBrk="1" latinLnBrk="0" hangingPunct="1"/>
            <a:r>
              <a:rPr lang="zh-CN" altLang="en-US"/>
              <a:t>第二级</a:t>
            </a:r>
          </a:p>
          <a:p>
            <a:pPr lvl="2" eaLnBrk="1" latinLnBrk="0" hangingPunct="1"/>
            <a:r>
              <a:rPr lang="zh-CN" altLang="en-US"/>
              <a:t>第三级</a:t>
            </a:r>
          </a:p>
          <a:p>
            <a:pPr lvl="3" eaLnBrk="1" latinLnBrk="0" hangingPunct="1"/>
            <a:r>
              <a:rPr lang="zh-CN" altLang="en-US"/>
              <a:t>第四级</a:t>
            </a:r>
          </a:p>
          <a:p>
            <a:pPr lvl="4" eaLnBrk="1" latinLnBrk="0" hangingPunct="1"/>
            <a:r>
              <a:rPr lang="zh-CN" altLang="en-US"/>
              <a:t>第五级</a:t>
            </a:r>
            <a:endParaRPr kumimoji="0" 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02C4276-68BD-4EA0-8D83-20921FFDD090}" type="datetimeFigureOut">
              <a:rPr lang="zh-CN" altLang="en-US" smtClean="0"/>
              <a:t>2020/11/22</a:t>
            </a:fld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DD4057DF-D607-47A4-B484-9E3E4FE4468A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0" name="页脚占位符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zh-CN" altLang="en-US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6291112" y="6418374"/>
            <a:ext cx="25464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chemeClr val="accent1">
                    <a:lumMod val="75000"/>
                  </a:schemeClr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广东省高州农业学校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6052189" y="26729"/>
            <a:ext cx="3024336" cy="46166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latin typeface="隶书" panose="02010509060101010101" pitchFamily="49" charset="-122"/>
                <a:ea typeface="隶书" panose="02010509060101010101" pitchFamily="49" charset="-122"/>
              </a:rPr>
              <a:t>宠物养护与疾病防治</a:t>
            </a:r>
          </a:p>
        </p:txBody>
      </p:sp>
      <p:pic>
        <p:nvPicPr>
          <p:cNvPr id="14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92" y="26729"/>
            <a:ext cx="1354058" cy="1340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702C4276-68BD-4EA0-8D83-20921FFDD090}" type="datetimeFigureOut">
              <a:rPr lang="zh-CN" altLang="en-US" smtClean="0"/>
              <a:t>2020/11/22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矩形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矩形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矩形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直接连接符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直接连接符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直接连接符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直接连接符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直接连接符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矩形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椭圆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椭圆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椭圆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椭圆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椭圆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直接连接符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DD4057DF-D607-47A4-B484-9E3E4FE4468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C4276-68BD-4EA0-8D83-20921FFDD090}" type="datetimeFigureOut">
              <a:rPr lang="zh-CN" altLang="en-US" smtClean="0"/>
              <a:t>2020/11/22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057DF-D607-47A4-B484-9E3E4FE4468A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内容占位符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zh-CN" altLang="en-US"/>
              <a:t>单击此处编辑母版文本样式</a:t>
            </a:r>
          </a:p>
          <a:p>
            <a:pPr lvl="1" eaLnBrk="1" latinLnBrk="0" hangingPunct="1"/>
            <a:r>
              <a:rPr lang="zh-CN" altLang="en-US"/>
              <a:t>第二级</a:t>
            </a:r>
          </a:p>
          <a:p>
            <a:pPr lvl="2" eaLnBrk="1" latinLnBrk="0" hangingPunct="1"/>
            <a:r>
              <a:rPr lang="zh-CN" altLang="en-US"/>
              <a:t>第三级</a:t>
            </a:r>
          </a:p>
          <a:p>
            <a:pPr lvl="3" eaLnBrk="1" latinLnBrk="0" hangingPunct="1"/>
            <a:r>
              <a:rPr lang="zh-CN" altLang="en-US"/>
              <a:t>第四级</a:t>
            </a:r>
          </a:p>
          <a:p>
            <a:pPr lvl="4" eaLnBrk="1" latinLnBrk="0" hangingPunct="1"/>
            <a:r>
              <a:rPr lang="zh-CN" altLang="en-US"/>
              <a:t>第五级</a:t>
            </a:r>
            <a:endParaRPr kumimoji="0" lang="en-US"/>
          </a:p>
        </p:txBody>
      </p:sp>
      <p:sp>
        <p:nvSpPr>
          <p:cNvPr id="11" name="内容占位符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zh-CN" altLang="en-US"/>
              <a:t>单击此处编辑母版文本样式</a:t>
            </a:r>
          </a:p>
          <a:p>
            <a:pPr lvl="1" eaLnBrk="1" latinLnBrk="0" hangingPunct="1"/>
            <a:r>
              <a:rPr lang="zh-CN" altLang="en-US"/>
              <a:t>第二级</a:t>
            </a:r>
          </a:p>
          <a:p>
            <a:pPr lvl="2" eaLnBrk="1" latinLnBrk="0" hangingPunct="1"/>
            <a:r>
              <a:rPr lang="zh-CN" altLang="en-US"/>
              <a:t>第三级</a:t>
            </a:r>
          </a:p>
          <a:p>
            <a:pPr lvl="3" eaLnBrk="1" latinLnBrk="0" hangingPunct="1"/>
            <a:r>
              <a:rPr lang="zh-CN" altLang="en-US"/>
              <a:t>第四级</a:t>
            </a:r>
          </a:p>
          <a:p>
            <a:pPr lvl="4" eaLnBrk="1" latinLnBrk="0" hangingPunct="1"/>
            <a:r>
              <a:rPr lang="zh-CN" altLang="en-US"/>
              <a:t>第五级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C4276-68BD-4EA0-8D83-20921FFDD090}" type="datetimeFigureOut">
              <a:rPr lang="zh-CN" altLang="en-US" smtClean="0"/>
              <a:t>2020/11/22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057DF-D607-47A4-B484-9E3E4FE4468A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内容占位符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zh-CN" altLang="en-US"/>
              <a:t>单击此处编辑母版文本样式</a:t>
            </a:r>
          </a:p>
          <a:p>
            <a:pPr lvl="1" eaLnBrk="1" latinLnBrk="0" hangingPunct="1"/>
            <a:r>
              <a:rPr lang="zh-CN" altLang="en-US"/>
              <a:t>第二级</a:t>
            </a:r>
          </a:p>
          <a:p>
            <a:pPr lvl="2" eaLnBrk="1" latinLnBrk="0" hangingPunct="1"/>
            <a:r>
              <a:rPr lang="zh-CN" altLang="en-US"/>
              <a:t>第三级</a:t>
            </a:r>
          </a:p>
          <a:p>
            <a:pPr lvl="3" eaLnBrk="1" latinLnBrk="0" hangingPunct="1"/>
            <a:r>
              <a:rPr lang="zh-CN" altLang="en-US"/>
              <a:t>第四级</a:t>
            </a:r>
          </a:p>
          <a:p>
            <a:pPr lvl="4" eaLnBrk="1" latinLnBrk="0" hangingPunct="1"/>
            <a:r>
              <a:rPr lang="zh-CN" altLang="en-US"/>
              <a:t>第五级</a:t>
            </a:r>
            <a:endParaRPr kumimoji="0" lang="en-US"/>
          </a:p>
        </p:txBody>
      </p:sp>
      <p:sp>
        <p:nvSpPr>
          <p:cNvPr id="13" name="内容占位符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zh-CN" altLang="en-US"/>
              <a:t>单击此处编辑母版文本样式</a:t>
            </a:r>
          </a:p>
          <a:p>
            <a:pPr lvl="1" eaLnBrk="1" latinLnBrk="0" hangingPunct="1"/>
            <a:r>
              <a:rPr lang="zh-CN" altLang="en-US"/>
              <a:t>第二级</a:t>
            </a:r>
          </a:p>
          <a:p>
            <a:pPr lvl="2" eaLnBrk="1" latinLnBrk="0" hangingPunct="1"/>
            <a:r>
              <a:rPr lang="zh-CN" altLang="en-US"/>
              <a:t>第三级</a:t>
            </a:r>
          </a:p>
          <a:p>
            <a:pPr lvl="3" eaLnBrk="1" latinLnBrk="0" hangingPunct="1"/>
            <a:r>
              <a:rPr lang="zh-CN" altLang="en-US"/>
              <a:t>第四级</a:t>
            </a:r>
          </a:p>
          <a:p>
            <a:pPr lvl="4" eaLnBrk="1" latinLnBrk="0" hangingPunct="1"/>
            <a:r>
              <a:rPr lang="zh-CN" altLang="en-US"/>
              <a:t>第五级</a:t>
            </a:r>
            <a:endParaRPr kumimoji="0" lang="en-US"/>
          </a:p>
        </p:txBody>
      </p:sp>
      <p:sp>
        <p:nvSpPr>
          <p:cNvPr id="12" name="文本占位符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CN" altLang="en-US"/>
              <a:t>单击此处编辑母版文本样式</a:t>
            </a:r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CN" altLang="en-US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02C4276-68BD-4EA0-8D83-20921FFDD090}" type="datetimeFigureOut">
              <a:rPr lang="zh-CN" altLang="en-US" smtClean="0"/>
              <a:t>2020/11/22</a:t>
            </a:fld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D4057DF-D607-47A4-B484-9E3E4FE4468A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C4276-68BD-4EA0-8D83-20921FFDD090}" type="datetimeFigureOut">
              <a:rPr lang="zh-CN" altLang="en-US" smtClean="0"/>
              <a:t>2020/11/22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057DF-D607-47A4-B484-9E3E4FE4468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直接连接符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CN" altLang="en-US"/>
              <a:t>单击此处编辑母版文本样式</a:t>
            </a:r>
          </a:p>
        </p:txBody>
      </p:sp>
      <p:sp>
        <p:nvSpPr>
          <p:cNvPr id="8" name="直接连接符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直接连接符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直接连接符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直接连接符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椭圆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内容占位符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zh-CN" altLang="en-US"/>
              <a:t>单击此处编辑母版文本样式</a:t>
            </a:r>
          </a:p>
          <a:p>
            <a:pPr lvl="1" eaLnBrk="1" latinLnBrk="0" hangingPunct="1"/>
            <a:r>
              <a:rPr lang="zh-CN" altLang="en-US"/>
              <a:t>第二级</a:t>
            </a:r>
          </a:p>
          <a:p>
            <a:pPr lvl="2" eaLnBrk="1" latinLnBrk="0" hangingPunct="1"/>
            <a:r>
              <a:rPr lang="zh-CN" altLang="en-US"/>
              <a:t>第三级</a:t>
            </a:r>
          </a:p>
          <a:p>
            <a:pPr lvl="3" eaLnBrk="1" latinLnBrk="0" hangingPunct="1"/>
            <a:r>
              <a:rPr lang="zh-CN" altLang="en-US"/>
              <a:t>第四级</a:t>
            </a:r>
          </a:p>
          <a:p>
            <a:pPr lvl="4" eaLnBrk="1" latinLnBrk="0" hangingPunct="1"/>
            <a:r>
              <a:rPr lang="zh-CN" altLang="en-US"/>
              <a:t>第五级</a:t>
            </a:r>
            <a:endParaRPr kumimoji="0" lang="en-US"/>
          </a:p>
        </p:txBody>
      </p:sp>
      <p:sp>
        <p:nvSpPr>
          <p:cNvPr id="21" name="日期占位符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02C4276-68BD-4EA0-8D83-20921FFDD090}" type="datetimeFigureOut">
              <a:rPr lang="zh-CN" altLang="en-US" smtClean="0"/>
              <a:t>2020/11/22</a:t>
            </a:fld>
            <a:endParaRPr lang="zh-CN" altLang="en-US"/>
          </a:p>
        </p:txBody>
      </p:sp>
      <p:sp>
        <p:nvSpPr>
          <p:cNvPr id="22" name="灯片编号占位符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DD4057DF-D607-47A4-B484-9E3E4FE4468A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3" name="页脚占位符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直接连接符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椭圆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zh-CN" altLang="en-US"/>
              <a:t>单击图标添加图片</a:t>
            </a:r>
            <a:endParaRPr kumimoji="0" 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CN" altLang="en-US"/>
              <a:t>单击此处编辑母版文本样式</a:t>
            </a:r>
          </a:p>
        </p:txBody>
      </p:sp>
      <p:sp>
        <p:nvSpPr>
          <p:cNvPr id="10" name="直接连接符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矩形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直接连接符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直接连接符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直接连接符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日期占位符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02C4276-68BD-4EA0-8D83-20921FFDD090}" type="datetimeFigureOut">
              <a:rPr lang="zh-CN" altLang="en-US" smtClean="0"/>
              <a:t>2020/11/22</a:t>
            </a:fld>
            <a:endParaRPr lang="zh-CN" altLang="en-US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D4057DF-D607-47A4-B484-9E3E4FE4468A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1" name="页脚占位符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直接连接符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标题占位符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  <p:sp>
        <p:nvSpPr>
          <p:cNvPr id="13" name="文本占位符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CN" altLang="en-US"/>
              <a:t>单击此处编辑母版文本样式</a:t>
            </a:r>
          </a:p>
          <a:p>
            <a:pPr lvl="1" eaLnBrk="1" latinLnBrk="0" hangingPunct="1"/>
            <a:r>
              <a:rPr kumimoji="0" lang="zh-CN" altLang="en-US"/>
              <a:t>第二级</a:t>
            </a:r>
          </a:p>
          <a:p>
            <a:pPr lvl="2" eaLnBrk="1" latinLnBrk="0" hangingPunct="1"/>
            <a:r>
              <a:rPr kumimoji="0" lang="zh-CN" altLang="en-US"/>
              <a:t>第三级</a:t>
            </a:r>
          </a:p>
          <a:p>
            <a:pPr lvl="3" eaLnBrk="1" latinLnBrk="0" hangingPunct="1"/>
            <a:r>
              <a:rPr kumimoji="0" lang="zh-CN" altLang="en-US"/>
              <a:t>第四级</a:t>
            </a:r>
          </a:p>
          <a:p>
            <a:pPr lvl="4" eaLnBrk="1" latinLnBrk="0" hangingPunct="1"/>
            <a:r>
              <a:rPr kumimoji="0" lang="zh-CN" altLang="en-US"/>
              <a:t>第五级</a:t>
            </a:r>
            <a:endParaRPr kumimoji="0" lang="en-US"/>
          </a:p>
        </p:txBody>
      </p:sp>
      <p:sp>
        <p:nvSpPr>
          <p:cNvPr id="14" name="日期占位符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702C4276-68BD-4EA0-8D83-20921FFDD090}" type="datetimeFigureOut">
              <a:rPr lang="zh-CN" altLang="en-US" smtClean="0"/>
              <a:t>2020/11/22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7" name="直接连接符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直接连接符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矩形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直接连接符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椭圆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灯片编号占位符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DD4057DF-D607-47A4-B484-9E3E4FE4468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2095132" y="836712"/>
            <a:ext cx="6653332" cy="1894362"/>
          </a:xfrm>
        </p:spPr>
        <p:txBody>
          <a:bodyPr>
            <a:normAutofit/>
          </a:bodyPr>
          <a:lstStyle/>
          <a:p>
            <a:pPr algn="ctr"/>
            <a:r>
              <a:rPr lang="zh-CN" altLang="zh-CN" sz="3200" kern="100" dirty="0" smtClean="0">
                <a:solidFill>
                  <a:srgbClr val="FF000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任务</a:t>
            </a:r>
            <a:r>
              <a:rPr lang="en-US" altLang="zh-CN" sz="3200" kern="100" dirty="0" smtClean="0">
                <a:solidFill>
                  <a:srgbClr val="FF000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5</a:t>
            </a:r>
            <a:r>
              <a:rPr lang="zh-CN" altLang="zh-CN" sz="3200" kern="100" dirty="0" smtClean="0">
                <a:solidFill>
                  <a:srgbClr val="FF000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  </a:t>
            </a:r>
            <a:r>
              <a:rPr lang="zh-CN" altLang="zh-CN" sz="3200" kern="100" dirty="0">
                <a:solidFill>
                  <a:srgbClr val="FF000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肠管切除与肠管</a:t>
            </a:r>
            <a:r>
              <a:rPr lang="zh-CN" altLang="zh-CN" sz="3200" kern="100" dirty="0" smtClean="0">
                <a:solidFill>
                  <a:srgbClr val="FF000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吻合术</a:t>
            </a:r>
            <a:r>
              <a:rPr lang="zh-CN" altLang="en-US" sz="3200" kern="100" dirty="0" smtClean="0">
                <a:solidFill>
                  <a:srgbClr val="FF000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操作</a:t>
            </a:r>
            <a:r>
              <a:rPr lang="zh-CN" altLang="zh-CN" sz="3200" kern="100" dirty="0">
                <a:solidFill>
                  <a:srgbClr val="FF000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/>
            </a:r>
            <a:br>
              <a:rPr lang="zh-CN" altLang="zh-CN" sz="3200" kern="100" dirty="0">
                <a:solidFill>
                  <a:srgbClr val="FF000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</a:br>
            <a:endParaRPr lang="zh-CN" altLang="en-US" sz="4400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748623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ad67fc157f14ec51972b431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" t="4092" r="1905" b="49431"/>
          <a:stretch/>
        </p:blipFill>
        <p:spPr bwMode="auto">
          <a:xfrm>
            <a:off x="683568" y="3802743"/>
            <a:ext cx="7431088" cy="2656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4284" y="1916832"/>
            <a:ext cx="1485200" cy="1993125"/>
          </a:xfrm>
          <a:prstGeom prst="rect">
            <a:avLst/>
          </a:prstGeom>
        </p:spPr>
      </p:pic>
      <p:sp>
        <p:nvSpPr>
          <p:cNvPr id="6" name="文本框 1"/>
          <p:cNvSpPr txBox="1"/>
          <p:nvPr/>
        </p:nvSpPr>
        <p:spPr>
          <a:xfrm>
            <a:off x="3286804" y="2332458"/>
            <a:ext cx="264687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800" b="1" dirty="0" smtClean="0">
                <a:solidFill>
                  <a:srgbClr val="09B3AF"/>
                </a:solidFill>
                <a:latin typeface="张海山锐谐体" panose="02000000000000000000" pitchFamily="2" charset="-122"/>
                <a:ea typeface="张海山锐谐体" panose="02000000000000000000" pitchFamily="2" charset="-122"/>
              </a:rPr>
              <a:t>谢谢观看</a:t>
            </a:r>
            <a:endParaRPr lang="zh-CN" altLang="en-US" sz="4800" b="1" dirty="0">
              <a:solidFill>
                <a:srgbClr val="09B3AF"/>
              </a:solidFill>
              <a:latin typeface="张海山锐谐体" panose="02000000000000000000" pitchFamily="2" charset="-122"/>
              <a:ea typeface="张海山锐谐体" panose="02000000000000000000" pitchFamily="2" charset="-122"/>
            </a:endParaRP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2580327" y="3371856"/>
            <a:ext cx="4167808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zh-CN" altLang="zh-CN" sz="2800" dirty="0">
                <a:solidFill>
                  <a:srgbClr val="88988A"/>
                </a:solidFill>
              </a:rPr>
              <a:t>THANKS FOR COMING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389778">
            <a:off x="6372239" y="2216438"/>
            <a:ext cx="1707898" cy="1801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053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2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075240" cy="4873752"/>
          </a:xfrm>
        </p:spPr>
        <p:txBody>
          <a:bodyPr/>
          <a:lstStyle/>
          <a:p>
            <a:pPr algn="just"/>
            <a:r>
              <a:rPr lang="zh-CN" altLang="zh-CN" sz="2800" b="1" kern="100" dirty="0"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本手术适用于因各种类型肠变位（肠套叠、肠扭转、肠绞窄、肠嵌闭等）引起的肠坏死、广泛性肠粘连、不宜修复的广泛性肠损伤或肠瘘，以及肠肿瘤的根治手术。</a:t>
            </a:r>
          </a:p>
          <a:p>
            <a:endParaRPr lang="zh-CN" altLang="en-US" dirty="0"/>
          </a:p>
        </p:txBody>
      </p:sp>
      <p:sp>
        <p:nvSpPr>
          <p:cNvPr id="4" name="标题 1">
            <a:extLst>
              <a:ext uri="{FF2B5EF4-FFF2-40B4-BE49-F238E27FC236}">
                <a16:creationId xmlns="" xmlns:a16="http://schemas.microsoft.com/office/drawing/2014/main" id="{FDA9C1F9-CD50-41F5-864E-58B358B1C65B}"/>
              </a:ext>
            </a:extLst>
          </p:cNvPr>
          <p:cNvSpPr txBox="1">
            <a:spLocks/>
          </p:cNvSpPr>
          <p:nvPr/>
        </p:nvSpPr>
        <p:spPr>
          <a:xfrm>
            <a:off x="683568" y="476672"/>
            <a:ext cx="7467600" cy="782960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一、适应症</a:t>
            </a:r>
          </a:p>
        </p:txBody>
      </p:sp>
    </p:spTree>
    <p:extLst>
      <p:ext uri="{BB962C8B-B14F-4D97-AF65-F5344CB8AC3E}">
        <p14:creationId xmlns:p14="http://schemas.microsoft.com/office/powerpoint/2010/main" val="29462292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350481"/>
            <a:ext cx="7467600" cy="1143000"/>
          </a:xfrm>
        </p:spPr>
        <p:txBody>
          <a:bodyPr/>
          <a:lstStyle/>
          <a:p>
            <a:pPr algn="ctr"/>
            <a:r>
              <a:rPr lang="zh-CN" altLang="en-US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二、</a:t>
            </a:r>
            <a:r>
              <a:rPr lang="zh-CN" altLang="zh-CN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术前准备</a:t>
            </a:r>
            <a:endParaRPr lang="zh-CN" altLang="en-US" sz="32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zh-CN" altLang="zh-CN" kern="100" dirty="0"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非紧急手术，成年动物在术前</a:t>
            </a:r>
            <a:r>
              <a:rPr lang="en-US" altLang="zh-CN" kern="100" dirty="0"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12~18h</a:t>
            </a:r>
            <a:r>
              <a:rPr lang="zh-CN" altLang="zh-CN" kern="100" dirty="0"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禁食，幼龄动物在术前</a:t>
            </a:r>
            <a:r>
              <a:rPr lang="en-US" altLang="zh-CN" kern="100" dirty="0"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4~8h</a:t>
            </a:r>
            <a:r>
              <a:rPr lang="zh-CN" altLang="zh-CN" kern="100" dirty="0"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禁食。</a:t>
            </a:r>
          </a:p>
          <a:p>
            <a:r>
              <a:rPr lang="zh-CN" altLang="zh-CN" kern="100" dirty="0"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需要的基本数据：全血细胞计数、化学像、尿检、凝血指数、心电图变化等。</a:t>
            </a:r>
          </a:p>
          <a:p>
            <a:r>
              <a:rPr lang="zh-CN" altLang="zh-CN" kern="100" dirty="0"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纠正脱水、电解质和酸碱平衡紊乱。</a:t>
            </a:r>
          </a:p>
          <a:p>
            <a:r>
              <a:rPr lang="zh-CN" altLang="zh-CN" kern="100" dirty="0"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若动物虚弱或血细胞压积少于</a:t>
            </a:r>
            <a:r>
              <a:rPr lang="en-US" altLang="zh-CN" kern="100" dirty="0"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20%</a:t>
            </a:r>
            <a:r>
              <a:rPr lang="zh-CN" altLang="zh-CN" kern="100" dirty="0"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，要输血。</a:t>
            </a:r>
          </a:p>
          <a:p>
            <a:r>
              <a:rPr lang="zh-CN" altLang="zh-CN" kern="100" dirty="0"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如有需要，给予预防性抗生素。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1397097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CN" altLang="en-US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三、</a:t>
            </a:r>
            <a:r>
              <a:rPr lang="zh-CN" altLang="zh-CN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保定与麻醉</a:t>
            </a:r>
            <a:endParaRPr lang="zh-CN" altLang="en-US" sz="32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zh-CN" altLang="zh-CN" dirty="0"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全身麻醉，仰卧保定，最好实施吸入麻醉。</a:t>
            </a:r>
            <a:endParaRPr lang="zh-CN" altLang="en-US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98171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CN" altLang="en-US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四、</a:t>
            </a:r>
            <a:r>
              <a:rPr lang="zh-CN" altLang="zh-CN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术式</a:t>
            </a:r>
            <a:endParaRPr lang="zh-CN" altLang="en-US" sz="32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脐前腹中线切口。腹壁切开后，术者手经创口伸入腹腔内探查病变肠段，将病变肠段牵引至腹壁切口外，用生理盐水纱布垫保护隔离。</a:t>
            </a:r>
            <a:endParaRPr lang="en-US" altLang="zh-CN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肠部分切除的范围  肠切除线应在病变部位两端</a:t>
            </a:r>
            <a:r>
              <a:rPr lang="en-US" altLang="zh-CN" dirty="0">
                <a:latin typeface="黑体" panose="02010609060101010101" pitchFamily="49" charset="-122"/>
                <a:ea typeface="黑体" panose="02010609060101010101" pitchFamily="49" charset="-122"/>
              </a:rPr>
              <a:t>5~10cm</a:t>
            </a: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的健康肠管上，由助手的两食指和中指或用两把肠钳夹持，开肠系膜，在肠管切除范围上，对相应肠系膜做</a:t>
            </a:r>
            <a:r>
              <a:rPr lang="en-US" altLang="zh-CN" dirty="0">
                <a:latin typeface="黑体" panose="02010609060101010101" pitchFamily="49" charset="-122"/>
                <a:ea typeface="黑体" panose="02010609060101010101" pitchFamily="49" charset="-122"/>
              </a:rPr>
              <a:t>V</a:t>
            </a: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形或扇形预定切除线，在预定切除线两侧，将肠系膜血管进行双重结扎（</a:t>
            </a:r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图</a:t>
            </a:r>
            <a:r>
              <a:rPr lang="en-US" altLang="zh-CN" dirty="0" smtClean="0">
                <a:latin typeface="黑体" panose="02010609060101010101" pitchFamily="49" charset="-122"/>
                <a:ea typeface="黑体" panose="02010609060101010101" pitchFamily="49" charset="-122"/>
              </a:rPr>
              <a:t>A</a:t>
            </a: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），然后在结扎线之间切断血管和肠系膜。最后切断肠管。</a:t>
            </a:r>
          </a:p>
          <a:p>
            <a:endParaRPr lang="zh-CN" altLang="en-US" dirty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0801558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5F6480EF-7BEA-419F-849E-369FDFEFAC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CN" altLang="en-US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四、</a:t>
            </a:r>
            <a:r>
              <a:rPr lang="zh-CN" altLang="zh-CN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术式</a:t>
            </a:r>
            <a:endParaRPr lang="zh-CN" altLang="en-US" sz="3200" dirty="0"/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250ECE72-B384-4BEE-B5CC-C66D7E5EF5FE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端端吻合  肠管切除后，用生理盐水冲洗切口。助手扶持并合拢肠钳，使两断端对其靠近，在肠系膜缘进行第一针缝合，肠系膜对缘做第二针缝合（</a:t>
            </a:r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图</a:t>
            </a:r>
            <a:r>
              <a:rPr lang="en-US" altLang="zh-CN" dirty="0" smtClean="0">
                <a:latin typeface="黑体" panose="02010609060101010101" pitchFamily="49" charset="-122"/>
                <a:ea typeface="黑体" panose="02010609060101010101" pitchFamily="49" charset="-122"/>
              </a:rPr>
              <a:t>B</a:t>
            </a: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），再中间采用简单间断缝合法加针，针孔距创缘距离</a:t>
            </a:r>
            <a:r>
              <a:rPr lang="en-US" altLang="zh-CN" dirty="0">
                <a:latin typeface="黑体" panose="02010609060101010101" pitchFamily="49" charset="-122"/>
                <a:ea typeface="黑体" panose="02010609060101010101" pitchFamily="49" charset="-122"/>
              </a:rPr>
              <a:t>2~3mm</a:t>
            </a: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，针距</a:t>
            </a:r>
            <a:r>
              <a:rPr lang="en-US" altLang="zh-CN" dirty="0">
                <a:latin typeface="黑体" panose="02010609060101010101" pitchFamily="49" charset="-122"/>
                <a:ea typeface="黑体" panose="02010609060101010101" pitchFamily="49" charset="-122"/>
              </a:rPr>
              <a:t>3~4mm</a:t>
            </a: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，缝合完毕后，检查吻合处是否泄漏。最后连续缝合肠系膜。（</a:t>
            </a:r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图</a:t>
            </a:r>
            <a:r>
              <a:rPr lang="en-US" altLang="zh-CN" dirty="0" smtClean="0">
                <a:latin typeface="黑体" panose="02010609060101010101" pitchFamily="49" charset="-122"/>
                <a:ea typeface="黑体" panose="02010609060101010101" pitchFamily="49" charset="-122"/>
              </a:rPr>
              <a:t>C</a:t>
            </a: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）</a:t>
            </a:r>
          </a:p>
          <a:p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移去肠钳，将肠管还纳入腹腔，常规闭合腹腔。</a:t>
            </a:r>
          </a:p>
        </p:txBody>
      </p:sp>
    </p:spTree>
    <p:extLst>
      <p:ext uri="{BB962C8B-B14F-4D97-AF65-F5344CB8AC3E}">
        <p14:creationId xmlns:p14="http://schemas.microsoft.com/office/powerpoint/2010/main" val="9598316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="" xmlns:a16="http://schemas.microsoft.com/office/drawing/2014/main" id="{EBFE776E-C23C-4E40-B997-AABB516701B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683568" y="836712"/>
            <a:ext cx="7704856" cy="588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4165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9A896E9A-FF95-414B-9B07-60066F7099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CN" altLang="en-US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四、注意事项</a:t>
            </a:r>
            <a:endParaRPr lang="zh-CN" altLang="en-US" sz="3200" dirty="0"/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5471DC59-8C3D-4C8D-859F-D910A0FF9CE1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zh-CN" altLang="en-US" sz="2600" dirty="0">
                <a:latin typeface="黑体" panose="02010609060101010101" pitchFamily="49" charset="-122"/>
                <a:ea typeface="黑体" panose="02010609060101010101" pitchFamily="49" charset="-122"/>
              </a:rPr>
              <a:t>打开腹腔，大网膜尽量向腹腔头侧移动，寻找肠管病变所在。</a:t>
            </a:r>
            <a:endParaRPr lang="en-US" altLang="zh-CN" sz="26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sz="2600" dirty="0">
                <a:latin typeface="黑体" panose="02010609060101010101" pitchFamily="49" charset="-122"/>
                <a:ea typeface="黑体" panose="02010609060101010101" pitchFamily="49" charset="-122"/>
              </a:rPr>
              <a:t>暴露的肠管和网膜要用温生理盐水纱布覆盖保护。</a:t>
            </a:r>
            <a:endParaRPr lang="en-US" altLang="zh-CN" sz="26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zh-CN" sz="2600" kern="100" dirty="0"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在肠道缝合和端端吻合时，往往要先设置牵引线，以便利于操作缝合整齐。</a:t>
            </a:r>
          </a:p>
          <a:p>
            <a:r>
              <a:rPr lang="zh-CN" altLang="en-US" sz="2600" dirty="0">
                <a:latin typeface="黑体" panose="02010609060101010101" pitchFamily="49" charset="-122"/>
                <a:ea typeface="黑体" panose="02010609060101010101" pitchFamily="49" charset="-122"/>
              </a:rPr>
              <a:t>肠管吻合由于肠管粗细和位置不同，可采用斜面吻合、端侧吻合、侧侧吻合等方法。</a:t>
            </a:r>
            <a:endParaRPr lang="en-US" altLang="zh-CN" sz="26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sz="2600" dirty="0">
                <a:latin typeface="黑体" panose="02010609060101010101" pitchFamily="49" charset="-122"/>
                <a:ea typeface="黑体" panose="02010609060101010101" pitchFamily="49" charset="-122"/>
              </a:rPr>
              <a:t>用温生理盐水彻底清洗腹腔和肠管缝合部位后还纳腹腔，腹腔内科撒布抗生素。</a:t>
            </a:r>
            <a:endParaRPr lang="en-US" altLang="zh-CN" sz="26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sz="2600" dirty="0">
                <a:latin typeface="黑体" panose="02010609060101010101" pitchFamily="49" charset="-122"/>
                <a:ea typeface="黑体" panose="02010609060101010101" pitchFamily="49" charset="-122"/>
              </a:rPr>
              <a:t>术后抗生素</a:t>
            </a:r>
            <a:r>
              <a:rPr lang="en-US" altLang="zh-CN" sz="2600" dirty="0">
                <a:latin typeface="黑体" panose="02010609060101010101" pitchFamily="49" charset="-122"/>
                <a:ea typeface="黑体" panose="02010609060101010101" pitchFamily="49" charset="-122"/>
              </a:rPr>
              <a:t>5~7</a:t>
            </a:r>
            <a:r>
              <a:rPr lang="zh-CN" altLang="en-US" sz="2600" dirty="0">
                <a:latin typeface="黑体" panose="02010609060101010101" pitchFamily="49" charset="-122"/>
                <a:ea typeface="黑体" panose="02010609060101010101" pitchFamily="49" charset="-122"/>
              </a:rPr>
              <a:t>天，输液维持营养，禁食</a:t>
            </a:r>
            <a:r>
              <a:rPr lang="en-US" altLang="zh-CN" sz="2600" dirty="0">
                <a:latin typeface="黑体" panose="02010609060101010101" pitchFamily="49" charset="-122"/>
                <a:ea typeface="黑体" panose="02010609060101010101" pitchFamily="49" charset="-122"/>
              </a:rPr>
              <a:t>3d</a:t>
            </a:r>
            <a:r>
              <a:rPr lang="zh-CN" altLang="en-US" sz="2600" dirty="0">
                <a:latin typeface="黑体" panose="02010609060101010101" pitchFamily="49" charset="-122"/>
                <a:ea typeface="黑体" panose="02010609060101010101" pitchFamily="49" charset="-122"/>
              </a:rPr>
              <a:t>以上，后可喂流食，逐渐到正常饲喂。</a:t>
            </a:r>
          </a:p>
          <a:p>
            <a:pPr marL="0" indent="0">
              <a:buNone/>
            </a:pPr>
            <a:endParaRPr lang="zh-CN" altLang="en-US" dirty="0"/>
          </a:p>
          <a:p>
            <a:endParaRPr lang="zh-CN" altLang="en-US" dirty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4457456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zh-CN" altLang="zh-CN" sz="2600" dirty="0">
                <a:latin typeface="黑体" panose="02010609060101010101" pitchFamily="49" charset="-122"/>
                <a:ea typeface="黑体" panose="02010609060101010101" pitchFamily="49" charset="-122"/>
              </a:rPr>
              <a:t>【术后护理】</a:t>
            </a:r>
            <a:endParaRPr lang="en-US" altLang="zh-CN" sz="26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zh-CN" sz="2600" dirty="0">
                <a:latin typeface="黑体" panose="02010609060101010101" pitchFamily="49" charset="-122"/>
                <a:ea typeface="黑体" panose="02010609060101010101" pitchFamily="49" charset="-122"/>
              </a:rPr>
              <a:t>创口</a:t>
            </a:r>
            <a:r>
              <a:rPr lang="zh-CN" altLang="zh-CN" sz="2600" dirty="0">
                <a:latin typeface="黑体" panose="02010609060101010101" pitchFamily="49" charset="-122"/>
                <a:ea typeface="黑体" panose="02010609060101010101" pitchFamily="49" charset="-122"/>
              </a:rPr>
              <a:t>处做保护绷带，全身应用抗生素，禁水禁食，</a:t>
            </a:r>
            <a:r>
              <a:rPr lang="en-US" altLang="zh-CN" sz="2600" dirty="0"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r>
              <a:rPr lang="zh-CN" altLang="zh-CN" sz="2600" dirty="0">
                <a:latin typeface="黑体" panose="02010609060101010101" pitchFamily="49" charset="-122"/>
                <a:ea typeface="黑体" panose="02010609060101010101" pitchFamily="49" charset="-122"/>
              </a:rPr>
              <a:t>周内限制剧烈运动。</a:t>
            </a:r>
            <a:endParaRPr lang="zh-CN" altLang="en-US" sz="26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646809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凸显">
  <a:themeElements>
    <a:clrScheme name="凸显">
      <a:dk1>
        <a:sysClr val="windowText" lastClr="000000"/>
      </a:dk1>
      <a:lt1>
        <a:sysClr val="window" lastClr="CCE8C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凸显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凸显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CCE8C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119</TotalTime>
  <Words>527</Words>
  <Application>Microsoft Office PowerPoint</Application>
  <PresentationFormat>全屏显示(4:3)</PresentationFormat>
  <Paragraphs>29</Paragraphs>
  <Slides>10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1" baseType="lpstr">
      <vt:lpstr>凸显</vt:lpstr>
      <vt:lpstr>任务5  肠管切除与肠管吻合术操作 </vt:lpstr>
      <vt:lpstr>PowerPoint 演示文稿</vt:lpstr>
      <vt:lpstr>二、术前准备</vt:lpstr>
      <vt:lpstr>三、保定与麻醉</vt:lpstr>
      <vt:lpstr>四、术式</vt:lpstr>
      <vt:lpstr>四、术式</vt:lpstr>
      <vt:lpstr>PowerPoint 演示文稿</vt:lpstr>
      <vt:lpstr>四、注意事项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丁晓</dc:creator>
  <cp:lastModifiedBy>丁晓</cp:lastModifiedBy>
  <cp:revision>16</cp:revision>
  <dcterms:created xsi:type="dcterms:W3CDTF">2020-08-23T01:44:59Z</dcterms:created>
  <dcterms:modified xsi:type="dcterms:W3CDTF">2020-11-22T02:37:03Z</dcterms:modified>
</cp:coreProperties>
</file>