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7" r:id="rId4"/>
    <p:sldId id="278" r:id="rId5"/>
    <p:sldId id="279" r:id="rId6"/>
    <p:sldId id="266" r:id="rId7"/>
    <p:sldId id="267" r:id="rId8"/>
    <p:sldId id="268" r:id="rId9"/>
    <p:sldId id="269" r:id="rId10"/>
    <p:sldId id="282" r:id="rId11"/>
    <p:sldId id="270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8CAB-520D-417A-A1D7-5F162EC1AA1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9A5-8F67-4CDE-A035-21694E198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2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8CAB-520D-417A-A1D7-5F162EC1AA1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9A5-8F67-4CDE-A035-21694E198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5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8CAB-520D-417A-A1D7-5F162EC1AA1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9A5-8F67-4CDE-A035-21694E198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34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8CAB-520D-417A-A1D7-5F162EC1AA1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9A5-8F67-4CDE-A035-21694E198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50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8CAB-520D-417A-A1D7-5F162EC1AA1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9A5-8F67-4CDE-A035-21694E198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35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8CAB-520D-417A-A1D7-5F162EC1AA1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9A5-8F67-4CDE-A035-21694E198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3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8CAB-520D-417A-A1D7-5F162EC1AA1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9A5-8F67-4CDE-A035-21694E198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04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8CAB-520D-417A-A1D7-5F162EC1AA1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9A5-8F67-4CDE-A035-21694E198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5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8CAB-520D-417A-A1D7-5F162EC1AA1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9A5-8F67-4CDE-A035-21694E198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26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8CAB-520D-417A-A1D7-5F162EC1AA1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9A5-8F67-4CDE-A035-21694E198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3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8CAB-520D-417A-A1D7-5F162EC1AA1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9A5-8F67-4CDE-A035-21694E198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43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8CAB-520D-417A-A1D7-5F162EC1AA18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5E9A5-8F67-4CDE-A035-21694E198E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5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jspgd.com.cn/upload/05100211311847s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50817" y="942108"/>
            <a:ext cx="9144000" cy="9399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   种猪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饲养管理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8012" y="2490279"/>
            <a:ext cx="9144000" cy="782926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任务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后备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母猪与空怀母猪的饲养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管理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2" descr="https://ss0.bdstatic.com/70cFvHSh_Q1YnxGkpoWK1HF6hhy/it/u=1377626088,3218145766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12" y="3881431"/>
            <a:ext cx="3254656" cy="2440992"/>
          </a:xfrm>
          <a:prstGeom prst="ellipse">
            <a:avLst/>
          </a:prstGeom>
          <a:ln w="952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imgsa.baidu.com/timg?image&amp;quality=80&amp;size=b9999_10000&amp;sec=1606669772165&amp;di=9e47fe71829ab632ee071e2ca07bcb75&amp;imgtype=0&amp;src=http%3A%2F%2Fshop.zhue.com.cn%2Fdata%2Ffiles%2Fstore_11128%2Fgoods_8%2F201201050843284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39" y="3992264"/>
            <a:ext cx="3500237" cy="2330159"/>
          </a:xfrm>
          <a:prstGeom prst="ellipse">
            <a:avLst/>
          </a:prstGeom>
          <a:ln w="952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28727" y="195234"/>
            <a:ext cx="269817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（三）饲养方式</a:t>
            </a:r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1935391" y="1462134"/>
            <a:ext cx="1627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ea typeface="楷体_GB2312" pitchFamily="49" charset="-122"/>
              </a:rPr>
              <a:t>饲养方式</a:t>
            </a:r>
            <a:endParaRPr lang="zh-CN" altLang="en-US" sz="2800" dirty="0"/>
          </a:p>
        </p:txBody>
      </p:sp>
      <p:sp>
        <p:nvSpPr>
          <p:cNvPr id="5" name="AutoShape 9"/>
          <p:cNvSpPr>
            <a:spLocks/>
          </p:cNvSpPr>
          <p:nvPr/>
        </p:nvSpPr>
        <p:spPr bwMode="auto">
          <a:xfrm>
            <a:off x="3686417" y="1113998"/>
            <a:ext cx="247313" cy="1282838"/>
          </a:xfrm>
          <a:prstGeom prst="leftBrace">
            <a:avLst>
              <a:gd name="adj1" fmla="val 47756"/>
              <a:gd name="adj2" fmla="val 50000"/>
            </a:avLst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33730" y="1018600"/>
            <a:ext cx="445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单栏饲养：</a:t>
            </a:r>
            <a:r>
              <a:rPr lang="zh-CN" altLang="zh-CN" sz="24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工厂化养猪模式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33730" y="2012379"/>
            <a:ext cx="6920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小群饲养：</a:t>
            </a:r>
            <a:r>
              <a:rPr lang="zh-CN" altLang="zh-CN" sz="24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断奶后母猪最好采用小群管理</a:t>
            </a:r>
            <a:r>
              <a:rPr lang="zh-CN" altLang="zh-CN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方式</a:t>
            </a:r>
            <a:endParaRPr lang="zh-CN" altLang="en-US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77815" y="2835715"/>
            <a:ext cx="8950036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有舍外运动场更好，每天在舍外运动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1.5~2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小时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小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群饲养便于管理，当群内出现发情母猪后，由于爬跨和外激素的刺激，可诱使其他空怀母猪发情。</a:t>
            </a:r>
          </a:p>
        </p:txBody>
      </p:sp>
      <p:sp>
        <p:nvSpPr>
          <p:cNvPr id="10" name="燕尾形箭头 9"/>
          <p:cNvSpPr/>
          <p:nvPr/>
        </p:nvSpPr>
        <p:spPr>
          <a:xfrm rot="5400000">
            <a:off x="4949388" y="2485447"/>
            <a:ext cx="409005" cy="29153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12904" r="15194" b="9516"/>
          <a:stretch/>
        </p:blipFill>
        <p:spPr>
          <a:xfrm>
            <a:off x="6432362" y="4267726"/>
            <a:ext cx="2392983" cy="188236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837684" y="613441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小群</a:t>
            </a:r>
            <a:r>
              <a:rPr lang="zh-CN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饲养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母猪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11626" y="6134415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单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栏饲养母猪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4281008"/>
            <a:ext cx="2484753" cy="18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6314" y="125957"/>
            <a:ext cx="387798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空怀母猪的管理</a:t>
            </a:r>
          </a:p>
        </p:txBody>
      </p:sp>
      <p:sp>
        <p:nvSpPr>
          <p:cNvPr id="4" name="矩形 3"/>
          <p:cNvSpPr/>
          <p:nvPr/>
        </p:nvSpPr>
        <p:spPr>
          <a:xfrm>
            <a:off x="574695" y="5472848"/>
            <a:ext cx="10633629" cy="57246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每天上下午各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查情</a:t>
            </a: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次，做到适时配种。</a:t>
            </a:r>
          </a:p>
        </p:txBody>
      </p:sp>
      <p:sp>
        <p:nvSpPr>
          <p:cNvPr id="5" name="矩形 4"/>
          <p:cNvSpPr/>
          <p:nvPr/>
        </p:nvSpPr>
        <p:spPr>
          <a:xfrm>
            <a:off x="574695" y="1358738"/>
            <a:ext cx="10633629" cy="105259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按猪群周转计划，将经测定合格的后备母猪赶到配种舍，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将断乳母猪从产房赶回配种舍。</a:t>
            </a:r>
          </a:p>
        </p:txBody>
      </p:sp>
      <p:sp>
        <p:nvSpPr>
          <p:cNvPr id="6" name="矩形 5"/>
          <p:cNvSpPr/>
          <p:nvPr/>
        </p:nvSpPr>
        <p:spPr>
          <a:xfrm>
            <a:off x="574695" y="2699849"/>
            <a:ext cx="10633629" cy="153272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后备母猪的初配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年龄</a:t>
            </a:r>
            <a:endParaRPr lang="en-US" altLang="zh-CN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地方品种</a:t>
            </a: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月龄，体重</a:t>
            </a: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70kg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以上</a:t>
            </a:r>
            <a:r>
              <a:rPr lang="zh-CN" altLang="en-US" sz="2400" b="1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400" b="1" dirty="0" smtClean="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引进品种</a:t>
            </a: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月龄，体重</a:t>
            </a: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100kg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以上，第</a:t>
            </a: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个情期配种。</a:t>
            </a:r>
          </a:p>
        </p:txBody>
      </p:sp>
      <p:sp>
        <p:nvSpPr>
          <p:cNvPr id="7" name="矩形 6"/>
          <p:cNvSpPr/>
          <p:nvPr/>
        </p:nvSpPr>
        <p:spPr>
          <a:xfrm>
            <a:off x="574695" y="4566480"/>
            <a:ext cx="10633629" cy="57246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有计划地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淘汰不合格的后备母猪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胎以下或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生产性能低下的母猪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646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3289" y="222355"/>
            <a:ext cx="551946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促进空怀母猪发情的措施</a:t>
            </a:r>
          </a:p>
        </p:txBody>
      </p:sp>
      <p:sp>
        <p:nvSpPr>
          <p:cNvPr id="4" name="矩形 3"/>
          <p:cNvSpPr/>
          <p:nvPr/>
        </p:nvSpPr>
        <p:spPr>
          <a:xfrm>
            <a:off x="490933" y="1478756"/>
            <a:ext cx="10945994" cy="240065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公猪刺激法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用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试情公猪追逐久不发情的母猪，由于母猪接触到公猪，嗅到公猪的气味，以及公猪爬跨等刺激，通过母猪的神经系统，使脑下垂体产生促卵泡成熟，从而促使母猪发情、排卵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77377" y="3216859"/>
            <a:ext cx="3057247" cy="662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这种方法简单易行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950" y="4311321"/>
            <a:ext cx="3115804" cy="1979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93" y="4311321"/>
            <a:ext cx="2943462" cy="19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2535" y="1136582"/>
            <a:ext cx="11360427" cy="14773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2.</a:t>
            </a:r>
            <a:r>
              <a:rPr lang="zh-CN" altLang="en-US" sz="2800" b="1" dirty="0">
                <a:solidFill>
                  <a:schemeClr val="dk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合群并圈</a:t>
            </a:r>
          </a:p>
          <a:p>
            <a:r>
              <a:rPr lang="zh-CN" altLang="en-US" sz="2400" b="1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把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不发情的母猪合并到发情母猪圈内饲养，通过发情母猪的爬跨、环境的改变、同圈猪的变化，也有促进不发情母猪发情、排卵的作用。</a:t>
            </a:r>
          </a:p>
        </p:txBody>
      </p:sp>
      <p:sp>
        <p:nvSpPr>
          <p:cNvPr id="3" name="矩形 2"/>
          <p:cNvSpPr/>
          <p:nvPr/>
        </p:nvSpPr>
        <p:spPr>
          <a:xfrm>
            <a:off x="563289" y="222355"/>
            <a:ext cx="551946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三、促进空怀母猪发情的措施</a:t>
            </a:r>
          </a:p>
        </p:txBody>
      </p:sp>
      <p:sp>
        <p:nvSpPr>
          <p:cNvPr id="4" name="矩形 3"/>
          <p:cNvSpPr/>
          <p:nvPr/>
        </p:nvSpPr>
        <p:spPr>
          <a:xfrm>
            <a:off x="402534" y="2952823"/>
            <a:ext cx="11360427" cy="14773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3.</a:t>
            </a:r>
            <a:r>
              <a:rPr lang="zh-CN" altLang="en-US" sz="2800" b="1" dirty="0">
                <a:solidFill>
                  <a:schemeClr val="dk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加强</a:t>
            </a:r>
            <a:r>
              <a:rPr lang="zh-CN" altLang="en-US" sz="2800" b="1" dirty="0" smtClean="0">
                <a:solidFill>
                  <a:schemeClr val="dk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运动</a:t>
            </a:r>
            <a:endParaRPr lang="en-US" altLang="zh-CN" sz="2800" b="1" dirty="0" smtClean="0">
              <a:solidFill>
                <a:schemeClr val="dk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对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不发情的母猪驱赶运动，接受日光的照射，呼吸新鲜空气，能促进母猪发情排卵。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4719892"/>
            <a:ext cx="3186546" cy="1796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20" descr="05100211311847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0295" y="4700036"/>
            <a:ext cx="2696941" cy="1835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517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078" y="1143509"/>
            <a:ext cx="11230013" cy="129266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dk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800" b="1" dirty="0">
                <a:solidFill>
                  <a:schemeClr val="dk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4.</a:t>
            </a:r>
            <a:r>
              <a:rPr lang="zh-CN" altLang="en-US" sz="2800" b="1" dirty="0">
                <a:solidFill>
                  <a:schemeClr val="dk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乳房按摩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对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不发情母猪，每天早晨按摩乳房</a:t>
            </a: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分钟，可促进其发情排卵。</a:t>
            </a:r>
          </a:p>
        </p:txBody>
      </p:sp>
      <p:sp>
        <p:nvSpPr>
          <p:cNvPr id="3" name="矩形 2"/>
          <p:cNvSpPr/>
          <p:nvPr/>
        </p:nvSpPr>
        <p:spPr>
          <a:xfrm>
            <a:off x="563289" y="222355"/>
            <a:ext cx="551946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三、促进空怀母猪发情的措施</a:t>
            </a:r>
          </a:p>
        </p:txBody>
      </p:sp>
      <p:sp>
        <p:nvSpPr>
          <p:cNvPr id="4" name="矩形 3"/>
          <p:cNvSpPr/>
          <p:nvPr/>
        </p:nvSpPr>
        <p:spPr>
          <a:xfrm>
            <a:off x="477078" y="3395575"/>
            <a:ext cx="11230013" cy="1846659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5.</a:t>
            </a:r>
            <a:r>
              <a:rPr lang="zh-CN" altLang="en-US" sz="2800" b="1" dirty="0">
                <a:solidFill>
                  <a:schemeClr val="dk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药物治疗   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对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不发情母猪利用孕马血清（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PMSG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）、绒毛膜促性腺激素（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HCG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）、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PG-600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、雌激素、前列腺素等治疗（按说明书使用），有促进母猪发情排卵的作用。</a:t>
            </a:r>
          </a:p>
        </p:txBody>
      </p:sp>
    </p:spTree>
    <p:extLst>
      <p:ext uri="{BB962C8B-B14F-4D97-AF65-F5344CB8AC3E}">
        <p14:creationId xmlns:p14="http://schemas.microsoft.com/office/powerpoint/2010/main" val="5187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9533" y="2150055"/>
            <a:ext cx="9497291" cy="230832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促使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青年母猪早发情、多排卵、早配种，达到多胎高产的目的；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对断奶母猪或未孕成年母猪，积极采取有效措施组织配种，缩短空怀时间；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调整膘情：保持不肥不瘦、七八成膘。</a:t>
            </a:r>
          </a:p>
        </p:txBody>
      </p:sp>
      <p:sp>
        <p:nvSpPr>
          <p:cNvPr id="3" name="矩形 2"/>
          <p:cNvSpPr/>
          <p:nvPr/>
        </p:nvSpPr>
        <p:spPr>
          <a:xfrm>
            <a:off x="3470310" y="506618"/>
            <a:ext cx="433965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空怀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母猪饲养目标：</a:t>
            </a:r>
          </a:p>
        </p:txBody>
      </p:sp>
    </p:spTree>
    <p:extLst>
      <p:ext uri="{BB962C8B-B14F-4D97-AF65-F5344CB8AC3E}">
        <p14:creationId xmlns:p14="http://schemas.microsoft.com/office/powerpoint/2010/main" val="38196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2992" y="1060942"/>
            <a:ext cx="10058400" cy="1703041"/>
          </a:xfrm>
          <a:ln w="28575">
            <a:solidFill>
              <a:srgbClr val="00B050"/>
            </a:solidFill>
          </a:ln>
        </p:spPr>
        <p:txBody>
          <a:bodyPr/>
          <a:lstStyle/>
          <a:p>
            <a:pPr>
              <a:lnSpc>
                <a:spcPts val="4000"/>
              </a:lnSpc>
              <a:spcBef>
                <a:spcPct val="50000"/>
              </a:spcBef>
              <a:buNone/>
            </a:pP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可参照中国瘦肉型母猪饲养（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2004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）标准或美国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NRC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1998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）标准和</a:t>
            </a: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母猪的饲养管理实际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来配制日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粮，满足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其对蛋白质、维生素、矿物质等营养及能量的需要。</a:t>
            </a:r>
          </a:p>
        </p:txBody>
      </p:sp>
      <p:graphicFrame>
        <p:nvGraphicFramePr>
          <p:cNvPr id="94246" name="Group 3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23095992"/>
              </p:ext>
            </p:extLst>
          </p:nvPr>
        </p:nvGraphicFramePr>
        <p:xfrm>
          <a:off x="1253837" y="3686766"/>
          <a:ext cx="9220200" cy="1731646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205345"/>
                <a:gridCol w="1780309"/>
                <a:gridCol w="1717964"/>
                <a:gridCol w="1281545"/>
                <a:gridCol w="1385455"/>
                <a:gridCol w="1849582"/>
              </a:tblGrid>
              <a:tr h="538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能量 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(MJ/kg)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蛋白质 （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钙 （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磷 （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赖氨酸 （</a:t>
                      </a:r>
                      <a:r>
                        <a:rPr kumimoji="0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kumimoji="0" lang="zh-CN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后备母猪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14.21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14~16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0.95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0.80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0.70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</a:txBody>
                  <a:tcPr anchor="ctr" horzOverflow="overflow"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经产母猪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14.21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12~13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0.75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0.60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0.50~0.55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82992" y="107921"/>
            <a:ext cx="471635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一、空怀母猪的营养要点</a:t>
            </a:r>
          </a:p>
        </p:txBody>
      </p:sp>
      <p:sp>
        <p:nvSpPr>
          <p:cNvPr id="3" name="矩形 2"/>
          <p:cNvSpPr/>
          <p:nvPr/>
        </p:nvSpPr>
        <p:spPr>
          <a:xfrm>
            <a:off x="3760023" y="3239709"/>
            <a:ext cx="32172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1620" algn="ctr">
              <a:lnSpc>
                <a:spcPts val="1800"/>
              </a:lnSpc>
              <a:spcAft>
                <a:spcPts val="0"/>
              </a:spcAft>
            </a:pPr>
            <a:r>
              <a:rPr lang="zh-CN" altLang="zh-CN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表</a:t>
            </a:r>
            <a:r>
              <a:rPr lang="en-US" altLang="zh-CN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zh-CN" altLang="zh-CN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空怀母猪的营养需要</a:t>
            </a:r>
          </a:p>
        </p:txBody>
      </p:sp>
      <p:sp>
        <p:nvSpPr>
          <p:cNvPr id="4" name="矩形 3"/>
          <p:cNvSpPr/>
          <p:nvPr/>
        </p:nvSpPr>
        <p:spPr>
          <a:xfrm>
            <a:off x="1102537" y="5613507"/>
            <a:ext cx="9538855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同时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要补充足够的微量元素如碘、锰 、硒等，还有保证维生素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E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en-US" altLang="zh-CN" sz="24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en-US" altLang="zh-CN" sz="24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、泛酸、胆碱等的供给。</a:t>
            </a:r>
          </a:p>
        </p:txBody>
      </p:sp>
    </p:spTree>
    <p:extLst>
      <p:ext uri="{BB962C8B-B14F-4D97-AF65-F5344CB8AC3E}">
        <p14:creationId xmlns:p14="http://schemas.microsoft.com/office/powerpoint/2010/main" val="11349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4"/>
          <p:cNvSpPr>
            <a:spLocks noChangeArrowheads="1"/>
          </p:cNvSpPr>
          <p:nvPr/>
        </p:nvSpPr>
        <p:spPr bwMode="auto">
          <a:xfrm>
            <a:off x="762001" y="1386752"/>
            <a:ext cx="9354849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latin typeface="仿宋_GB2312" pitchFamily="49" charset="-122"/>
                <a:ea typeface="仿宋_GB2312" pitchFamily="49" charset="-122"/>
              </a:rPr>
              <a:t>  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在性成熟之前，对于那些生长过快很可能显著超过目标体重的后备母猪品种，有必要限制它们的能量摄入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3330" y="4635579"/>
            <a:ext cx="6096001" cy="163121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通常采用两种方法：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限制日采食量（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1.8~2.2kg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降低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能量浓度 </a:t>
            </a:r>
          </a:p>
        </p:txBody>
      </p:sp>
      <p:sp>
        <p:nvSpPr>
          <p:cNvPr id="7" name="矩形 6"/>
          <p:cNvSpPr/>
          <p:nvPr/>
        </p:nvSpPr>
        <p:spPr>
          <a:xfrm>
            <a:off x="595717" y="858349"/>
            <a:ext cx="377539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一）后备母猪的饲养</a:t>
            </a:r>
          </a:p>
        </p:txBody>
      </p:sp>
      <p:sp>
        <p:nvSpPr>
          <p:cNvPr id="4" name="矩形 3"/>
          <p:cNvSpPr/>
          <p:nvPr/>
        </p:nvSpPr>
        <p:spPr>
          <a:xfrm>
            <a:off x="4538697" y="2727056"/>
            <a:ext cx="5166412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限制成熟母猪的体重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减少因母猪超重过肥引发的肢蹄病</a:t>
            </a:r>
          </a:p>
        </p:txBody>
      </p:sp>
      <p:sp>
        <p:nvSpPr>
          <p:cNvPr id="5" name="右箭头 4"/>
          <p:cNvSpPr/>
          <p:nvPr/>
        </p:nvSpPr>
        <p:spPr>
          <a:xfrm>
            <a:off x="762001" y="2497214"/>
            <a:ext cx="3609109" cy="174472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52197" y="3020013"/>
            <a:ext cx="3262432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限饲能量摄入的目的：</a:t>
            </a:r>
          </a:p>
        </p:txBody>
      </p:sp>
      <p:sp>
        <p:nvSpPr>
          <p:cNvPr id="10" name="矩形 9"/>
          <p:cNvSpPr/>
          <p:nvPr/>
        </p:nvSpPr>
        <p:spPr>
          <a:xfrm>
            <a:off x="762001" y="76752"/>
            <a:ext cx="389241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空怀母猪的饲养</a:t>
            </a:r>
          </a:p>
        </p:txBody>
      </p:sp>
    </p:spTree>
    <p:extLst>
      <p:ext uri="{BB962C8B-B14F-4D97-AF65-F5344CB8AC3E}">
        <p14:creationId xmlns:p14="http://schemas.microsoft.com/office/powerpoint/2010/main" val="241354538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61223" y="1231566"/>
            <a:ext cx="10315485" cy="3666015"/>
          </a:xfrm>
          <a:prstGeom prst="roundRect">
            <a:avLst/>
          </a:prstGeom>
          <a:solidFill>
            <a:srgbClr val="FFFFCC"/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zh-CN" altLang="en-US" sz="4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短期优饲</a:t>
            </a:r>
            <a:endParaRPr lang="en-US" altLang="zh-CN" sz="4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000"/>
              </a:lnSpc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一般</a:t>
            </a:r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后备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母猪在配种前可以进行短期优饲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，一般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在配种前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10~14d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开始，增加精料，或提高日粮的能量水平，能增加排卵数在生产实践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中。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一般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母猪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月龄以前自由采食，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月龄适当限制，配种前半个月优饲。限饲时喂料量控制在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2㎏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以下，优饲时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2.5㎏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以上或自由采食。配种后料量减到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1.8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2.2Kg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52099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8094" y="1576677"/>
            <a:ext cx="10813472" cy="201285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对于不太肥、不太瘦（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7~8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成膘）的经产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母猪</a:t>
            </a:r>
            <a:endParaRPr lang="en-US" altLang="zh-CN" sz="24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空怀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期没有必要加料，只是在配种前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采取短期优饲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。短期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优饲的给料方法如下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短期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优饲的给料方法如下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63" y="3825357"/>
            <a:ext cx="7029883" cy="171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557450" y="216262"/>
            <a:ext cx="377539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（二）经产母猪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的饲养</a:t>
            </a:r>
          </a:p>
        </p:txBody>
      </p:sp>
    </p:spTree>
    <p:extLst>
      <p:ext uri="{BB962C8B-B14F-4D97-AF65-F5344CB8AC3E}">
        <p14:creationId xmlns:p14="http://schemas.microsoft.com/office/powerpoint/2010/main" val="25680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5392" y="1748274"/>
            <a:ext cx="10302153" cy="105259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对于膘情较弱的母猪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，因泌乳力高，泌乳期营养消耗多、减重大、断奶以前相当瘦弱，断奶可不减料（保持</a:t>
            </a:r>
            <a:r>
              <a:rPr lang="en-US" altLang="zh-CN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4kg/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天左右），以尽快恢复体况发情配种。</a:t>
            </a:r>
          </a:p>
        </p:txBody>
      </p:sp>
      <p:sp>
        <p:nvSpPr>
          <p:cNvPr id="3" name="矩形 2"/>
          <p:cNvSpPr/>
          <p:nvPr/>
        </p:nvSpPr>
        <p:spPr>
          <a:xfrm>
            <a:off x="885392" y="4144683"/>
            <a:ext cx="10302153" cy="105259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过于肥胖的母猪</a:t>
            </a:r>
            <a:r>
              <a:rPr lang="zh-CN" altLang="en-US" sz="2400" b="1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，应适当限饲，少喂精料，多喂青绿饲料，加强运动，使其尽快恢复到适度膘情，及时发情配种。</a:t>
            </a:r>
          </a:p>
        </p:txBody>
      </p:sp>
      <p:sp>
        <p:nvSpPr>
          <p:cNvPr id="6" name="矩形 5"/>
          <p:cNvSpPr/>
          <p:nvPr/>
        </p:nvSpPr>
        <p:spPr>
          <a:xfrm>
            <a:off x="1557450" y="216262"/>
            <a:ext cx="377539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（二）经产母猪</a:t>
            </a: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的饲养</a:t>
            </a:r>
          </a:p>
        </p:txBody>
      </p:sp>
    </p:spTree>
    <p:extLst>
      <p:ext uri="{BB962C8B-B14F-4D97-AF65-F5344CB8AC3E}">
        <p14:creationId xmlns:p14="http://schemas.microsoft.com/office/powerpoint/2010/main" val="29015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63013"/>
              </p:ext>
            </p:extLst>
          </p:nvPr>
        </p:nvGraphicFramePr>
        <p:xfrm>
          <a:off x="796636" y="1385454"/>
          <a:ext cx="10730346" cy="359372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20837"/>
                <a:gridCol w="1713309"/>
                <a:gridCol w="1821873"/>
                <a:gridCol w="3352800"/>
                <a:gridCol w="2521527"/>
              </a:tblGrid>
              <a:tr h="768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得</a:t>
                      </a:r>
                      <a:r>
                        <a:rPr lang="en-US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r>
                        <a:rPr lang="zh-CN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</a:t>
                      </a:r>
                      <a:r>
                        <a:rPr lang="en-US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r>
                        <a:rPr lang="zh-CN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况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背膘（</a:t>
                      </a:r>
                      <a:r>
                        <a:rPr lang="en-US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r>
                        <a:rPr lang="zh-CN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髋骨突起的感触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</a:t>
                      </a:r>
                      <a:r>
                        <a:rPr lang="en-US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 </a:t>
                      </a:r>
                      <a:r>
                        <a:rPr lang="zh-CN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明显肥胖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25</a:t>
                      </a: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以上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用 手 触 摸 不 到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圆</a:t>
                      </a:r>
                      <a:r>
                        <a:rPr lang="en-US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   </a:t>
                      </a: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形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肥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用 手 触 摸 不 到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近乎圆形</a:t>
                      </a:r>
                      <a:endParaRPr lang="zh-CN" sz="2400" b="1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略</a:t>
                      </a:r>
                      <a:r>
                        <a:rPr lang="en-US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  </a:t>
                      </a:r>
                      <a:r>
                        <a:rPr lang="zh-CN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肥</a:t>
                      </a:r>
                      <a:endParaRPr lang="zh-CN" sz="2400" b="1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 </a:t>
                      </a:r>
                      <a:endParaRPr lang="zh-CN" sz="2400" b="1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用 手 触 摸 不 明 显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长 筒 形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理</a:t>
                      </a:r>
                      <a:r>
                        <a:rPr lang="en-US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  </a:t>
                      </a:r>
                      <a:r>
                        <a:rPr lang="zh-CN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想</a:t>
                      </a:r>
                      <a:endParaRPr lang="zh-CN" sz="2400" b="1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18</a:t>
                      </a:r>
                      <a:endParaRPr lang="zh-CN" sz="2400" b="1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用手能够摸到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长 筒 形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略</a:t>
                      </a:r>
                      <a:r>
                        <a:rPr lang="en-US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  </a:t>
                      </a:r>
                      <a:r>
                        <a:rPr lang="zh-CN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瘦</a:t>
                      </a:r>
                      <a:endParaRPr lang="zh-CN" sz="2400" b="1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 </a:t>
                      </a:r>
                      <a:endParaRPr lang="zh-CN" sz="2400" b="1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手摸明显，可观察到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狭 长 型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7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1-2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瘦</a:t>
                      </a:r>
                      <a:endParaRPr lang="zh-CN" sz="2400" b="1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&lt;15 </a:t>
                      </a:r>
                      <a:endParaRPr lang="zh-CN" sz="2400" b="1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能 明 显 观 察 到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骨骼明显突出</a:t>
                      </a:r>
                      <a:endParaRPr lang="zh-CN" sz="2400" b="1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650514" y="521916"/>
            <a:ext cx="419698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母猪标准体况的判定</a:t>
            </a:r>
          </a:p>
        </p:txBody>
      </p:sp>
    </p:spTree>
    <p:extLst>
      <p:ext uri="{BB962C8B-B14F-4D97-AF65-F5344CB8AC3E}">
        <p14:creationId xmlns:p14="http://schemas.microsoft.com/office/powerpoint/2010/main" val="12916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3-30  母猪体况判断"/>
          <p:cNvPicPr/>
          <p:nvPr/>
        </p:nvPicPr>
        <p:blipFill rotWithShape="1">
          <a:blip r:embed="rId2"/>
          <a:srcRect t="4616" b="12137"/>
          <a:stretch/>
        </p:blipFill>
        <p:spPr bwMode="auto">
          <a:xfrm>
            <a:off x="1842654" y="781339"/>
            <a:ext cx="7813964" cy="3908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/>
          <p:cNvSpPr/>
          <p:nvPr/>
        </p:nvSpPr>
        <p:spPr>
          <a:xfrm>
            <a:off x="4097238" y="4860691"/>
            <a:ext cx="33080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zh-CN" altLang="zh-CN" sz="2400" b="1" kern="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2400" b="1" kern="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1  </a:t>
            </a:r>
            <a:r>
              <a:rPr lang="zh-CN" altLang="zh-CN" sz="2400" b="1" kern="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母猪</a:t>
            </a:r>
            <a:r>
              <a:rPr lang="zh-CN" altLang="zh-CN" sz="2400" b="1" kern="0" dirty="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体况</a:t>
            </a:r>
            <a:r>
              <a:rPr lang="zh-CN" altLang="zh-CN" sz="2400" b="1" kern="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判断</a:t>
            </a:r>
            <a:r>
              <a:rPr lang="zh-CN" altLang="en-US" sz="2400" b="1" kern="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图</a:t>
            </a:r>
            <a:endParaRPr lang="zh-CN" altLang="zh-CN" sz="2400" b="1" kern="100" dirty="0"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1031</Words>
  <Application>Microsoft Office PowerPoint</Application>
  <PresentationFormat>宽屏</PresentationFormat>
  <Paragraphs>113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仿宋_GB2312</vt:lpstr>
      <vt:lpstr>黑体</vt:lpstr>
      <vt:lpstr>华文楷体</vt:lpstr>
      <vt:lpstr>华文细黑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项目四   种猪饲养管理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任务2-1后备母猪饲养管理</dc:title>
  <dc:creator>FKL</dc:creator>
  <cp:lastModifiedBy>FKL</cp:lastModifiedBy>
  <cp:revision>41</cp:revision>
  <dcterms:created xsi:type="dcterms:W3CDTF">2020-11-29T07:11:29Z</dcterms:created>
  <dcterms:modified xsi:type="dcterms:W3CDTF">2021-01-27T02:02:53Z</dcterms:modified>
</cp:coreProperties>
</file>