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3" r:id="rId6"/>
    <p:sldId id="267" r:id="rId7"/>
    <p:sldId id="284" r:id="rId8"/>
    <p:sldId id="280" r:id="rId9"/>
    <p:sldId id="28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gates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12"/>
          <p:cNvSpPr/>
          <p:nvPr/>
        </p:nvSpPr>
        <p:spPr>
          <a:xfrm>
            <a:off x="2971800" y="2522220"/>
            <a:ext cx="7322820" cy="19996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algn="ctr" defTabSz="914400">
              <a:tabLst>
                <a:tab pos="819150" algn="l"/>
              </a:tabLst>
            </a:pP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项目四    内分泌和神经系统及体温的认识</a:t>
            </a:r>
            <a:endParaRPr lang="zh-CN" altLang="en-US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tabLst>
                <a:tab pos="819150" algn="l"/>
              </a:tabLst>
            </a:pPr>
            <a:endParaRPr lang="zh-CN" altLang="en-US" sz="32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tabLst>
                <a:tab pos="819150" algn="l"/>
              </a:tabLst>
            </a:pPr>
            <a:endParaRPr lang="zh-CN" altLang="en-US" sz="32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tabLst>
                <a:tab pos="819150" algn="l"/>
              </a:tabLst>
            </a:pPr>
            <a:r>
              <a:rPr lang="zh-CN" altLang="en-US" sz="32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任务五   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sym typeface="+mn-ea"/>
              </a:rPr>
              <a:t>家禽解剖</a:t>
            </a:r>
            <a:endParaRPr lang="zh-CN" altLang="en-US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098" name="Rectangle 12"/>
          <p:cNvSpPr/>
          <p:nvPr/>
        </p:nvSpPr>
        <p:spPr>
          <a:xfrm>
            <a:off x="2632075" y="1115378"/>
            <a:ext cx="61436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defTabSz="914400">
              <a:tabLst>
                <a:tab pos="819150" algn="l"/>
              </a:tabLst>
            </a:pP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模块三    家禽解剖生理的认知</a:t>
            </a:r>
            <a:endParaRPr lang="en-US" altLang="zh-CN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1"/>
          <p:cNvSpPr txBox="1"/>
          <p:nvPr/>
        </p:nvSpPr>
        <p:spPr>
          <a:xfrm>
            <a:off x="1724025" y="1547813"/>
            <a:ext cx="8904288" cy="396938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noProof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教学目标</a:t>
            </a:r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 noProof="1">
              <a:solidFill>
                <a:schemeClr val="accent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了解家禽解剖注意事项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掌握家禽解剖方法步骤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能熟练解剖家禽和识别家禽内脏主要器官的位置、形态结构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913130" y="572135"/>
            <a:ext cx="985456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技能训练三  家禽的解剖技术及家禽主要器官位置、形态结构的识别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240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（一）目的要求  通过实习，要求学生掌握鸡、鸭（鹅）等家禽的解剖方法与步骤，识别家禽主要内脏器官的形态、位置和构造。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（二）材料与设备  活鸡（或鸭、鹅）解剖器械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（三）方法步骤</a:t>
            </a:r>
            <a:endParaRPr lang="zh-CN" altLang="en-US" sz="2400">
              <a:solidFill>
                <a:schemeClr val="bg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29030" y="2910840"/>
            <a:ext cx="875220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放血致死、消毒或湿润羽毛</a:t>
            </a:r>
            <a:endParaRPr lang="en-US" altLang="zh-CN" sz="2400" strike="noStrike" noProof="1" dirty="0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仰卧位固定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剥皮及皮下观察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  <a:endParaRPr lang="zh-CN" altLang="en-US" sz="2400" strike="noStrike" noProof="1" dirty="0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体腔剖检：胸腹腔剖开，器官采出检查（嗉囊与腺胃处断开）</a:t>
            </a:r>
            <a:endParaRPr lang="zh-CN" altLang="en-US" sz="2400" strike="noStrike" noProof="1" dirty="0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口颈部器官检查</a:t>
            </a:r>
            <a:endParaRPr lang="zh-CN" altLang="en-US" sz="2400" strike="noStrike" noProof="1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脑解剖</a:t>
            </a:r>
            <a:endParaRPr lang="zh-CN" altLang="en-US" sz="2400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关节、肌肉检查</a:t>
            </a:r>
            <a:endParaRPr lang="zh-CN" altLang="en-US" sz="2400" strike="noStrike" noProof="1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ts val="0"/>
              </a:spcBef>
              <a:buFont typeface="Wingdings" panose="05000000000000000000" charset="0"/>
              <a:buChar char="l"/>
            </a:pPr>
            <a:r>
              <a:rPr lang="zh-CN" altLang="en-US" sz="240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坐骨神经检查</a:t>
            </a:r>
            <a:endParaRPr lang="zh-CN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88194" name="图片 1288193" descr="鸡剖检1）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9945" y="1320800"/>
            <a:ext cx="3091180" cy="4699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88195" name="标题 1288194"/>
          <p:cNvSpPr>
            <a:spLocks noGrp="1"/>
          </p:cNvSpPr>
          <p:nvPr>
            <p:ph type="title"/>
          </p:nvPr>
        </p:nvSpPr>
        <p:spPr>
          <a:xfrm>
            <a:off x="1588135" y="549910"/>
            <a:ext cx="3962400" cy="586105"/>
          </a:xfrm>
          <a:solidFill>
            <a:srgbClr val="00FF00"/>
          </a:solidFill>
        </p:spPr>
        <p:txBody>
          <a:bodyPr lIns="92075" tIns="46038" rIns="92075" bIns="46038" anchor="b"/>
          <a:p>
            <a:pPr algn="l">
              <a:lnSpc>
                <a:spcPct val="170000"/>
              </a:lnSpc>
            </a:pPr>
            <a:r>
              <a:rPr lang="zh-CN" altLang="en-US" sz="4800" i="0" dirty="0">
                <a:solidFill>
                  <a:srgbClr val="FF3300"/>
                </a:solidFill>
                <a:ea typeface="华文隶书" pitchFamily="2" charset="-122"/>
              </a:rPr>
              <a:t>鸡解剖术式</a:t>
            </a:r>
            <a:endParaRPr lang="zh-CN" altLang="en-US" sz="4800" i="0" dirty="0">
              <a:solidFill>
                <a:srgbClr val="FF3300"/>
              </a:solidFill>
              <a:ea typeface="华文隶书" pitchFamily="2" charset="-122"/>
            </a:endParaRPr>
          </a:p>
        </p:txBody>
      </p:sp>
      <p:sp>
        <p:nvSpPr>
          <p:cNvPr id="1288196" name="文本框 1288195"/>
          <p:cNvSpPr txBox="1"/>
          <p:nvPr/>
        </p:nvSpPr>
        <p:spPr>
          <a:xfrm>
            <a:off x="6590631" y="5099653"/>
            <a:ext cx="3962399" cy="145669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6600FF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rgbClr val="CC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+mn-ea"/>
              </a:rPr>
              <a:t>1.</a:t>
            </a:r>
            <a:r>
              <a:rPr lang="zh-CN" altLang="en-US" sz="2400" noProof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cs typeface="+mn-ea"/>
              </a:rPr>
              <a:t>放血致死，用消毒液或清水将羽毛浸湿。</a:t>
            </a:r>
            <a:endParaRPr lang="zh-CN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>
              <a:spcBef>
                <a:spcPct val="50000"/>
              </a:spcBef>
            </a:pPr>
            <a:endParaRPr lang="zh-CN" altLang="en-US" sz="2400" noProof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291266" name="图片 1291265" descr="鸡用水打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7535" y="1636395"/>
            <a:ext cx="5351780" cy="32429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8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128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9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9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5" grpId="0" bldLvl="0" animBg="1"/>
      <p:bldP spid="128819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93314" name="图片 1293313" descr="剪开皮肤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1360" y="1634490"/>
            <a:ext cx="3118485" cy="2566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3315" name="标题 1293314"/>
          <p:cNvSpPr>
            <a:spLocks noGrp="1"/>
          </p:cNvSpPr>
          <p:nvPr>
            <p:ph type="title"/>
          </p:nvPr>
        </p:nvSpPr>
        <p:spPr>
          <a:xfrm>
            <a:off x="760730" y="922020"/>
            <a:ext cx="3474085" cy="632460"/>
          </a:xfrm>
        </p:spPr>
        <p:txBody>
          <a:bodyPr lIns="92075" tIns="46038" rIns="92075" bIns="46038" anchor="b"/>
          <a:p>
            <a:r>
              <a:rPr lang="en-US" altLang="zh-CN" sz="2400" i="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i="0" dirty="0">
                <a:solidFill>
                  <a:schemeClr val="bg1">
                    <a:lumMod val="5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剪开腿部与躯干连结</a:t>
            </a:r>
            <a:endParaRPr lang="zh-CN" altLang="en-US" sz="2400" i="0" dirty="0">
              <a:solidFill>
                <a:schemeClr val="bg1">
                  <a:lumMod val="5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294338" name="图片 1294337" descr="鸡剥开皮肤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870" y="1668145"/>
            <a:ext cx="3292475" cy="25793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4339" name="标题 1294338"/>
          <p:cNvSpPr>
            <a:spLocks noGrp="1"/>
          </p:cNvSpPr>
          <p:nvPr/>
        </p:nvSpPr>
        <p:spPr>
          <a:xfrm>
            <a:off x="4592320" y="1020445"/>
            <a:ext cx="2531745" cy="555625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/>
          <a:lstStyle>
            <a:lvl1pPr marL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3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i="0" u="none" strike="noStrike" kern="1200" cap="none" spc="0" normalizeH="0" baseline="0" noProof="1" dirty="0">
                <a:solidFill>
                  <a:schemeClr val="bg2">
                    <a:lumMod val="75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3.</a:t>
            </a:r>
            <a:r>
              <a:rPr kumimoji="0" lang="zh-CN" altLang="en-US" sz="2400" i="0" u="none" strike="noStrike" kern="1200" cap="none" spc="0" normalizeH="0" baseline="0" noProof="1" dirty="0">
                <a:solidFill>
                  <a:schemeClr val="bg2">
                    <a:lumMod val="75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剥开腹部皮肤</a:t>
            </a:r>
            <a:endParaRPr kumimoji="0" lang="zh-CN" altLang="en-US" sz="2400" i="0" u="none" strike="noStrike" kern="1200" cap="none" spc="0" normalizeH="0" baseline="0" noProof="1" dirty="0">
              <a:solidFill>
                <a:schemeClr val="bg2">
                  <a:lumMod val="75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pic>
        <p:nvPicPr>
          <p:cNvPr id="1295362" name="图片 1295361" descr="剪开胸肌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4900" y="1698625"/>
            <a:ext cx="4133850" cy="25673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8941435" y="1100455"/>
            <a:ext cx="2011680" cy="3492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70000"/>
              </a:lnSpc>
            </a:pPr>
            <a:r>
              <a:rPr lang="en-US" altLang="zh-CN" sz="2400" dirty="0">
                <a:solidFill>
                  <a:schemeClr val="bg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4.</a:t>
            </a: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胸腹腔打开</a:t>
            </a:r>
            <a:endParaRPr lang="zh-CN" altLang="en-US" sz="2400" dirty="0">
              <a:solidFill>
                <a:schemeClr val="bg2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1289220" name="文本框 1289219"/>
          <p:cNvSpPr txBox="1"/>
          <p:nvPr/>
        </p:nvSpPr>
        <p:spPr>
          <a:xfrm>
            <a:off x="7303135" y="4336098"/>
            <a:ext cx="4191000" cy="21209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339933"/>
              </a:gs>
            </a:gsLst>
            <a:lin ang="5400000" scaled="1"/>
            <a:tileRect/>
          </a:gradFill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bg2">
                    <a:lumMod val="7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在后腹部横切腹壁至腹两侧，再沿两侧肋骨向前下方切开，直至锁骨和乌喙骨，将胸骨翻向头部，暴露胸腹腔器官，观察检查</a:t>
            </a:r>
            <a:endParaRPr lang="zh-CN" altLang="en-US" sz="2400" dirty="0">
              <a:solidFill>
                <a:schemeClr val="bg2">
                  <a:lumMod val="7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86130" y="4645025"/>
            <a:ext cx="281622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  <a:cs typeface="+mn-ea"/>
                <a:sym typeface="+mn-ea"/>
              </a:rPr>
              <a:t>仰卧位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  <a:cs typeface="+mn-ea"/>
                <a:sym typeface="+mn-ea"/>
              </a:rPr>
              <a:t>固定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  <a:cs typeface="+mn-ea"/>
                <a:sym typeface="+mn-ea"/>
              </a:rPr>
              <a:t>，切开腹部与大腿间大部分连结，将大腿向下方按压。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  <a:effectLst/>
              <a:latin typeface="黑体" panose="02010609060101010101" charset="-122"/>
              <a:ea typeface="黑体" panose="02010609060101010101" charset="-122"/>
              <a:cs typeface="+mn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34155" y="4424680"/>
            <a:ext cx="3084195" cy="1938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l" defTabSz="685800" fontAlgn="base">
              <a:spcBef>
                <a:spcPct val="50000"/>
              </a:spcBef>
            </a:pP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  <a:cs typeface="+mn-ea"/>
                <a:sym typeface="+mn-ea"/>
              </a:rPr>
              <a:t>剥皮及皮下观察：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effectLst/>
                <a:latin typeface="黑体" panose="02010609060101010101" charset="-122"/>
                <a:ea typeface="黑体" panose="02010609060101010101" charset="-122"/>
                <a:cs typeface="+mn-ea"/>
                <a:sym typeface="+mn-ea"/>
              </a:rPr>
              <a:t>在胸骨后方横切皮肤至大腿间切口，将皮肤向前剥离至头部，观察皮下状况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  <a:effectLst/>
              <a:latin typeface="黑体" panose="02010609060101010101" charset="-122"/>
              <a:ea typeface="黑体" panose="02010609060101010101" charset="-122"/>
              <a:cs typeface="+mn-ea"/>
              <a:sym typeface="+mn-ea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9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9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9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9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29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128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5" grpId="0"/>
      <p:bldP spid="1294339" grpId="0"/>
      <p:bldP spid="128922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97410" name="图片 1297409" descr="剪开喙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7090" y="1666875"/>
            <a:ext cx="3543300" cy="22980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7411" name="标题 1297410"/>
          <p:cNvSpPr>
            <a:spLocks noGrp="1"/>
          </p:cNvSpPr>
          <p:nvPr>
            <p:ph type="title"/>
          </p:nvPr>
        </p:nvSpPr>
        <p:spPr>
          <a:xfrm>
            <a:off x="1569720" y="955040"/>
            <a:ext cx="1854200" cy="570230"/>
          </a:xfrm>
        </p:spPr>
        <p:txBody>
          <a:bodyPr lIns="92075" tIns="46038" rIns="92075" bIns="46038" anchor="b"/>
          <a:p>
            <a:pPr marL="0" marR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kern="1200" cap="none" spc="0" normalizeH="0" baseline="0" noProof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5.</a:t>
            </a:r>
            <a:r>
              <a:rPr kumimoji="0" lang="zh-CN" altLang="en-US" sz="2400" b="0" i="0" u="none" strike="noStrike" kern="1200" cap="none" spc="0" normalizeH="0" baseline="0" noProof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打开口腔</a:t>
            </a:r>
            <a:endParaRPr kumimoji="0" lang="zh-CN" altLang="en-US" sz="2400" b="0" i="0" u="none" strike="noStrike" kern="1200" cap="none" spc="0" normalizeH="0" baseline="0" noProof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>
                  <a:srgbClr val="00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pic>
        <p:nvPicPr>
          <p:cNvPr id="1298434" name="图片 1298433" descr="嗉囊检查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635" y="1697355"/>
            <a:ext cx="3355975" cy="2441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98435" name="标题 1298434"/>
          <p:cNvSpPr>
            <a:spLocks noGrp="1"/>
          </p:cNvSpPr>
          <p:nvPr/>
        </p:nvSpPr>
        <p:spPr>
          <a:xfrm>
            <a:off x="5426075" y="1052830"/>
            <a:ext cx="1760220" cy="56642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/>
          <a:lstStyle>
            <a:lvl1pPr marL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3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zh-CN" sz="2400" i="0" dirty="0">
                <a:solidFill>
                  <a:schemeClr val="bg1">
                    <a:lumMod val="6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6.</a:t>
            </a:r>
            <a:r>
              <a:rPr lang="zh-CN" altLang="en-US" sz="2400" i="0" dirty="0">
                <a:solidFill>
                  <a:schemeClr val="bg1">
                    <a:lumMod val="6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观察</a:t>
            </a:r>
            <a:r>
              <a:rPr lang="zh-CN" altLang="en-US" sz="2400" i="0" dirty="0">
                <a:solidFill>
                  <a:schemeClr val="bg1">
                    <a:lumMod val="6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嗉囊</a:t>
            </a:r>
            <a:endParaRPr lang="zh-CN" altLang="en-US" sz="2400" i="0" dirty="0">
              <a:solidFill>
                <a:schemeClr val="bg1">
                  <a:lumMod val="6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08674" name="图片 1308673" descr="食管检查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010" y="1682115"/>
            <a:ext cx="3277235" cy="2473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8738870" y="1105535"/>
            <a:ext cx="16433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华文彩云" pitchFamily="2" charset="-122"/>
                <a:cs typeface="+mj-cs"/>
                <a:sym typeface="+mn-ea"/>
              </a:rPr>
              <a:t>7.</a:t>
            </a:r>
            <a:r>
              <a:rPr lang="zh-CN" altLang="en-US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华文彩云" pitchFamily="2" charset="-122"/>
                <a:cs typeface="+mj-cs"/>
                <a:sym typeface="+mn-ea"/>
              </a:rPr>
              <a:t>观察食管  </a:t>
            </a:r>
            <a:r>
              <a:rPr lang="zh-CN" altLang="en-US" dirty="0">
                <a:solidFill>
                  <a:srgbClr val="FF0066"/>
                </a:solidFill>
                <a:latin typeface="+mj-lt"/>
                <a:ea typeface="方正书宋简体" pitchFamily="2" charset="-122"/>
                <a:cs typeface="+mj-cs"/>
                <a:sym typeface="+mn-ea"/>
              </a:rPr>
              <a:t>鸡</a:t>
            </a:r>
            <a:endParaRPr lang="zh-CN" altLang="en-US"/>
          </a:p>
        </p:txBody>
      </p:sp>
      <p:sp>
        <p:nvSpPr>
          <p:cNvPr id="1301507" name="标题 1301506"/>
          <p:cNvSpPr>
            <a:spLocks noGrp="1"/>
          </p:cNvSpPr>
          <p:nvPr/>
        </p:nvSpPr>
        <p:spPr>
          <a:xfrm>
            <a:off x="1304290" y="6213475"/>
            <a:ext cx="2545080" cy="498475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/>
          <a:lstStyle>
            <a:lvl1pPr marL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3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0" i="0" u="none" strike="noStrike" kern="1200" cap="none" spc="0" normalizeH="0" baseline="0" noProof="1" dirty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华文彩云" pitchFamily="2" charset="-122"/>
                <a:cs typeface="+mj-cs"/>
              </a:rPr>
              <a:t>8.</a:t>
            </a:r>
            <a:r>
              <a:rPr kumimoji="0" lang="zh-CN" altLang="en-US" sz="2400" b="0" i="0" u="none" strike="noStrike" kern="1200" cap="none" spc="0" normalizeH="0" baseline="0" noProof="1" dirty="0">
                <a:solidFill>
                  <a:schemeClr val="tx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华文彩云" pitchFamily="2" charset="-122"/>
                <a:cs typeface="+mj-cs"/>
              </a:rPr>
              <a:t>观察气管</a:t>
            </a:r>
            <a:r>
              <a:rPr kumimoji="0" lang="zh-CN" altLang="en-US" sz="2400" b="0" i="0" u="none" strike="noStrike" kern="1200" cap="none" spc="0" normalizeH="0" baseline="0" noProof="1" dirty="0">
                <a:solidFill>
                  <a:srgbClr val="FF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+mj-lt"/>
                <a:ea typeface="华文细黑" pitchFamily="2" charset="-122"/>
                <a:cs typeface="+mj-cs"/>
              </a:rPr>
              <a:t>（鸡）</a:t>
            </a:r>
            <a:endParaRPr kumimoji="0" lang="zh-CN" altLang="en-US" sz="2400" b="0" i="0" u="none" strike="noStrike" kern="1200" cap="none" spc="0" normalizeH="0" baseline="0" noProof="1" dirty="0">
              <a:solidFill>
                <a:srgbClr val="FF0066"/>
              </a:solidFill>
              <a:effectLst>
                <a:outerShdw blurRad="38100" dist="38100" dir="2700000">
                  <a:srgbClr val="000000"/>
                </a:outerShdw>
              </a:effectLst>
              <a:latin typeface="+mj-lt"/>
              <a:ea typeface="华文细黑" pitchFamily="2" charset="-122"/>
              <a:cs typeface="+mj-cs"/>
            </a:endParaRPr>
          </a:p>
        </p:txBody>
      </p:sp>
      <p:pic>
        <p:nvPicPr>
          <p:cNvPr id="1301506" name="图片 1301505" descr="鸡气管检查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570" y="4199255"/>
            <a:ext cx="3512820" cy="19215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00482" name="图片 1300481" descr="腺胃检查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260" y="4199255"/>
            <a:ext cx="3420110" cy="20491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标题 1298434"/>
          <p:cNvSpPr>
            <a:spLocks noGrp="1"/>
          </p:cNvSpPr>
          <p:nvPr/>
        </p:nvSpPr>
        <p:spPr>
          <a:xfrm>
            <a:off x="5238115" y="6261100"/>
            <a:ext cx="1760220" cy="56642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/>
          <a:lstStyle>
            <a:lvl1pPr marL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3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zh-CN" sz="2400" i="0" dirty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9.</a:t>
            </a:r>
            <a:r>
              <a:rPr lang="zh-CN" altLang="en-US" sz="2400" i="0" dirty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观察胃腺</a:t>
            </a:r>
            <a:endParaRPr lang="zh-CN" altLang="en-US" sz="2400" i="0" dirty="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03554" name="图片 1303553" descr="心腔检查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3760" y="4263390"/>
            <a:ext cx="3197225" cy="18275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3555" name="标题 1303554"/>
          <p:cNvSpPr>
            <a:spLocks noGrp="1"/>
          </p:cNvSpPr>
          <p:nvPr/>
        </p:nvSpPr>
        <p:spPr>
          <a:xfrm>
            <a:off x="9059545" y="6089015"/>
            <a:ext cx="2042160" cy="55372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/>
          <a:lstStyle>
            <a:lvl1pPr marL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3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zh-CN" altLang="en-US" sz="2400" i="0" dirty="0">
                <a:solidFill>
                  <a:schemeClr val="bg2">
                    <a:lumMod val="50000"/>
                  </a:schemeClr>
                </a:solidFill>
                <a:ea typeface="方正魏碑简体" pitchFamily="2" charset="-122"/>
              </a:rPr>
              <a:t>观察心脏</a:t>
            </a:r>
            <a:r>
              <a:rPr lang="en-US" altLang="zh-CN" sz="2400" i="0">
                <a:solidFill>
                  <a:schemeClr val="bg2">
                    <a:lumMod val="50000"/>
                  </a:schemeClr>
                </a:solidFill>
                <a:ea typeface="方正中楷繁体" pitchFamily="2" charset="-122"/>
              </a:rPr>
              <a:t>(</a:t>
            </a:r>
            <a:r>
              <a:rPr lang="zh-CN" altLang="en-US" sz="2400" i="0">
                <a:solidFill>
                  <a:schemeClr val="bg2">
                    <a:lumMod val="50000"/>
                  </a:schemeClr>
                </a:solidFill>
                <a:ea typeface="方正中楷繁体" pitchFamily="2" charset="-122"/>
              </a:rPr>
              <a:t>鸡</a:t>
            </a:r>
            <a:r>
              <a:rPr lang="en-US" altLang="zh-CN" sz="2400" i="0">
                <a:solidFill>
                  <a:schemeClr val="bg2">
                    <a:lumMod val="50000"/>
                  </a:schemeClr>
                </a:solidFill>
                <a:ea typeface="方正中楷繁体" pitchFamily="2" charset="-122"/>
              </a:rPr>
              <a:t>)</a:t>
            </a:r>
            <a:endParaRPr lang="en-US" altLang="zh-CN" sz="2400" i="0">
              <a:solidFill>
                <a:schemeClr val="bg2">
                  <a:lumMod val="50000"/>
                </a:schemeClr>
              </a:solidFill>
              <a:ea typeface="方正中楷繁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9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9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29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29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9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29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29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0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0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1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0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1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0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6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4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0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900"/>
                            </p:stCondLst>
                            <p:childTnLst>
                              <p:par>
                                <p:cTn id="5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1" grpId="0"/>
      <p:bldP spid="1298435" grpId="0"/>
      <p:bldP spid="1301507" grpId="0"/>
      <p:bldP spid="6" grpId="0"/>
      <p:bldP spid="13035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05602" name="图片 1305601" descr="法氏囊检查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0590" y="2484755"/>
            <a:ext cx="3292475" cy="2661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5603" name="标题 1305602"/>
          <p:cNvSpPr>
            <a:spLocks noGrp="1"/>
          </p:cNvSpPr>
          <p:nvPr>
            <p:ph type="title"/>
          </p:nvPr>
        </p:nvSpPr>
        <p:spPr>
          <a:xfrm>
            <a:off x="629285" y="1530350"/>
            <a:ext cx="3810000" cy="685800"/>
          </a:xfrm>
        </p:spPr>
        <p:txBody>
          <a:bodyPr lIns="92075" tIns="46038" rIns="92075" bIns="46038" anchor="b"/>
          <a:p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法氏囊观察</a:t>
            </a:r>
            <a:endParaRPr lang="zh-CN" altLang="en-US" sz="24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06626" name="图片 1306625" descr="鸡颅腔打开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820" y="1335405"/>
            <a:ext cx="3442335" cy="27412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04578" name="图片 1304577" descr="坐骨神经检查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5925" y="2548255"/>
            <a:ext cx="3764915" cy="26936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4579" name="标题 1304578"/>
          <p:cNvSpPr>
            <a:spLocks noGrp="1"/>
          </p:cNvSpPr>
          <p:nvPr/>
        </p:nvSpPr>
        <p:spPr>
          <a:xfrm>
            <a:off x="8874760" y="1651000"/>
            <a:ext cx="2135505" cy="467995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b"/>
          <a:lstStyle>
            <a:lvl1pPr marL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3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400" dirty="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坐骨神经观察</a:t>
            </a:r>
            <a:endParaRPr lang="zh-CN" altLang="en-US" sz="2400" dirty="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307650" name="图片 1307649" descr="鸡颅腔打开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1820" y="4090670"/>
            <a:ext cx="3442970" cy="20935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4761230" y="648335"/>
            <a:ext cx="14020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dirty="0">
                <a:solidFill>
                  <a:srgbClr val="6600FF"/>
                </a:solidFill>
                <a:ea typeface="隶书" pitchFamily="49" charset="-122"/>
                <a:sym typeface="+mn-ea"/>
              </a:rPr>
              <a:t>颅腔打开</a:t>
            </a:r>
            <a:endParaRPr lang="zh-CN" altLang="en-US" sz="2400" dirty="0">
              <a:solidFill>
                <a:srgbClr val="6600FF"/>
              </a:solidFill>
              <a:ea typeface="隶书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27015" y="6235065"/>
            <a:ext cx="1097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dirty="0">
                <a:solidFill>
                  <a:srgbClr val="6600FF"/>
                </a:solidFill>
                <a:ea typeface="隶书" pitchFamily="49" charset="-122"/>
                <a:sym typeface="+mn-ea"/>
              </a:rPr>
              <a:t>观察</a:t>
            </a:r>
            <a:r>
              <a:rPr lang="zh-CN" altLang="en-US" sz="2400" dirty="0">
                <a:solidFill>
                  <a:srgbClr val="6600FF"/>
                </a:solidFill>
                <a:ea typeface="隶书" pitchFamily="49" charset="-122"/>
                <a:sym typeface="+mn-ea"/>
              </a:rPr>
              <a:t>脑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0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30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0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30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5603" grpId="0"/>
      <p:bldP spid="13045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测试题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简述鸡的解剖方法步骤及主要内脏器官的位置形态结构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WPS 演示</Application>
  <PresentationFormat>宽屏</PresentationFormat>
  <Paragraphs>68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5" baseType="lpstr">
      <vt:lpstr>Arial</vt:lpstr>
      <vt:lpstr>宋体</vt:lpstr>
      <vt:lpstr>Wingdings</vt:lpstr>
      <vt:lpstr>Times New Roman</vt:lpstr>
      <vt:lpstr>Wingdings</vt:lpstr>
      <vt:lpstr>华文隶书</vt:lpstr>
      <vt:lpstr>微软雅黑</vt:lpstr>
      <vt:lpstr>黑体</vt:lpstr>
      <vt:lpstr>华文彩云</vt:lpstr>
      <vt:lpstr>方正书宋简体</vt:lpstr>
      <vt:lpstr>华文细黑</vt:lpstr>
      <vt:lpstr>方正魏碑简体</vt:lpstr>
      <vt:lpstr>方正中楷繁体</vt:lpstr>
      <vt:lpstr>隶书</vt:lpstr>
      <vt:lpstr>Arial Unicode MS</vt:lpstr>
      <vt:lpstr>Calibri</vt:lpstr>
      <vt:lpstr>古瓶荷花</vt:lpstr>
      <vt:lpstr>PowerPoint 演示文稿</vt:lpstr>
      <vt:lpstr>PowerPoint 演示文稿</vt:lpstr>
      <vt:lpstr>PowerPoint 演示文稿</vt:lpstr>
      <vt:lpstr>鸡解剖术式</vt:lpstr>
      <vt:lpstr>2.剪开腿部与躯干连结</vt:lpstr>
      <vt:lpstr>5.打开口腔</vt:lpstr>
      <vt:lpstr>法氏囊观察</vt:lpstr>
      <vt:lpstr>测试题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3</cp:revision>
  <dcterms:created xsi:type="dcterms:W3CDTF">2020-11-21T04:21:00Z</dcterms:created>
  <dcterms:modified xsi:type="dcterms:W3CDTF">2020-11-21T15:29:33Z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