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7"/>
  </p:notesMasterIdLst>
  <p:sldIdLst>
    <p:sldId id="266" r:id="rId2"/>
    <p:sldId id="317" r:id="rId3"/>
    <p:sldId id="283" r:id="rId4"/>
    <p:sldId id="311" r:id="rId5"/>
    <p:sldId id="291" r:id="rId6"/>
    <p:sldId id="288" r:id="rId7"/>
    <p:sldId id="292" r:id="rId8"/>
    <p:sldId id="289" r:id="rId9"/>
    <p:sldId id="294" r:id="rId10"/>
    <p:sldId id="305" r:id="rId11"/>
    <p:sldId id="295" r:id="rId12"/>
    <p:sldId id="306" r:id="rId13"/>
    <p:sldId id="299" r:id="rId14"/>
    <p:sldId id="307" r:id="rId15"/>
    <p:sldId id="300" r:id="rId16"/>
    <p:sldId id="308" r:id="rId17"/>
    <p:sldId id="293" r:id="rId18"/>
    <p:sldId id="296" r:id="rId19"/>
    <p:sldId id="309" r:id="rId20"/>
    <p:sldId id="297" r:id="rId21"/>
    <p:sldId id="310" r:id="rId22"/>
    <p:sldId id="298" r:id="rId23"/>
    <p:sldId id="304" r:id="rId24"/>
    <p:sldId id="312" r:id="rId25"/>
    <p:sldId id="313" r:id="rId2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002FC4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78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77AF1-59C2-4204-8794-86195E15EBFE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19723-56C6-4D90-9D65-5B0C83E7D5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715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19723-56C6-4D90-9D65-5B0C83E7D58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625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152400" y="0"/>
            <a:ext cx="914400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87043" name="Group 3"/>
          <p:cNvGrpSpPr>
            <a:grpSpLocks/>
          </p:cNvGrpSpPr>
          <p:nvPr/>
        </p:nvGrpSpPr>
        <p:grpSpPr bwMode="auto">
          <a:xfrm>
            <a:off x="8626475" y="636588"/>
            <a:ext cx="517525" cy="4392612"/>
            <a:chOff x="5404" y="401"/>
            <a:chExt cx="339" cy="2879"/>
          </a:xfrm>
        </p:grpSpPr>
        <p:sp>
          <p:nvSpPr>
            <p:cNvPr id="87044" name="Freeform 4"/>
            <p:cNvSpPr>
              <a:spLocks/>
            </p:cNvSpPr>
            <p:nvPr userDrawn="1"/>
          </p:nvSpPr>
          <p:spPr bwMode="auto">
            <a:xfrm>
              <a:off x="5404" y="401"/>
              <a:ext cx="339" cy="602"/>
            </a:xfrm>
            <a:custGeom>
              <a:avLst/>
              <a:gdLst/>
              <a:ahLst/>
              <a:cxnLst>
                <a:cxn ang="0">
                  <a:pos x="44" y="76"/>
                </a:cxn>
                <a:cxn ang="0">
                  <a:pos x="44" y="43"/>
                </a:cxn>
                <a:cxn ang="0">
                  <a:pos x="67" y="43"/>
                </a:cxn>
                <a:cxn ang="0">
                  <a:pos x="67" y="0"/>
                </a:cxn>
                <a:cxn ang="0">
                  <a:pos x="62" y="0"/>
                </a:cxn>
                <a:cxn ang="0">
                  <a:pos x="0" y="59"/>
                </a:cxn>
                <a:cxn ang="0">
                  <a:pos x="61" y="119"/>
                </a:cxn>
                <a:cxn ang="0">
                  <a:pos x="67" y="118"/>
                </a:cxn>
                <a:cxn ang="0">
                  <a:pos x="67" y="76"/>
                </a:cxn>
                <a:cxn ang="0">
                  <a:pos x="44" y="76"/>
                </a:cxn>
              </a:cxnLst>
              <a:rect l="0" t="0" r="r" b="b"/>
              <a:pathLst>
                <a:path w="67" h="119">
                  <a:moveTo>
                    <a:pt x="44" y="76"/>
                  </a:moveTo>
                  <a:lnTo>
                    <a:pt x="44" y="43"/>
                  </a:lnTo>
                  <a:lnTo>
                    <a:pt x="67" y="43"/>
                  </a:lnTo>
                  <a:lnTo>
                    <a:pt x="67" y="0"/>
                  </a:lnTo>
                  <a:cubicBezTo>
                    <a:pt x="65" y="0"/>
                    <a:pt x="63" y="0"/>
                    <a:pt x="62" y="0"/>
                  </a:cubicBezTo>
                  <a:cubicBezTo>
                    <a:pt x="28" y="0"/>
                    <a:pt x="0" y="27"/>
                    <a:pt x="0" y="59"/>
                  </a:cubicBezTo>
                  <a:cubicBezTo>
                    <a:pt x="0" y="92"/>
                    <a:pt x="27" y="119"/>
                    <a:pt x="61" y="119"/>
                  </a:cubicBezTo>
                  <a:cubicBezTo>
                    <a:pt x="63" y="119"/>
                    <a:pt x="65" y="119"/>
                    <a:pt x="67" y="118"/>
                  </a:cubicBezTo>
                  <a:lnTo>
                    <a:pt x="67" y="76"/>
                  </a:lnTo>
                  <a:lnTo>
                    <a:pt x="44" y="7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045" name="Freeform 5"/>
            <p:cNvSpPr>
              <a:spLocks/>
            </p:cNvSpPr>
            <p:nvPr userDrawn="1"/>
          </p:nvSpPr>
          <p:spPr bwMode="auto">
            <a:xfrm>
              <a:off x="5404" y="1160"/>
              <a:ext cx="339" cy="602"/>
            </a:xfrm>
            <a:custGeom>
              <a:avLst/>
              <a:gdLst/>
              <a:ahLst/>
              <a:cxnLst>
                <a:cxn ang="0">
                  <a:pos x="44" y="76"/>
                </a:cxn>
                <a:cxn ang="0">
                  <a:pos x="44" y="43"/>
                </a:cxn>
                <a:cxn ang="0">
                  <a:pos x="67" y="43"/>
                </a:cxn>
                <a:cxn ang="0">
                  <a:pos x="67" y="0"/>
                </a:cxn>
                <a:cxn ang="0">
                  <a:pos x="62" y="0"/>
                </a:cxn>
                <a:cxn ang="0">
                  <a:pos x="0" y="59"/>
                </a:cxn>
                <a:cxn ang="0">
                  <a:pos x="61" y="119"/>
                </a:cxn>
                <a:cxn ang="0">
                  <a:pos x="67" y="118"/>
                </a:cxn>
                <a:cxn ang="0">
                  <a:pos x="67" y="76"/>
                </a:cxn>
                <a:cxn ang="0">
                  <a:pos x="44" y="76"/>
                </a:cxn>
              </a:cxnLst>
              <a:rect l="0" t="0" r="r" b="b"/>
              <a:pathLst>
                <a:path w="67" h="119">
                  <a:moveTo>
                    <a:pt x="44" y="76"/>
                  </a:moveTo>
                  <a:lnTo>
                    <a:pt x="44" y="43"/>
                  </a:lnTo>
                  <a:lnTo>
                    <a:pt x="67" y="43"/>
                  </a:lnTo>
                  <a:lnTo>
                    <a:pt x="67" y="0"/>
                  </a:lnTo>
                  <a:cubicBezTo>
                    <a:pt x="65" y="0"/>
                    <a:pt x="63" y="0"/>
                    <a:pt x="62" y="0"/>
                  </a:cubicBezTo>
                  <a:cubicBezTo>
                    <a:pt x="28" y="0"/>
                    <a:pt x="0" y="27"/>
                    <a:pt x="0" y="59"/>
                  </a:cubicBezTo>
                  <a:cubicBezTo>
                    <a:pt x="0" y="92"/>
                    <a:pt x="27" y="119"/>
                    <a:pt x="61" y="119"/>
                  </a:cubicBezTo>
                  <a:cubicBezTo>
                    <a:pt x="63" y="119"/>
                    <a:pt x="65" y="119"/>
                    <a:pt x="67" y="118"/>
                  </a:cubicBezTo>
                  <a:lnTo>
                    <a:pt x="67" y="76"/>
                  </a:lnTo>
                  <a:lnTo>
                    <a:pt x="44" y="7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046" name="Freeform 6"/>
            <p:cNvSpPr>
              <a:spLocks/>
            </p:cNvSpPr>
            <p:nvPr userDrawn="1"/>
          </p:nvSpPr>
          <p:spPr bwMode="auto">
            <a:xfrm>
              <a:off x="5404" y="1919"/>
              <a:ext cx="339" cy="602"/>
            </a:xfrm>
            <a:custGeom>
              <a:avLst/>
              <a:gdLst/>
              <a:ahLst/>
              <a:cxnLst>
                <a:cxn ang="0">
                  <a:pos x="44" y="76"/>
                </a:cxn>
                <a:cxn ang="0">
                  <a:pos x="44" y="43"/>
                </a:cxn>
                <a:cxn ang="0">
                  <a:pos x="67" y="43"/>
                </a:cxn>
                <a:cxn ang="0">
                  <a:pos x="67" y="0"/>
                </a:cxn>
                <a:cxn ang="0">
                  <a:pos x="62" y="0"/>
                </a:cxn>
                <a:cxn ang="0">
                  <a:pos x="0" y="59"/>
                </a:cxn>
                <a:cxn ang="0">
                  <a:pos x="61" y="119"/>
                </a:cxn>
                <a:cxn ang="0">
                  <a:pos x="67" y="118"/>
                </a:cxn>
                <a:cxn ang="0">
                  <a:pos x="67" y="76"/>
                </a:cxn>
                <a:cxn ang="0">
                  <a:pos x="44" y="76"/>
                </a:cxn>
              </a:cxnLst>
              <a:rect l="0" t="0" r="r" b="b"/>
              <a:pathLst>
                <a:path w="67" h="119">
                  <a:moveTo>
                    <a:pt x="44" y="76"/>
                  </a:moveTo>
                  <a:lnTo>
                    <a:pt x="44" y="43"/>
                  </a:lnTo>
                  <a:lnTo>
                    <a:pt x="67" y="43"/>
                  </a:lnTo>
                  <a:lnTo>
                    <a:pt x="67" y="0"/>
                  </a:lnTo>
                  <a:cubicBezTo>
                    <a:pt x="65" y="0"/>
                    <a:pt x="63" y="0"/>
                    <a:pt x="62" y="0"/>
                  </a:cubicBezTo>
                  <a:cubicBezTo>
                    <a:pt x="28" y="0"/>
                    <a:pt x="0" y="27"/>
                    <a:pt x="0" y="59"/>
                  </a:cubicBezTo>
                  <a:cubicBezTo>
                    <a:pt x="0" y="92"/>
                    <a:pt x="27" y="119"/>
                    <a:pt x="61" y="119"/>
                  </a:cubicBezTo>
                  <a:cubicBezTo>
                    <a:pt x="63" y="119"/>
                    <a:pt x="65" y="119"/>
                    <a:pt x="67" y="118"/>
                  </a:cubicBezTo>
                  <a:lnTo>
                    <a:pt x="67" y="76"/>
                  </a:lnTo>
                  <a:lnTo>
                    <a:pt x="44" y="7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047" name="Freeform 7"/>
            <p:cNvSpPr>
              <a:spLocks/>
            </p:cNvSpPr>
            <p:nvPr userDrawn="1"/>
          </p:nvSpPr>
          <p:spPr bwMode="auto">
            <a:xfrm>
              <a:off x="5404" y="2678"/>
              <a:ext cx="339" cy="602"/>
            </a:xfrm>
            <a:custGeom>
              <a:avLst/>
              <a:gdLst/>
              <a:ahLst/>
              <a:cxnLst>
                <a:cxn ang="0">
                  <a:pos x="44" y="76"/>
                </a:cxn>
                <a:cxn ang="0">
                  <a:pos x="44" y="43"/>
                </a:cxn>
                <a:cxn ang="0">
                  <a:pos x="67" y="43"/>
                </a:cxn>
                <a:cxn ang="0">
                  <a:pos x="67" y="0"/>
                </a:cxn>
                <a:cxn ang="0">
                  <a:pos x="62" y="0"/>
                </a:cxn>
                <a:cxn ang="0">
                  <a:pos x="0" y="59"/>
                </a:cxn>
                <a:cxn ang="0">
                  <a:pos x="61" y="119"/>
                </a:cxn>
                <a:cxn ang="0">
                  <a:pos x="67" y="118"/>
                </a:cxn>
                <a:cxn ang="0">
                  <a:pos x="67" y="76"/>
                </a:cxn>
                <a:cxn ang="0">
                  <a:pos x="44" y="76"/>
                </a:cxn>
              </a:cxnLst>
              <a:rect l="0" t="0" r="r" b="b"/>
              <a:pathLst>
                <a:path w="67" h="119">
                  <a:moveTo>
                    <a:pt x="44" y="76"/>
                  </a:moveTo>
                  <a:lnTo>
                    <a:pt x="44" y="43"/>
                  </a:lnTo>
                  <a:lnTo>
                    <a:pt x="67" y="43"/>
                  </a:lnTo>
                  <a:lnTo>
                    <a:pt x="67" y="0"/>
                  </a:lnTo>
                  <a:cubicBezTo>
                    <a:pt x="65" y="0"/>
                    <a:pt x="63" y="0"/>
                    <a:pt x="62" y="0"/>
                  </a:cubicBezTo>
                  <a:cubicBezTo>
                    <a:pt x="28" y="0"/>
                    <a:pt x="0" y="27"/>
                    <a:pt x="0" y="59"/>
                  </a:cubicBezTo>
                  <a:cubicBezTo>
                    <a:pt x="0" y="92"/>
                    <a:pt x="27" y="119"/>
                    <a:pt x="61" y="119"/>
                  </a:cubicBezTo>
                  <a:cubicBezTo>
                    <a:pt x="63" y="119"/>
                    <a:pt x="65" y="119"/>
                    <a:pt x="67" y="118"/>
                  </a:cubicBezTo>
                  <a:lnTo>
                    <a:pt x="67" y="76"/>
                  </a:lnTo>
                  <a:lnTo>
                    <a:pt x="44" y="7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7048" name="Freeform 8"/>
          <p:cNvSpPr>
            <a:spLocks noEditPoints="1"/>
          </p:cNvSpPr>
          <p:nvPr/>
        </p:nvSpPr>
        <p:spPr bwMode="auto">
          <a:xfrm>
            <a:off x="0" y="5387975"/>
            <a:ext cx="1524000" cy="1465263"/>
          </a:xfrm>
          <a:custGeom>
            <a:avLst/>
            <a:gdLst/>
            <a:ahLst/>
            <a:cxnLst>
              <a:cxn ang="0">
                <a:pos x="289" y="314"/>
              </a:cxn>
              <a:cxn ang="0">
                <a:pos x="326" y="200"/>
              </a:cxn>
              <a:cxn ang="0">
                <a:pos x="119" y="0"/>
              </a:cxn>
              <a:cxn ang="0">
                <a:pos x="0" y="36"/>
              </a:cxn>
              <a:cxn ang="0">
                <a:pos x="0" y="314"/>
              </a:cxn>
              <a:cxn ang="0">
                <a:pos x="289" y="314"/>
              </a:cxn>
              <a:cxn ang="0">
                <a:pos x="177" y="144"/>
              </a:cxn>
              <a:cxn ang="0">
                <a:pos x="176" y="255"/>
              </a:cxn>
              <a:cxn ang="0">
                <a:pos x="60" y="256"/>
              </a:cxn>
              <a:cxn ang="0">
                <a:pos x="60" y="144"/>
              </a:cxn>
              <a:cxn ang="0">
                <a:pos x="177" y="144"/>
              </a:cxn>
            </a:cxnLst>
            <a:rect l="0" t="0" r="r" b="b"/>
            <a:pathLst>
              <a:path w="327" h="314">
                <a:moveTo>
                  <a:pt x="289" y="314"/>
                </a:moveTo>
                <a:cubicBezTo>
                  <a:pt x="312" y="282"/>
                  <a:pt x="326" y="243"/>
                  <a:pt x="326" y="200"/>
                </a:cubicBezTo>
                <a:cubicBezTo>
                  <a:pt x="327" y="90"/>
                  <a:pt x="234" y="0"/>
                  <a:pt x="119" y="0"/>
                </a:cubicBezTo>
                <a:cubicBezTo>
                  <a:pt x="75" y="0"/>
                  <a:pt x="33" y="14"/>
                  <a:pt x="0" y="36"/>
                </a:cubicBezTo>
                <a:lnTo>
                  <a:pt x="0" y="314"/>
                </a:lnTo>
                <a:lnTo>
                  <a:pt x="289" y="314"/>
                </a:lnTo>
                <a:close/>
                <a:moveTo>
                  <a:pt x="177" y="144"/>
                </a:moveTo>
                <a:lnTo>
                  <a:pt x="176" y="255"/>
                </a:lnTo>
                <a:lnTo>
                  <a:pt x="60" y="256"/>
                </a:lnTo>
                <a:lnTo>
                  <a:pt x="60" y="144"/>
                </a:lnTo>
                <a:lnTo>
                  <a:pt x="177" y="144"/>
                </a:lnTo>
                <a:close/>
              </a:path>
            </a:pathLst>
          </a:custGeom>
          <a:solidFill>
            <a:schemeClr val="folHlink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7049" name="Rectangle 9"/>
          <p:cNvSpPr>
            <a:spLocks noGrp="1" noRot="1" noChangeArrowheads="1"/>
          </p:cNvSpPr>
          <p:nvPr>
            <p:ph type="ctrTitle"/>
          </p:nvPr>
        </p:nvSpPr>
        <p:spPr>
          <a:xfrm>
            <a:off x="914400" y="2209800"/>
            <a:ext cx="7772400" cy="1143000"/>
          </a:xfrm>
        </p:spPr>
        <p:txBody>
          <a:bodyPr/>
          <a:lstStyle>
            <a:lvl1pPr>
              <a:defRPr>
                <a:ea typeface="黑体" pitchFamily="49" charset="-122"/>
                <a:cs typeface="宋体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87050" name="Rectangle 10"/>
          <p:cNvSpPr>
            <a:spLocks noGrp="1" noRot="1" noChangeArrowheads="1"/>
          </p:cNvSpPr>
          <p:nvPr>
            <p:ph type="subTitle" idx="1"/>
          </p:nvPr>
        </p:nvSpPr>
        <p:spPr>
          <a:xfrm>
            <a:off x="1600200" y="3810000"/>
            <a:ext cx="6400800" cy="17526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b="1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87051" name="Rectangle 11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7052" name="Rectangle 1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705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7E8BE31-1882-4049-8DE5-6B49B163B4A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nimBg="1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0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87042"/>
                        </p:tgtEl>
                      </p:cBhvr>
                    </p:animEffect>
                  </p:childTnLst>
                </p:cTn>
              </p:par>
            </p:tnLst>
          </p:tmpl>
          <p:tmpl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0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870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048" grpId="0" animBg="1"/>
      <p:bldP spid="87049" grpId="0">
        <p:tmplLst>
          <p:tmpl lvl="1">
            <p:tnLst>
              <p:par>
                <p:cTn presetID="3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0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870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050" grpId="0" build="p">
        <p:tmplLst>
          <p:tmpl lvl="1">
            <p:tnLst>
              <p:par>
                <p:cTn presetID="3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0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870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83997-231A-42CD-8002-B6E708537AA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0363" y="228600"/>
            <a:ext cx="2135187" cy="5870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6338" cy="5870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249F2-1748-47BF-818C-488C5770976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629A2-7B9C-48C4-8F3E-0B0AE988B76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55F6C-14B0-4FE4-B57F-AFF1E6587D1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137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AD980-6001-4D84-ADF6-06F218B3EE0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4BAD4-11F0-487E-8AF0-436351636E9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5BAFD-2FFF-4B70-BE54-D29C73B4B1D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16A7F-9967-4CCD-BF59-4172ACC8282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3B39A-C9B3-45FE-A2C6-D19FDE2DFC1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A8E17-7C3C-4BC0-A22A-5AE0BDEC586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reeform 2"/>
          <p:cNvSpPr>
            <a:spLocks noEditPoints="1"/>
          </p:cNvSpPr>
          <p:nvPr/>
        </p:nvSpPr>
        <p:spPr bwMode="auto">
          <a:xfrm rot="5400000">
            <a:off x="-16668" y="16668"/>
            <a:ext cx="914400" cy="881063"/>
          </a:xfrm>
          <a:custGeom>
            <a:avLst/>
            <a:gdLst/>
            <a:ahLst/>
            <a:cxnLst>
              <a:cxn ang="0">
                <a:pos x="289" y="314"/>
              </a:cxn>
              <a:cxn ang="0">
                <a:pos x="326" y="200"/>
              </a:cxn>
              <a:cxn ang="0">
                <a:pos x="119" y="0"/>
              </a:cxn>
              <a:cxn ang="0">
                <a:pos x="0" y="36"/>
              </a:cxn>
              <a:cxn ang="0">
                <a:pos x="0" y="314"/>
              </a:cxn>
              <a:cxn ang="0">
                <a:pos x="289" y="314"/>
              </a:cxn>
              <a:cxn ang="0">
                <a:pos x="177" y="144"/>
              </a:cxn>
              <a:cxn ang="0">
                <a:pos x="176" y="255"/>
              </a:cxn>
              <a:cxn ang="0">
                <a:pos x="60" y="256"/>
              </a:cxn>
              <a:cxn ang="0">
                <a:pos x="60" y="144"/>
              </a:cxn>
              <a:cxn ang="0">
                <a:pos x="177" y="144"/>
              </a:cxn>
            </a:cxnLst>
            <a:rect l="0" t="0" r="r" b="b"/>
            <a:pathLst>
              <a:path w="327" h="314">
                <a:moveTo>
                  <a:pt x="289" y="314"/>
                </a:moveTo>
                <a:cubicBezTo>
                  <a:pt x="312" y="282"/>
                  <a:pt x="326" y="243"/>
                  <a:pt x="326" y="200"/>
                </a:cubicBezTo>
                <a:cubicBezTo>
                  <a:pt x="327" y="90"/>
                  <a:pt x="234" y="0"/>
                  <a:pt x="119" y="0"/>
                </a:cubicBezTo>
                <a:cubicBezTo>
                  <a:pt x="75" y="0"/>
                  <a:pt x="33" y="14"/>
                  <a:pt x="0" y="36"/>
                </a:cubicBezTo>
                <a:lnTo>
                  <a:pt x="0" y="314"/>
                </a:lnTo>
                <a:lnTo>
                  <a:pt x="289" y="314"/>
                </a:lnTo>
                <a:close/>
                <a:moveTo>
                  <a:pt x="177" y="144"/>
                </a:moveTo>
                <a:lnTo>
                  <a:pt x="176" y="255"/>
                </a:lnTo>
                <a:lnTo>
                  <a:pt x="60" y="256"/>
                </a:lnTo>
                <a:lnTo>
                  <a:pt x="60" y="144"/>
                </a:lnTo>
                <a:lnTo>
                  <a:pt x="177" y="144"/>
                </a:lnTo>
                <a:close/>
              </a:path>
            </a:pathLst>
          </a:custGeom>
          <a:solidFill>
            <a:schemeClr val="folHlink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86019" name="Group 3"/>
          <p:cNvGrpSpPr>
            <a:grpSpLocks/>
          </p:cNvGrpSpPr>
          <p:nvPr/>
        </p:nvGrpSpPr>
        <p:grpSpPr bwMode="auto">
          <a:xfrm>
            <a:off x="8763000" y="4127500"/>
            <a:ext cx="381000" cy="2730500"/>
            <a:chOff x="4896" y="1758"/>
            <a:chExt cx="212" cy="1720"/>
          </a:xfrm>
        </p:grpSpPr>
        <p:sp>
          <p:nvSpPr>
            <p:cNvPr id="86020" name="Freeform 4"/>
            <p:cNvSpPr>
              <a:spLocks/>
            </p:cNvSpPr>
            <p:nvPr userDrawn="1"/>
          </p:nvSpPr>
          <p:spPr bwMode="auto">
            <a:xfrm>
              <a:off x="4896" y="1758"/>
              <a:ext cx="212" cy="358"/>
            </a:xfrm>
            <a:custGeom>
              <a:avLst/>
              <a:gdLst/>
              <a:ahLst/>
              <a:cxnLst>
                <a:cxn ang="0">
                  <a:pos x="27" y="46"/>
                </a:cxn>
                <a:cxn ang="0">
                  <a:pos x="27" y="26"/>
                </a:cxn>
                <a:cxn ang="0">
                  <a:pos x="42" y="26"/>
                </a:cxn>
                <a:cxn ang="0">
                  <a:pos x="42" y="1"/>
                </a:cxn>
                <a:cxn ang="0">
                  <a:pos x="37" y="0"/>
                </a:cxn>
                <a:cxn ang="0">
                  <a:pos x="0" y="36"/>
                </a:cxn>
                <a:cxn ang="0">
                  <a:pos x="37" y="71"/>
                </a:cxn>
                <a:cxn ang="0">
                  <a:pos x="42" y="71"/>
                </a:cxn>
                <a:cxn ang="0">
                  <a:pos x="42" y="46"/>
                </a:cxn>
                <a:cxn ang="0">
                  <a:pos x="27" y="46"/>
                </a:cxn>
              </a:cxnLst>
              <a:rect l="0" t="0" r="r" b="b"/>
              <a:pathLst>
                <a:path w="42" h="71">
                  <a:moveTo>
                    <a:pt x="27" y="46"/>
                  </a:moveTo>
                  <a:lnTo>
                    <a:pt x="27" y="26"/>
                  </a:lnTo>
                  <a:lnTo>
                    <a:pt x="42" y="26"/>
                  </a:lnTo>
                  <a:lnTo>
                    <a:pt x="42" y="1"/>
                  </a:lnTo>
                  <a:cubicBezTo>
                    <a:pt x="40" y="0"/>
                    <a:pt x="39" y="0"/>
                    <a:pt x="37" y="0"/>
                  </a:cubicBezTo>
                  <a:cubicBezTo>
                    <a:pt x="17" y="0"/>
                    <a:pt x="0" y="16"/>
                    <a:pt x="0" y="36"/>
                  </a:cubicBezTo>
                  <a:cubicBezTo>
                    <a:pt x="0" y="55"/>
                    <a:pt x="17" y="71"/>
                    <a:pt x="37" y="71"/>
                  </a:cubicBezTo>
                  <a:cubicBezTo>
                    <a:pt x="39" y="71"/>
                    <a:pt x="40" y="71"/>
                    <a:pt x="42" y="71"/>
                  </a:cubicBezTo>
                  <a:lnTo>
                    <a:pt x="42" y="46"/>
                  </a:lnTo>
                  <a:lnTo>
                    <a:pt x="27" y="4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021" name="Freeform 5"/>
            <p:cNvSpPr>
              <a:spLocks/>
            </p:cNvSpPr>
            <p:nvPr userDrawn="1"/>
          </p:nvSpPr>
          <p:spPr bwMode="auto">
            <a:xfrm>
              <a:off x="4896" y="2212"/>
              <a:ext cx="212" cy="358"/>
            </a:xfrm>
            <a:custGeom>
              <a:avLst/>
              <a:gdLst/>
              <a:ahLst/>
              <a:cxnLst>
                <a:cxn ang="0">
                  <a:pos x="27" y="46"/>
                </a:cxn>
                <a:cxn ang="0">
                  <a:pos x="27" y="26"/>
                </a:cxn>
                <a:cxn ang="0">
                  <a:pos x="42" y="26"/>
                </a:cxn>
                <a:cxn ang="0">
                  <a:pos x="42" y="1"/>
                </a:cxn>
                <a:cxn ang="0">
                  <a:pos x="37" y="0"/>
                </a:cxn>
                <a:cxn ang="0">
                  <a:pos x="0" y="36"/>
                </a:cxn>
                <a:cxn ang="0">
                  <a:pos x="37" y="71"/>
                </a:cxn>
                <a:cxn ang="0">
                  <a:pos x="42" y="71"/>
                </a:cxn>
                <a:cxn ang="0">
                  <a:pos x="42" y="45"/>
                </a:cxn>
                <a:cxn ang="0">
                  <a:pos x="27" y="46"/>
                </a:cxn>
              </a:cxnLst>
              <a:rect l="0" t="0" r="r" b="b"/>
              <a:pathLst>
                <a:path w="42" h="71">
                  <a:moveTo>
                    <a:pt x="27" y="46"/>
                  </a:moveTo>
                  <a:lnTo>
                    <a:pt x="27" y="26"/>
                  </a:lnTo>
                  <a:lnTo>
                    <a:pt x="42" y="26"/>
                  </a:lnTo>
                  <a:lnTo>
                    <a:pt x="42" y="1"/>
                  </a:lnTo>
                  <a:cubicBezTo>
                    <a:pt x="40" y="0"/>
                    <a:pt x="39" y="0"/>
                    <a:pt x="37" y="0"/>
                  </a:cubicBezTo>
                  <a:cubicBezTo>
                    <a:pt x="17" y="0"/>
                    <a:pt x="0" y="16"/>
                    <a:pt x="0" y="36"/>
                  </a:cubicBezTo>
                  <a:cubicBezTo>
                    <a:pt x="0" y="55"/>
                    <a:pt x="17" y="71"/>
                    <a:pt x="37" y="71"/>
                  </a:cubicBezTo>
                  <a:cubicBezTo>
                    <a:pt x="39" y="71"/>
                    <a:pt x="40" y="71"/>
                    <a:pt x="42" y="71"/>
                  </a:cubicBezTo>
                  <a:lnTo>
                    <a:pt x="42" y="45"/>
                  </a:lnTo>
                  <a:lnTo>
                    <a:pt x="27" y="4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022" name="Freeform 6"/>
            <p:cNvSpPr>
              <a:spLocks/>
            </p:cNvSpPr>
            <p:nvPr userDrawn="1"/>
          </p:nvSpPr>
          <p:spPr bwMode="auto">
            <a:xfrm>
              <a:off x="4896" y="2666"/>
              <a:ext cx="212" cy="358"/>
            </a:xfrm>
            <a:custGeom>
              <a:avLst/>
              <a:gdLst/>
              <a:ahLst/>
              <a:cxnLst>
                <a:cxn ang="0">
                  <a:pos x="27" y="46"/>
                </a:cxn>
                <a:cxn ang="0">
                  <a:pos x="27" y="26"/>
                </a:cxn>
                <a:cxn ang="0">
                  <a:pos x="42" y="26"/>
                </a:cxn>
                <a:cxn ang="0">
                  <a:pos x="42" y="1"/>
                </a:cxn>
                <a:cxn ang="0">
                  <a:pos x="37" y="0"/>
                </a:cxn>
                <a:cxn ang="0">
                  <a:pos x="0" y="36"/>
                </a:cxn>
                <a:cxn ang="0">
                  <a:pos x="37" y="71"/>
                </a:cxn>
                <a:cxn ang="0">
                  <a:pos x="42" y="71"/>
                </a:cxn>
                <a:cxn ang="0">
                  <a:pos x="42" y="46"/>
                </a:cxn>
                <a:cxn ang="0">
                  <a:pos x="27" y="46"/>
                </a:cxn>
              </a:cxnLst>
              <a:rect l="0" t="0" r="r" b="b"/>
              <a:pathLst>
                <a:path w="42" h="71">
                  <a:moveTo>
                    <a:pt x="27" y="46"/>
                  </a:moveTo>
                  <a:lnTo>
                    <a:pt x="27" y="26"/>
                  </a:lnTo>
                  <a:lnTo>
                    <a:pt x="42" y="26"/>
                  </a:lnTo>
                  <a:lnTo>
                    <a:pt x="42" y="1"/>
                  </a:lnTo>
                  <a:cubicBezTo>
                    <a:pt x="40" y="0"/>
                    <a:pt x="39" y="0"/>
                    <a:pt x="37" y="0"/>
                  </a:cubicBezTo>
                  <a:cubicBezTo>
                    <a:pt x="17" y="0"/>
                    <a:pt x="0" y="16"/>
                    <a:pt x="0" y="36"/>
                  </a:cubicBezTo>
                  <a:cubicBezTo>
                    <a:pt x="0" y="55"/>
                    <a:pt x="17" y="71"/>
                    <a:pt x="37" y="71"/>
                  </a:cubicBezTo>
                  <a:cubicBezTo>
                    <a:pt x="39" y="71"/>
                    <a:pt x="40" y="71"/>
                    <a:pt x="42" y="71"/>
                  </a:cubicBezTo>
                  <a:lnTo>
                    <a:pt x="42" y="46"/>
                  </a:lnTo>
                  <a:lnTo>
                    <a:pt x="27" y="4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023" name="Freeform 7"/>
            <p:cNvSpPr>
              <a:spLocks/>
            </p:cNvSpPr>
            <p:nvPr userDrawn="1"/>
          </p:nvSpPr>
          <p:spPr bwMode="auto">
            <a:xfrm>
              <a:off x="4896" y="3120"/>
              <a:ext cx="212" cy="358"/>
            </a:xfrm>
            <a:custGeom>
              <a:avLst/>
              <a:gdLst/>
              <a:ahLst/>
              <a:cxnLst>
                <a:cxn ang="0">
                  <a:pos x="27" y="46"/>
                </a:cxn>
                <a:cxn ang="0">
                  <a:pos x="27" y="26"/>
                </a:cxn>
                <a:cxn ang="0">
                  <a:pos x="42" y="26"/>
                </a:cxn>
                <a:cxn ang="0">
                  <a:pos x="42" y="1"/>
                </a:cxn>
                <a:cxn ang="0">
                  <a:pos x="37" y="0"/>
                </a:cxn>
                <a:cxn ang="0">
                  <a:pos x="0" y="36"/>
                </a:cxn>
                <a:cxn ang="0">
                  <a:pos x="37" y="71"/>
                </a:cxn>
                <a:cxn ang="0">
                  <a:pos x="42" y="71"/>
                </a:cxn>
                <a:cxn ang="0">
                  <a:pos x="42" y="45"/>
                </a:cxn>
                <a:cxn ang="0">
                  <a:pos x="27" y="46"/>
                </a:cxn>
              </a:cxnLst>
              <a:rect l="0" t="0" r="r" b="b"/>
              <a:pathLst>
                <a:path w="42" h="71">
                  <a:moveTo>
                    <a:pt x="27" y="46"/>
                  </a:moveTo>
                  <a:lnTo>
                    <a:pt x="27" y="26"/>
                  </a:lnTo>
                  <a:lnTo>
                    <a:pt x="42" y="26"/>
                  </a:lnTo>
                  <a:lnTo>
                    <a:pt x="42" y="1"/>
                  </a:lnTo>
                  <a:cubicBezTo>
                    <a:pt x="40" y="0"/>
                    <a:pt x="39" y="0"/>
                    <a:pt x="37" y="0"/>
                  </a:cubicBezTo>
                  <a:cubicBezTo>
                    <a:pt x="17" y="0"/>
                    <a:pt x="0" y="16"/>
                    <a:pt x="0" y="36"/>
                  </a:cubicBezTo>
                  <a:cubicBezTo>
                    <a:pt x="0" y="55"/>
                    <a:pt x="17" y="71"/>
                    <a:pt x="37" y="71"/>
                  </a:cubicBezTo>
                  <a:cubicBezTo>
                    <a:pt x="39" y="71"/>
                    <a:pt x="40" y="71"/>
                    <a:pt x="42" y="71"/>
                  </a:cubicBezTo>
                  <a:lnTo>
                    <a:pt x="42" y="45"/>
                  </a:lnTo>
                  <a:lnTo>
                    <a:pt x="27" y="4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6024" name="Group 8"/>
          <p:cNvGrpSpPr>
            <a:grpSpLocks/>
          </p:cNvGrpSpPr>
          <p:nvPr/>
        </p:nvGrpSpPr>
        <p:grpSpPr bwMode="auto">
          <a:xfrm>
            <a:off x="22225" y="6569075"/>
            <a:ext cx="2854325" cy="288925"/>
            <a:chOff x="14" y="4138"/>
            <a:chExt cx="1798" cy="182"/>
          </a:xfrm>
        </p:grpSpPr>
        <p:sp>
          <p:nvSpPr>
            <p:cNvPr id="86025" name="Freeform 9"/>
            <p:cNvSpPr>
              <a:spLocks/>
            </p:cNvSpPr>
            <p:nvPr/>
          </p:nvSpPr>
          <p:spPr bwMode="auto">
            <a:xfrm>
              <a:off x="1438" y="4138"/>
              <a:ext cx="374" cy="182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6" y="36"/>
                </a:cxn>
                <a:cxn ang="0">
                  <a:pos x="26" y="26"/>
                </a:cxn>
                <a:cxn ang="0">
                  <a:pos x="47" y="26"/>
                </a:cxn>
                <a:cxn ang="0">
                  <a:pos x="47" y="36"/>
                </a:cxn>
                <a:cxn ang="0">
                  <a:pos x="74" y="36"/>
                </a:cxn>
                <a:cxn ang="0">
                  <a:pos x="74" y="36"/>
                </a:cxn>
                <a:cxn ang="0">
                  <a:pos x="37" y="0"/>
                </a:cxn>
              </a:cxnLst>
              <a:rect l="0" t="0" r="r" b="b"/>
              <a:pathLst>
                <a:path w="74" h="36">
                  <a:moveTo>
                    <a:pt x="37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26" y="36"/>
                  </a:lnTo>
                  <a:lnTo>
                    <a:pt x="26" y="26"/>
                  </a:lnTo>
                  <a:lnTo>
                    <a:pt x="47" y="26"/>
                  </a:lnTo>
                  <a:lnTo>
                    <a:pt x="47" y="36"/>
                  </a:lnTo>
                  <a:lnTo>
                    <a:pt x="74" y="36"/>
                  </a:lnTo>
                  <a:cubicBezTo>
                    <a:pt x="74" y="36"/>
                    <a:pt x="74" y="36"/>
                    <a:pt x="74" y="36"/>
                  </a:cubicBezTo>
                  <a:cubicBezTo>
                    <a:pt x="74" y="16"/>
                    <a:pt x="57" y="0"/>
                    <a:pt x="37" y="0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026" name="Freeform 10"/>
            <p:cNvSpPr>
              <a:spLocks/>
            </p:cNvSpPr>
            <p:nvPr/>
          </p:nvSpPr>
          <p:spPr bwMode="auto">
            <a:xfrm>
              <a:off x="972" y="4138"/>
              <a:ext cx="375" cy="182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6" y="36"/>
                </a:cxn>
                <a:cxn ang="0">
                  <a:pos x="26" y="26"/>
                </a:cxn>
                <a:cxn ang="0">
                  <a:pos x="47" y="26"/>
                </a:cxn>
                <a:cxn ang="0">
                  <a:pos x="47" y="36"/>
                </a:cxn>
                <a:cxn ang="0">
                  <a:pos x="74" y="36"/>
                </a:cxn>
                <a:cxn ang="0">
                  <a:pos x="74" y="36"/>
                </a:cxn>
                <a:cxn ang="0">
                  <a:pos x="37" y="0"/>
                </a:cxn>
              </a:cxnLst>
              <a:rect l="0" t="0" r="r" b="b"/>
              <a:pathLst>
                <a:path w="74" h="36">
                  <a:moveTo>
                    <a:pt x="37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26" y="36"/>
                  </a:lnTo>
                  <a:lnTo>
                    <a:pt x="26" y="26"/>
                  </a:lnTo>
                  <a:lnTo>
                    <a:pt x="47" y="26"/>
                  </a:lnTo>
                  <a:lnTo>
                    <a:pt x="47" y="36"/>
                  </a:lnTo>
                  <a:lnTo>
                    <a:pt x="74" y="36"/>
                  </a:lnTo>
                  <a:cubicBezTo>
                    <a:pt x="74" y="36"/>
                    <a:pt x="74" y="36"/>
                    <a:pt x="74" y="36"/>
                  </a:cubicBezTo>
                  <a:cubicBezTo>
                    <a:pt x="74" y="16"/>
                    <a:pt x="57" y="0"/>
                    <a:pt x="37" y="0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027" name="Freeform 11"/>
            <p:cNvSpPr>
              <a:spLocks/>
            </p:cNvSpPr>
            <p:nvPr/>
          </p:nvSpPr>
          <p:spPr bwMode="auto">
            <a:xfrm>
              <a:off x="493" y="4138"/>
              <a:ext cx="374" cy="182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6" y="36"/>
                </a:cxn>
                <a:cxn ang="0">
                  <a:pos x="26" y="26"/>
                </a:cxn>
                <a:cxn ang="0">
                  <a:pos x="47" y="26"/>
                </a:cxn>
                <a:cxn ang="0">
                  <a:pos x="47" y="36"/>
                </a:cxn>
                <a:cxn ang="0">
                  <a:pos x="74" y="36"/>
                </a:cxn>
                <a:cxn ang="0">
                  <a:pos x="74" y="36"/>
                </a:cxn>
                <a:cxn ang="0">
                  <a:pos x="37" y="0"/>
                </a:cxn>
              </a:cxnLst>
              <a:rect l="0" t="0" r="r" b="b"/>
              <a:pathLst>
                <a:path w="74" h="36">
                  <a:moveTo>
                    <a:pt x="37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26" y="36"/>
                  </a:lnTo>
                  <a:lnTo>
                    <a:pt x="26" y="26"/>
                  </a:lnTo>
                  <a:lnTo>
                    <a:pt x="47" y="26"/>
                  </a:lnTo>
                  <a:lnTo>
                    <a:pt x="47" y="36"/>
                  </a:lnTo>
                  <a:lnTo>
                    <a:pt x="74" y="36"/>
                  </a:lnTo>
                  <a:cubicBezTo>
                    <a:pt x="74" y="36"/>
                    <a:pt x="74" y="36"/>
                    <a:pt x="74" y="36"/>
                  </a:cubicBezTo>
                  <a:cubicBezTo>
                    <a:pt x="74" y="16"/>
                    <a:pt x="57" y="0"/>
                    <a:pt x="37" y="0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028" name="Freeform 12"/>
            <p:cNvSpPr>
              <a:spLocks/>
            </p:cNvSpPr>
            <p:nvPr/>
          </p:nvSpPr>
          <p:spPr bwMode="auto">
            <a:xfrm>
              <a:off x="14" y="4138"/>
              <a:ext cx="374" cy="182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26" y="36"/>
                </a:cxn>
                <a:cxn ang="0">
                  <a:pos x="26" y="26"/>
                </a:cxn>
                <a:cxn ang="0">
                  <a:pos x="47" y="26"/>
                </a:cxn>
                <a:cxn ang="0">
                  <a:pos x="47" y="36"/>
                </a:cxn>
                <a:cxn ang="0">
                  <a:pos x="74" y="36"/>
                </a:cxn>
                <a:cxn ang="0">
                  <a:pos x="74" y="36"/>
                </a:cxn>
                <a:cxn ang="0">
                  <a:pos x="37" y="0"/>
                </a:cxn>
              </a:cxnLst>
              <a:rect l="0" t="0" r="r" b="b"/>
              <a:pathLst>
                <a:path w="74" h="36">
                  <a:moveTo>
                    <a:pt x="37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26" y="36"/>
                  </a:lnTo>
                  <a:lnTo>
                    <a:pt x="26" y="26"/>
                  </a:lnTo>
                  <a:lnTo>
                    <a:pt x="47" y="26"/>
                  </a:lnTo>
                  <a:lnTo>
                    <a:pt x="47" y="36"/>
                  </a:lnTo>
                  <a:lnTo>
                    <a:pt x="74" y="36"/>
                  </a:lnTo>
                  <a:cubicBezTo>
                    <a:pt x="74" y="36"/>
                    <a:pt x="74" y="36"/>
                    <a:pt x="74" y="36"/>
                  </a:cubicBezTo>
                  <a:cubicBezTo>
                    <a:pt x="74" y="16"/>
                    <a:pt x="57" y="0"/>
                    <a:pt x="37" y="0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60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6030" name="Rectangle 14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4800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86031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8603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8603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55BBF0-9735-48CE-81F1-C79B9032761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spd="med">
    <p:wipe dir="u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 2" pitchFamily="18" charset="2"/>
        <a:buChar char="®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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 2" pitchFamily="18" charset="2"/>
        <a:buChar char="®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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 2" pitchFamily="18" charset="2"/>
        <a:buChar char="®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 2" pitchFamily="18" charset="2"/>
        <a:buChar char="®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 2" pitchFamily="18" charset="2"/>
        <a:buChar char="®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 2" pitchFamily="18" charset="2"/>
        <a:buChar char="®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 2" pitchFamily="18" charset="2"/>
        <a:buChar char="®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295399" y="304800"/>
            <a:ext cx="66262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模块五   </a:t>
            </a: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水禽生产</a:t>
            </a:r>
            <a:endParaRPr lang="zh-CN" altLang="en-US" sz="40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4038" name="Picture 6" descr="http://pic20.nipic.com/20120411/8196041_210322433344_2.jpg"/>
          <p:cNvPicPr>
            <a:picLocks noChangeAspect="1" noChangeArrowheads="1"/>
          </p:cNvPicPr>
          <p:nvPr/>
        </p:nvPicPr>
        <p:blipFill>
          <a:blip r:embed="rId2" cstate="print"/>
          <a:srcRect l="8000" t="49976" r="8000" b="4047"/>
          <a:stretch>
            <a:fillRect/>
          </a:stretch>
        </p:blipFill>
        <p:spPr bwMode="auto">
          <a:xfrm>
            <a:off x="4416286" y="3886199"/>
            <a:ext cx="4041914" cy="1475619"/>
          </a:xfrm>
          <a:prstGeom prst="rect">
            <a:avLst/>
          </a:prstGeom>
          <a:noFill/>
        </p:spPr>
      </p:pic>
      <p:pic>
        <p:nvPicPr>
          <p:cNvPr id="7" name="Picture 6" descr="http://pic20.nipic.com/20120411/8196041_210322433344_2.jpg"/>
          <p:cNvPicPr>
            <a:picLocks noChangeAspect="1" noChangeArrowheads="1"/>
          </p:cNvPicPr>
          <p:nvPr/>
        </p:nvPicPr>
        <p:blipFill>
          <a:blip r:embed="rId2" cstate="print"/>
          <a:srcRect l="8000" r="8000" b="50024"/>
          <a:stretch>
            <a:fillRect/>
          </a:stretch>
        </p:blipFill>
        <p:spPr bwMode="auto">
          <a:xfrm>
            <a:off x="533400" y="3810000"/>
            <a:ext cx="3733800" cy="1481666"/>
          </a:xfrm>
          <a:prstGeom prst="rect">
            <a:avLst/>
          </a:prstGeom>
          <a:noFill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295398" y="1669143"/>
            <a:ext cx="66262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 smtClean="0">
                <a:latin typeface="幼圆" pitchFamily="49" charset="-122"/>
                <a:ea typeface="幼圆" pitchFamily="49" charset="-122"/>
              </a:rPr>
              <a:t>项目一 </a:t>
            </a:r>
            <a:r>
              <a:rPr lang="zh-CN" altLang="en-US" sz="3600" b="1" dirty="0" smtClean="0">
                <a:latin typeface="幼圆" pitchFamily="49" charset="-122"/>
                <a:ea typeface="幼圆" pitchFamily="49" charset="-122"/>
              </a:rPr>
              <a:t>水禽品种</a:t>
            </a:r>
            <a:r>
              <a:rPr lang="zh-CN" altLang="en-US" sz="3600" b="1" dirty="0" smtClean="0">
                <a:latin typeface="幼圆" pitchFamily="49" charset="-122"/>
                <a:ea typeface="幼圆" pitchFamily="49" charset="-122"/>
              </a:rPr>
              <a:t>的选用</a:t>
            </a:r>
            <a:endParaRPr lang="en-US" altLang="zh-CN" sz="3600" b="1" dirty="0" smtClean="0">
              <a:latin typeface="幼圆" pitchFamily="49" charset="-122"/>
              <a:ea typeface="幼圆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latin typeface="幼圆" pitchFamily="49" charset="-122"/>
                <a:ea typeface="幼圆" pitchFamily="49" charset="-122"/>
              </a:rPr>
              <a:t>任务</a:t>
            </a:r>
            <a:r>
              <a:rPr lang="en-US" altLang="zh-CN" sz="3200" b="1" dirty="0" smtClean="0">
                <a:latin typeface="幼圆" pitchFamily="49" charset="-122"/>
                <a:ea typeface="幼圆" pitchFamily="49" charset="-122"/>
              </a:rPr>
              <a:t>1  </a:t>
            </a:r>
            <a:r>
              <a:rPr lang="zh-CN" altLang="en-US" sz="3200" b="1" dirty="0" smtClean="0">
                <a:latin typeface="幼圆" pitchFamily="49" charset="-122"/>
                <a:ea typeface="幼圆" pitchFamily="49" charset="-122"/>
              </a:rPr>
              <a:t>鹅品种的选用</a:t>
            </a:r>
            <a:endParaRPr lang="zh-CN" altLang="en-US" sz="3200" b="1" dirty="0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1" name="Picture 5" descr="13139387054e511d115f5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7239000" cy="542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1623" name="Picture 7" descr="g0_106483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219200"/>
            <a:ext cx="5638800" cy="563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66800" y="228600"/>
            <a:ext cx="2743200" cy="533400"/>
          </a:xfrm>
        </p:spPr>
        <p:txBody>
          <a:bodyPr/>
          <a:lstStyle/>
          <a:p>
            <a:pPr algn="l"/>
            <a:r>
              <a:rPr lang="zh-CN" altLang="en-US" sz="3600" b="1" dirty="0">
                <a:effectLst/>
                <a:ea typeface="黑体" pitchFamily="49" charset="-122"/>
              </a:rPr>
              <a:t>溆浦鹅</a:t>
            </a:r>
            <a:r>
              <a:rPr lang="zh-CN" altLang="en-US" dirty="0">
                <a:effectLst/>
              </a:rPr>
              <a:t> </a:t>
            </a:r>
          </a:p>
        </p:txBody>
      </p:sp>
      <p:sp>
        <p:nvSpPr>
          <p:cNvPr id="1013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838200"/>
            <a:ext cx="8839200" cy="1371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溆浦鹅原产地为湖南溆浦县城附近。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雄鹅嘴基的肉瘤发达，颈细长呈弓形。雌鹅体型稍小，腹部下垂，有褐色，腹部白色，喙黑色，肉瘤表面光滑，呈灰黑色。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01381" name="Picture 5" descr="200771061681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667000"/>
            <a:ext cx="4114800" cy="3429000"/>
          </a:xfrm>
          <a:prstGeom prst="rect">
            <a:avLst/>
          </a:prstGeom>
          <a:noFill/>
        </p:spPr>
      </p:pic>
      <p:pic>
        <p:nvPicPr>
          <p:cNvPr id="101383" name="Picture 7" descr="2011031304092027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819400"/>
            <a:ext cx="4953000" cy="31162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5" name="Picture 5" descr="20120221420943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7162800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2649" name="Picture 9" descr="20091122151647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667000"/>
            <a:ext cx="6934200" cy="4011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19200" y="228600"/>
            <a:ext cx="2670175" cy="762000"/>
          </a:xfrm>
        </p:spPr>
        <p:txBody>
          <a:bodyPr/>
          <a:lstStyle/>
          <a:p>
            <a:r>
              <a:rPr lang="zh-CN" altLang="en-US" sz="3600" b="1" dirty="0">
                <a:effectLst/>
                <a:ea typeface="黑体" pitchFamily="49" charset="-122"/>
              </a:rPr>
              <a:t>四川白鹅</a:t>
            </a:r>
          </a:p>
        </p:txBody>
      </p:sp>
      <p:sp>
        <p:nvSpPr>
          <p:cNvPr id="1054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914400"/>
            <a:ext cx="8769350" cy="1981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原产于四川省温江、宜宾、永川和达县等地。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全身羽毛洁白，紧贴在体表。喙和足桔红色。虹彩灰蓝色。公鹅体型稍大，头颈较粗，体躯稍长，额部有一个呈半圆形的肉瘤。母鹅颈细长，肉瘤不明显。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 </a:t>
            </a:r>
          </a:p>
        </p:txBody>
      </p:sp>
      <p:pic>
        <p:nvPicPr>
          <p:cNvPr id="105477" name="Picture 5" descr="200608210926516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971800"/>
            <a:ext cx="5486400" cy="368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9" name="Picture 5" descr="b1211c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010400" cy="624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3671" name="Picture 7" descr="img14325orig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81000"/>
            <a:ext cx="6324600" cy="4743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90600" y="228600"/>
            <a:ext cx="2212975" cy="609600"/>
          </a:xfrm>
        </p:spPr>
        <p:txBody>
          <a:bodyPr/>
          <a:lstStyle/>
          <a:p>
            <a:pPr algn="l"/>
            <a:r>
              <a:rPr lang="zh-CN" altLang="en-US" sz="3600" b="1" dirty="0">
                <a:effectLst/>
                <a:ea typeface="黑体" pitchFamily="49" charset="-122"/>
              </a:rPr>
              <a:t>浙东白鹅</a:t>
            </a:r>
            <a:r>
              <a:rPr lang="zh-CN" altLang="en-US" dirty="0">
                <a:effectLst/>
              </a:rPr>
              <a:t> </a:t>
            </a:r>
          </a:p>
        </p:txBody>
      </p:sp>
      <p:sp>
        <p:nvSpPr>
          <p:cNvPr id="1064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990600"/>
            <a:ext cx="8763000" cy="2438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原产于浙江东部的奉化、象山、定海等县。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全身洁白，部分个体在头和背侧杂有少量斑点。额部肉瘤呈半球形突出，随年龄增长而突出明显，喙和肉瘤桔黄色。足桔黄，但成年后变为桔红色。雄鹅高大而昂首挺胸，鸣声宏亮，好斗逐人。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 </a:t>
            </a:r>
          </a:p>
        </p:txBody>
      </p:sp>
      <p:pic>
        <p:nvPicPr>
          <p:cNvPr id="106501" name="Picture 5" descr="20080909181818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895600"/>
            <a:ext cx="3548063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5" name="Picture 7" descr="001127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2250"/>
            <a:ext cx="7543800" cy="5340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4696" name="Picture 8" descr="001124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8001000" cy="5313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66800" y="152400"/>
            <a:ext cx="1908175" cy="685800"/>
          </a:xfrm>
        </p:spPr>
        <p:txBody>
          <a:bodyPr/>
          <a:lstStyle/>
          <a:p>
            <a:r>
              <a:rPr lang="zh-CN" altLang="en-US" sz="3600" b="1" dirty="0">
                <a:effectLst/>
                <a:ea typeface="黑体" pitchFamily="49" charset="-122"/>
              </a:rPr>
              <a:t>雁鹅</a:t>
            </a:r>
          </a:p>
        </p:txBody>
      </p:sp>
      <p:sp>
        <p:nvSpPr>
          <p:cNvPr id="993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914400"/>
            <a:ext cx="8693150" cy="2057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中国灰鹅品种的典型。原产安徽六安地区。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头部圆形略方，额上部有黑色肉瘤，质地柔软，呈桃形或半球形向上方突出；喙黑色、扁阔；胫、蹼多数为桔黄色，个别有黑斑，爪黑色。</a:t>
            </a:r>
            <a:r>
              <a:rPr lang="zh-CN" altLang="en-US" sz="2400" b="1" dirty="0"/>
              <a:t/>
            </a:r>
            <a:br>
              <a:rPr lang="zh-CN" altLang="en-US" sz="2400" b="1" dirty="0"/>
            </a:br>
            <a:endParaRPr lang="zh-CN" altLang="en-US" sz="2400" b="1" dirty="0"/>
          </a:p>
        </p:txBody>
      </p:sp>
      <p:pic>
        <p:nvPicPr>
          <p:cNvPr id="99332" name="Picture 4" descr="雁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362200"/>
            <a:ext cx="269875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333" name="Picture 5" descr="雁鹅母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362200"/>
            <a:ext cx="2817813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66800" y="228600"/>
            <a:ext cx="2133600" cy="762000"/>
          </a:xfrm>
        </p:spPr>
        <p:txBody>
          <a:bodyPr/>
          <a:lstStyle/>
          <a:p>
            <a:pPr algn="l"/>
            <a:r>
              <a:rPr lang="zh-CN" altLang="en-US" sz="3600" b="1" dirty="0">
                <a:effectLst/>
                <a:ea typeface="黑体" pitchFamily="49" charset="-122"/>
              </a:rPr>
              <a:t>乌鬃鹅</a:t>
            </a:r>
            <a:r>
              <a:rPr lang="zh-CN" altLang="en-US" dirty="0">
                <a:effectLst/>
              </a:rPr>
              <a:t> </a:t>
            </a:r>
          </a:p>
        </p:txBody>
      </p:sp>
      <p:sp>
        <p:nvSpPr>
          <p:cNvPr id="1024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914400"/>
            <a:ext cx="8839200" cy="2438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原产广东清远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，又名清</a:t>
            </a:r>
            <a:r>
              <a:rPr lang="zh-CN" altLang="en-US" sz="2400" b="1" smtClean="0">
                <a:latin typeface="楷体" pitchFamily="49" charset="-122"/>
                <a:ea typeface="楷体" pitchFamily="49" charset="-122"/>
              </a:rPr>
              <a:t>远鹅。主要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分布北江两岸和附近的花县、佛岗、从化、英德等地。 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乌鬃鹅的喙、足均呈黑色，额基肉瘤发达，亦为黑色，雄鹅肉瘤向前突出。颈细而灵活，眼大，虹彩褐色。头顶和后颈羽色棕黑，体背羽毛乌棕色，颈侧和腹部白色，胸羽灰白色。</a:t>
            </a:r>
            <a:r>
              <a:rPr lang="zh-CN" altLang="en-US" dirty="0"/>
              <a:t> </a:t>
            </a:r>
          </a:p>
        </p:txBody>
      </p:sp>
      <p:pic>
        <p:nvPicPr>
          <p:cNvPr id="102405" name="Picture 5" descr="http://www.xumu001.cn/uploads/201208/1346125353jhei5GY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276600"/>
            <a:ext cx="4114800" cy="3401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9" name="Picture 7" descr="20110609181428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7000"/>
            <a:ext cx="7467600" cy="497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5720" name="Picture 8" descr="26270059576416924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14312"/>
            <a:ext cx="6629400" cy="4967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5722" name="Picture 10" descr="201108190852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447800"/>
            <a:ext cx="7924800" cy="5200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4800" y="1219200"/>
            <a:ext cx="8610600" cy="523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zh-CN" sz="2800" b="1" dirty="0">
                <a:solidFill>
                  <a:srgbClr val="0000FF"/>
                </a:solidFill>
                <a:latin typeface="幼圆" pitchFamily="49" charset="-122"/>
                <a:ea typeface="幼圆" pitchFamily="49" charset="-122"/>
              </a:rPr>
              <a:t>按地理特征分类</a:t>
            </a:r>
            <a:r>
              <a:rPr lang="zh-CN" altLang="zh-CN" dirty="0"/>
              <a:t>　　</a:t>
            </a:r>
          </a:p>
          <a:p>
            <a:pPr>
              <a:lnSpc>
                <a:spcPct val="120000"/>
              </a:lnSpc>
            </a:pPr>
            <a:r>
              <a:rPr lang="zh-CN" altLang="zh-CN" sz="2800" b="1" dirty="0">
                <a:latin typeface="华文楷体" pitchFamily="2" charset="-122"/>
                <a:ea typeface="华文楷体" pitchFamily="2" charset="-122"/>
              </a:rPr>
              <a:t>以往对鹅的品种，多从地理环境分布分类，如中国鹅、法国图鲁兹鹅、英国埃姆登鹅、埃及鹅、加拿大鹅、东南欧鹅、德国鹅等等</a:t>
            </a:r>
          </a:p>
          <a:p>
            <a:pPr marL="457200" lvl="0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zh-CN" sz="2800" b="1" dirty="0">
                <a:solidFill>
                  <a:srgbClr val="0000FF"/>
                </a:solidFill>
                <a:latin typeface="幼圆" pitchFamily="49" charset="-122"/>
                <a:ea typeface="幼圆" pitchFamily="49" charset="-122"/>
              </a:rPr>
              <a:t>按经济类型用途分类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1.</a:t>
            </a:r>
            <a:r>
              <a:rPr lang="zh-CN" altLang="zh-CN" sz="2800" b="1" dirty="0" smtClean="0">
                <a:latin typeface="华文楷体" pitchFamily="2" charset="-122"/>
                <a:ea typeface="华文楷体" pitchFamily="2" charset="-122"/>
              </a:rPr>
              <a:t>肉</a:t>
            </a:r>
            <a:r>
              <a:rPr lang="zh-CN" altLang="zh-CN" sz="2800" b="1" dirty="0">
                <a:latin typeface="华文楷体" pitchFamily="2" charset="-122"/>
                <a:ea typeface="华文楷体" pitchFamily="2" charset="-122"/>
              </a:rPr>
              <a:t>用</a:t>
            </a:r>
            <a:r>
              <a:rPr lang="zh-CN" altLang="zh-CN" sz="2800" b="1" dirty="0" smtClean="0">
                <a:latin typeface="华文楷体" pitchFamily="2" charset="-122"/>
                <a:ea typeface="华文楷体" pitchFamily="2" charset="-122"/>
              </a:rPr>
              <a:t>型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：仔鹅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60-70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日龄达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3kg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以上。如狮头鹅、意大利鹅</a:t>
            </a:r>
            <a:endParaRPr lang="zh-CN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2.</a:t>
            </a:r>
            <a:r>
              <a:rPr lang="zh-CN" altLang="zh-CN" sz="2800" b="1" dirty="0" smtClean="0">
                <a:latin typeface="华文楷体" pitchFamily="2" charset="-122"/>
                <a:ea typeface="华文楷体" pitchFamily="2" charset="-122"/>
              </a:rPr>
              <a:t>兼</a:t>
            </a:r>
            <a:r>
              <a:rPr lang="zh-CN" altLang="zh-CN" sz="2800" b="1" dirty="0">
                <a:latin typeface="华文楷体" pitchFamily="2" charset="-122"/>
                <a:ea typeface="华文楷体" pitchFamily="2" charset="-122"/>
              </a:rPr>
              <a:t>用型：产肉、产蛋、产绒兼用，如清远鹅、太湖鹅、莱茵鹅等。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3.</a:t>
            </a:r>
            <a:r>
              <a:rPr lang="zh-CN" altLang="zh-CN" sz="2800" b="1" dirty="0" smtClean="0">
                <a:latin typeface="华文楷体" pitchFamily="2" charset="-122"/>
                <a:ea typeface="华文楷体" pitchFamily="2" charset="-122"/>
              </a:rPr>
              <a:t>专用型</a:t>
            </a:r>
            <a:r>
              <a:rPr lang="zh-CN" altLang="zh-CN" sz="2800" b="1" dirty="0">
                <a:latin typeface="华文楷体" pitchFamily="2" charset="-122"/>
                <a:ea typeface="华文楷体" pitchFamily="2" charset="-122"/>
              </a:rPr>
              <a:t>：专门生产鹅肥肝，如法国的朗德鹅等。</a:t>
            </a:r>
          </a:p>
        </p:txBody>
      </p:sp>
      <p:sp>
        <p:nvSpPr>
          <p:cNvPr id="3" name="矩形 2"/>
          <p:cNvSpPr/>
          <p:nvPr/>
        </p:nvSpPr>
        <p:spPr>
          <a:xfrm>
            <a:off x="990599" y="228600"/>
            <a:ext cx="2964273" cy="646331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一、</a:t>
            </a:r>
            <a:r>
              <a:rPr lang="zh-CN" altLang="zh-CN" sz="3600" b="1" dirty="0" smtClean="0">
                <a:latin typeface="黑体" pitchFamily="49" charset="-122"/>
                <a:ea typeface="黑体" pitchFamily="49" charset="-122"/>
              </a:rPr>
              <a:t>鹅</a:t>
            </a:r>
            <a:r>
              <a:rPr lang="zh-CN" altLang="zh-CN" sz="3600" b="1" dirty="0">
                <a:latin typeface="黑体" pitchFamily="49" charset="-122"/>
                <a:ea typeface="黑体" pitchFamily="49" charset="-122"/>
              </a:rPr>
              <a:t>的分类</a:t>
            </a:r>
          </a:p>
        </p:txBody>
      </p:sp>
    </p:spTree>
    <p:extLst>
      <p:ext uri="{BB962C8B-B14F-4D97-AF65-F5344CB8AC3E}">
        <p14:creationId xmlns:p14="http://schemas.microsoft.com/office/powerpoint/2010/main" val="506079198"/>
      </p:ext>
    </p:extLst>
  </p:cSld>
  <p:clrMapOvr>
    <a:masterClrMapping/>
  </p:clrMapOvr>
  <p:transition spd="med">
    <p:wipe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28600"/>
            <a:ext cx="1984375" cy="609600"/>
          </a:xfrm>
        </p:spPr>
        <p:txBody>
          <a:bodyPr/>
          <a:lstStyle/>
          <a:p>
            <a:pPr algn="l"/>
            <a:r>
              <a:rPr lang="zh-CN" altLang="en-US" sz="3600" b="1" dirty="0">
                <a:effectLst/>
                <a:ea typeface="黑体" pitchFamily="49" charset="-122"/>
              </a:rPr>
              <a:t>豁眼鹅</a:t>
            </a:r>
          </a:p>
        </p:txBody>
      </p:sp>
      <p:sp>
        <p:nvSpPr>
          <p:cNvPr id="1034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914400"/>
            <a:ext cx="8763000" cy="2209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原产山东莱阳地区，后来广泛分布于辽宁的昌图、吉林通化以及黑龙江的延寿等地。 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豁眼鹅额前长有桔红色的肉瘤，肉瘤表面光滑。喙桔红色。豁眼鹅的眼呈三角形，上眼睑有一豁缺。颌下有咽袋，颈长呈弓形。母鹅腹部丰满下垂，豁眼鹅体羽白色，足桔红色。 </a:t>
            </a:r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200400"/>
            <a:ext cx="5715000" cy="353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1" name="Picture 5" descr="201007201127043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7620000" cy="5715000"/>
          </a:xfrm>
          <a:prstGeom prst="rect">
            <a:avLst/>
          </a:prstGeom>
          <a:noFill/>
        </p:spPr>
      </p:pic>
      <p:pic>
        <p:nvPicPr>
          <p:cNvPr id="116743" name="Picture 7" descr="200892432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914400"/>
            <a:ext cx="7162800" cy="47132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90600" y="228600"/>
            <a:ext cx="1755775" cy="609600"/>
          </a:xfrm>
        </p:spPr>
        <p:txBody>
          <a:bodyPr/>
          <a:lstStyle/>
          <a:p>
            <a:pPr algn="l"/>
            <a:r>
              <a:rPr lang="zh-CN" altLang="en-US" sz="3600" b="1" dirty="0">
                <a:effectLst/>
                <a:ea typeface="黑体" pitchFamily="49" charset="-122"/>
              </a:rPr>
              <a:t>太湖鹅</a:t>
            </a:r>
          </a:p>
        </p:txBody>
      </p:sp>
      <p:sp>
        <p:nvSpPr>
          <p:cNvPr id="1044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838200"/>
            <a:ext cx="8540750" cy="2438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原产于太湖地区，现普遍分布于江苏大部、浙江抗嘉湖和上海各地。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羽毛白色，额部肉瘤发达，形圆而光滑，淡姜黄色，公鹅比母鹅的肉瘤大而明显。喙和足桔红色，爪白玉色。颈细长，呈弓形。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 </a:t>
            </a:r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819400"/>
            <a:ext cx="5715000" cy="3894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7" name="Picture 5" descr="20090706082656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391400" cy="5543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1520" y="1844824"/>
            <a:ext cx="8540750" cy="4403576"/>
          </a:xfrm>
        </p:spPr>
        <p:txBody>
          <a:bodyPr/>
          <a:lstStyle/>
          <a:p>
            <a:pPr marL="0" indent="0">
              <a:lnSpc>
                <a:spcPts val="4000"/>
              </a:lnSpc>
              <a:buNone/>
            </a:pPr>
            <a:r>
              <a:rPr lang="en-US" altLang="zh-CN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喜水性   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１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３的时间在水中生活</a:t>
            </a:r>
          </a:p>
          <a:p>
            <a:pPr marL="0" indent="0">
              <a:lnSpc>
                <a:spcPts val="4000"/>
              </a:lnSpc>
              <a:buNone/>
            </a:pPr>
            <a:r>
              <a:rPr lang="en-US" altLang="zh-CN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合群性   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行走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时队列整齐</a:t>
            </a:r>
            <a:endParaRPr lang="en-US" altLang="zh-CN" sz="2800" b="1" dirty="0">
              <a:latin typeface="楷体" pitchFamily="49" charset="-122"/>
              <a:ea typeface="楷体" pitchFamily="49" charset="-122"/>
            </a:endParaRPr>
          </a:p>
          <a:p>
            <a:pPr marL="0" indent="0">
              <a:lnSpc>
                <a:spcPts val="4000"/>
              </a:lnSpc>
              <a:buNone/>
            </a:pPr>
            <a:r>
              <a:rPr lang="en-US" altLang="zh-CN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杂食性</a:t>
            </a:r>
            <a:r>
              <a:rPr lang="en-US" altLang="zh-CN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鹅食性比鸡更广，更耐粗饲，更喜食植物性食物。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4000"/>
              </a:lnSpc>
              <a:buClrTx/>
              <a:buFont typeface="Wingdings" pitchFamily="2" charset="2"/>
              <a:buChar char="u"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鹅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能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大量觅食天然饲草或青贮饲料，每只成年鹅每日可采食青草２公斤。雏鹅从１日龄起就能吃草。若舍饲，可种植优质牧草喂鹅，保证青绿饲料供应充足。 </a:t>
            </a:r>
          </a:p>
        </p:txBody>
      </p:sp>
      <p:sp>
        <p:nvSpPr>
          <p:cNvPr id="6" name="矩形 5"/>
          <p:cNvSpPr/>
          <p:nvPr/>
        </p:nvSpPr>
        <p:spPr>
          <a:xfrm>
            <a:off x="539552" y="764704"/>
            <a:ext cx="3890809" cy="646331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三、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鹅的生物习性</a:t>
            </a:r>
          </a:p>
        </p:txBody>
      </p:sp>
    </p:spTree>
    <p:extLst>
      <p:ext uri="{BB962C8B-B14F-4D97-AF65-F5344CB8AC3E}">
        <p14:creationId xmlns:p14="http://schemas.microsoft.com/office/powerpoint/2010/main" val="239232272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914400"/>
            <a:ext cx="8540750" cy="5334000"/>
          </a:xfrm>
        </p:spPr>
        <p:txBody>
          <a:bodyPr/>
          <a:lstStyle/>
          <a:p>
            <a:pPr marL="0" indent="0">
              <a:lnSpc>
                <a:spcPts val="4000"/>
              </a:lnSpc>
              <a:buNone/>
            </a:pPr>
            <a:r>
              <a:rPr lang="en-US" altLang="zh-CN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4.</a:t>
            </a:r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耐寒性 </a:t>
            </a:r>
            <a:r>
              <a:rPr lang="en-US" altLang="zh-CN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一般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鹅在０℃左右低温下，仍能在水中活动。 </a:t>
            </a:r>
          </a:p>
          <a:p>
            <a:pPr marL="0" indent="0">
              <a:lnSpc>
                <a:spcPts val="4000"/>
              </a:lnSpc>
              <a:buNone/>
            </a:pPr>
            <a:r>
              <a:rPr lang="en-US" altLang="zh-CN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5.</a:t>
            </a:r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警觉性  </a:t>
            </a:r>
            <a:endParaRPr lang="en-US" altLang="zh-CN" sz="28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ts val="4000"/>
              </a:lnSpc>
              <a:buNone/>
            </a:pPr>
            <a:r>
              <a:rPr lang="en-US" altLang="zh-CN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6.</a:t>
            </a:r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生活规律性</a:t>
            </a:r>
            <a:endParaRPr lang="en-US" altLang="zh-CN" sz="28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4000"/>
              </a:lnSpc>
              <a:buClrTx/>
            </a:pPr>
            <a:r>
              <a:rPr lang="zh-CN" altLang="en-US" sz="2800" b="1" smtClean="0">
                <a:latin typeface="楷体" pitchFamily="49" charset="-122"/>
                <a:ea typeface="楷体" pitchFamily="49" charset="-122"/>
              </a:rPr>
              <a:t>放牧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饲养时，放牧、交配、采食、洗羽、歇息和产蛋都有比较固定的时间。 </a:t>
            </a:r>
          </a:p>
          <a:p>
            <a:pPr>
              <a:buClrTx/>
            </a:pPr>
            <a:r>
              <a:rPr lang="zh-CN" altLang="en-US" sz="28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放牧鹅群的出牧</a:t>
            </a:r>
            <a:r>
              <a:rPr lang="en-US" altLang="zh-CN" sz="28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—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游水</a:t>
            </a:r>
            <a:r>
              <a:rPr lang="en-US" altLang="zh-CN" sz="28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—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交配</a:t>
            </a:r>
            <a:r>
              <a:rPr lang="en-US" altLang="zh-CN" sz="28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—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采食</a:t>
            </a:r>
            <a:r>
              <a:rPr lang="en-US" altLang="zh-CN" sz="28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—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休息，相对稳定地循环出现；</a:t>
            </a:r>
            <a:endParaRPr lang="en-US" altLang="zh-CN" sz="2800" b="1" dirty="0" smtClean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  <a:p>
            <a:pPr>
              <a:buClrTx/>
            </a:pPr>
            <a:r>
              <a:rPr lang="zh-CN" altLang="en-US" sz="28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舍饲鹅群早起交配</a:t>
            </a:r>
            <a:r>
              <a:rPr lang="en-US" altLang="zh-CN" sz="28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—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戏水</a:t>
            </a:r>
            <a:r>
              <a:rPr lang="en-US" altLang="zh-CN" sz="28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—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采食</a:t>
            </a:r>
            <a:r>
              <a:rPr lang="en-US" altLang="zh-CN" sz="28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—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休息</a:t>
            </a:r>
            <a:r>
              <a:rPr lang="en-US" altLang="zh-CN" sz="28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—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交配</a:t>
            </a:r>
            <a:r>
              <a:rPr lang="en-US" altLang="zh-CN" sz="28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—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采食</a:t>
            </a:r>
            <a:r>
              <a:rPr lang="en-US" altLang="zh-CN" sz="28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—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休息也呈周期性表现</a:t>
            </a:r>
            <a:endParaRPr lang="en-US" altLang="zh-CN" sz="2800" b="1" dirty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8987487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685800"/>
            <a:ext cx="8693150" cy="5562600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2800" b="1" kern="1200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</a:rPr>
              <a:t>按体型分类（</a:t>
            </a:r>
            <a:r>
              <a:rPr lang="zh-CN" altLang="en-US" sz="2800" b="1" kern="1200" dirty="0">
                <a:solidFill>
                  <a:srgbClr val="0000FF"/>
                </a:solidFill>
                <a:latin typeface="幼圆" pitchFamily="49" charset="-122"/>
                <a:ea typeface="幼圆" pitchFamily="49" charset="-122"/>
              </a:rPr>
              <a:t>中国鹅</a:t>
            </a:r>
            <a:r>
              <a:rPr lang="zh-CN" altLang="en-US" sz="2800" b="1" kern="1200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en-US" altLang="zh-CN" sz="2800" b="1" kern="1200" dirty="0" smtClean="0">
              <a:solidFill>
                <a:srgbClr val="0000FF"/>
              </a:solidFill>
              <a:latin typeface="幼圆" pitchFamily="49" charset="-122"/>
              <a:ea typeface="幼圆" pitchFamily="49" charset="-122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1.</a:t>
            </a:r>
            <a:r>
              <a:rPr lang="zh-CN" altLang="en-US" sz="2400" b="1" dirty="0" smtClean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大型</a:t>
            </a:r>
            <a:r>
              <a:rPr lang="zh-CN" altLang="en-US" sz="2400" b="1" dirty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鹅：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体型大、颈部粗短。生长快，肥肝性能好；成熟晚，产蛋少，就巢性强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。</a:t>
            </a:r>
            <a:r>
              <a:rPr lang="zh-CN" altLang="zh-CN" sz="2400" b="1" dirty="0">
                <a:latin typeface="华文楷体" pitchFamily="2" charset="-122"/>
                <a:ea typeface="华文楷体" pitchFamily="2" charset="-122"/>
              </a:rPr>
              <a:t>公鹅体重为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10-12</a:t>
            </a:r>
            <a:r>
              <a:rPr lang="zh-CN" altLang="zh-CN" sz="2400" b="1" dirty="0">
                <a:latin typeface="华文楷体" pitchFamily="2" charset="-122"/>
                <a:ea typeface="华文楷体" pitchFamily="2" charset="-122"/>
              </a:rPr>
              <a:t>公斤，母鹅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6-10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公斤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buClrTx/>
            </a:pPr>
            <a:r>
              <a:rPr lang="zh-CN" altLang="en-US" sz="2800" b="1" dirty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狮头鹅、图卢兹鹅、爱</a:t>
            </a:r>
            <a:r>
              <a:rPr lang="zh-CN" altLang="en-US" sz="2800" b="1" dirty="0" smtClean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姆登鹅</a:t>
            </a:r>
            <a:endParaRPr lang="zh-CN" altLang="en-US" sz="2800" b="1" dirty="0">
              <a:solidFill>
                <a:srgbClr val="0000FF"/>
              </a:solidFill>
              <a:latin typeface="华文楷体" pitchFamily="2" charset="-122"/>
              <a:ea typeface="华文楷体" pitchFamily="2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2.</a:t>
            </a:r>
            <a:r>
              <a:rPr lang="zh-CN" altLang="en-US" sz="2400" b="1" dirty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中型鹅：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觅食力强，肥肝性能好，有就巢性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。</a:t>
            </a:r>
            <a:r>
              <a:rPr lang="zh-CN" altLang="zh-CN" sz="2400" b="1" dirty="0">
                <a:latin typeface="华文楷体" pitchFamily="2" charset="-122"/>
                <a:ea typeface="华文楷体" pitchFamily="2" charset="-122"/>
              </a:rPr>
              <a:t>公鹅体重为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5.1-6.5</a:t>
            </a:r>
            <a:r>
              <a:rPr lang="zh-CN" altLang="zh-CN" sz="2400" b="1" dirty="0">
                <a:latin typeface="华文楷体" pitchFamily="2" charset="-122"/>
                <a:ea typeface="华文楷体" pitchFamily="2" charset="-122"/>
              </a:rPr>
              <a:t>公斤，母鹅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4.4-5.5</a:t>
            </a:r>
            <a:r>
              <a:rPr lang="zh-CN" altLang="zh-CN" sz="2400" b="1" dirty="0">
                <a:latin typeface="华文楷体" pitchFamily="2" charset="-122"/>
                <a:ea typeface="华文楷体" pitchFamily="2" charset="-122"/>
              </a:rPr>
              <a:t>公斤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。</a:t>
            </a:r>
          </a:p>
          <a:p>
            <a:pPr>
              <a:lnSpc>
                <a:spcPct val="120000"/>
              </a:lnSpc>
              <a:buClrTx/>
            </a:pPr>
            <a:r>
              <a:rPr lang="zh-CN" altLang="en-US" sz="2800" b="1" dirty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皖西白鹅、溆浦鹅、浙东白鹅、四川白鹅、雁鹅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3.</a:t>
            </a:r>
            <a:r>
              <a:rPr lang="zh-CN" altLang="en-US" sz="2400" b="1" dirty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小型鹅：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体型小，头颈细长。生长慢，肥肝性能差。成熟早，产蛋多，觅食力强，就巢性弱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。</a:t>
            </a:r>
            <a:r>
              <a:rPr lang="zh-CN" altLang="zh-CN" sz="2400" b="1" dirty="0">
                <a:latin typeface="华文楷体" pitchFamily="2" charset="-122"/>
                <a:ea typeface="华文楷体" pitchFamily="2" charset="-122"/>
              </a:rPr>
              <a:t>公鹅体重为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3.7-5.0</a:t>
            </a:r>
            <a:r>
              <a:rPr lang="zh-CN" altLang="zh-CN" sz="2400" b="1" dirty="0">
                <a:latin typeface="华文楷体" pitchFamily="2" charset="-122"/>
                <a:ea typeface="华文楷体" pitchFamily="2" charset="-122"/>
              </a:rPr>
              <a:t>公斤，母鹅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3.1-4.0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公斤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buClrTx/>
            </a:pPr>
            <a:r>
              <a:rPr lang="zh-CN" altLang="en-US" sz="2800" b="1" dirty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太湖鹅、乌鬃鹅、阳江鹅、扬州鹅、豁眼鹅</a:t>
            </a:r>
          </a:p>
          <a:p>
            <a:pPr>
              <a:lnSpc>
                <a:spcPct val="90000"/>
              </a:lnSpc>
            </a:pP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30000"/>
              </a:lnSpc>
            </a:pPr>
            <a:endParaRPr lang="en-US" altLang="zh-CN" sz="24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828800" y="2667000"/>
            <a:ext cx="5134739" cy="830997"/>
          </a:xfr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CN" altLang="en-US" sz="4800" b="1" kern="1200" dirty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+mn-cs"/>
              </a:rPr>
              <a:t>二、</a:t>
            </a:r>
            <a:r>
              <a:rPr lang="zh-CN" altLang="en-US" sz="4800" b="1" kern="1200" dirty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+mn-cs"/>
              </a:rPr>
              <a:t>鹅的品种认识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228600"/>
            <a:ext cx="3124200" cy="533400"/>
          </a:xfrm>
        </p:spPr>
        <p:txBody>
          <a:bodyPr/>
          <a:lstStyle/>
          <a:p>
            <a:r>
              <a:rPr lang="zh-CN" altLang="en-US" sz="3600" b="1" dirty="0">
                <a:effectLst/>
                <a:ea typeface="黑体" pitchFamily="49" charset="-122"/>
              </a:rPr>
              <a:t>狮头鹅</a:t>
            </a:r>
          </a:p>
        </p:txBody>
      </p:sp>
      <p:sp>
        <p:nvSpPr>
          <p:cNvPr id="972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914400"/>
            <a:ext cx="8839200" cy="59436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狮头鹅是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我国优良的大型鹅种，也是世界上三大鹅种之一。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原产于广东饶平，主要产区在澄海县和汕头等地。 </a:t>
            </a: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体躯硕大，头部黑色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肉瘤发达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，向前突出，覆盖于喙上；两颊有对称的肉瘤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～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对；成年公鹅和两岁母鹅的头部肉瘤特征更加明显；颌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下咽袋发达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，一直延伸到颈部，形成“狮形头”，故名狮头鹅</a:t>
            </a:r>
            <a:r>
              <a:rPr lang="zh-CN" altLang="en-US" sz="2400" b="1" dirty="0"/>
              <a:t>。 </a:t>
            </a:r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429000"/>
            <a:ext cx="5867400" cy="320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4" name="Picture 6" descr="20100924003844_329"/>
          <p:cNvPicPr>
            <a:picLocks noChangeAspect="1" noChangeArrowheads="1"/>
          </p:cNvPicPr>
          <p:nvPr/>
        </p:nvPicPr>
        <p:blipFill>
          <a:blip r:embed="rId2" cstate="print"/>
          <a:srcRect l="13750"/>
          <a:stretch>
            <a:fillRect/>
          </a:stretch>
        </p:blipFill>
        <p:spPr bwMode="auto">
          <a:xfrm>
            <a:off x="1143000" y="228600"/>
            <a:ext cx="6934200" cy="602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4215" name="Picture 7" descr="20071216103434732"/>
          <p:cNvPicPr>
            <a:picLocks noChangeAspect="1" noChangeArrowheads="1"/>
          </p:cNvPicPr>
          <p:nvPr/>
        </p:nvPicPr>
        <p:blipFill>
          <a:blip r:embed="rId3" cstate="print"/>
          <a:srcRect l="8000" t="9412" r="11707" b="8571"/>
          <a:stretch>
            <a:fillRect/>
          </a:stretch>
        </p:blipFill>
        <p:spPr bwMode="auto">
          <a:xfrm>
            <a:off x="914400" y="914400"/>
            <a:ext cx="7239000" cy="5497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43000" y="228600"/>
            <a:ext cx="3124200" cy="685800"/>
          </a:xfrm>
        </p:spPr>
        <p:txBody>
          <a:bodyPr/>
          <a:lstStyle/>
          <a:p>
            <a:pPr algn="l"/>
            <a:r>
              <a:rPr lang="zh-CN" altLang="en-US" sz="3600" b="1" dirty="0">
                <a:effectLst/>
                <a:ea typeface="黑体" pitchFamily="49" charset="-122"/>
              </a:rPr>
              <a:t>朗德鹅</a:t>
            </a:r>
          </a:p>
        </p:txBody>
      </p:sp>
      <p:sp>
        <p:nvSpPr>
          <p:cNvPr id="983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838200"/>
            <a:ext cx="8540750" cy="2286000"/>
          </a:xfrm>
        </p:spPr>
        <p:txBody>
          <a:bodyPr/>
          <a:lstStyle/>
          <a:p>
            <a:pPr>
              <a:buClrTx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原产于法国西南部的朗德省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。世界著名的肥肝专用品种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  <a:p>
            <a:pPr>
              <a:buClrTx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朗德鹅体型中等偏大。毛色以灰褐色为主，灰褐色的朗德鹅，在颈背部接近黑色，而在胸腹部毛色较浅呈银灰色。匈牙利饲养的朗德鹅以白色的居多。 </a:t>
            </a:r>
            <a:endParaRPr lang="zh-CN" altLang="en-US" sz="2400" b="1" dirty="0"/>
          </a:p>
        </p:txBody>
      </p:sp>
      <p:pic>
        <p:nvPicPr>
          <p:cNvPr id="98310" name="Picture 6" descr="2087590_114316066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2085" y="3286579"/>
            <a:ext cx="2759821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8312" name="Picture 8" descr="20101116133918314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57550"/>
            <a:ext cx="4800600" cy="360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40" name="Picture 8" descr="PicOnline_20090909095916_831173e3-3194-4bf0-85f9-caebc1021a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76200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5241" name="Picture 9" descr="613171110"/>
          <p:cNvPicPr>
            <a:picLocks noChangeAspect="1" noChangeArrowheads="1"/>
          </p:cNvPicPr>
          <p:nvPr/>
        </p:nvPicPr>
        <p:blipFill>
          <a:blip r:embed="rId3" cstate="print"/>
          <a:srcRect t="17496" r="22388" b="17296"/>
          <a:stretch>
            <a:fillRect/>
          </a:stretch>
        </p:blipFill>
        <p:spPr bwMode="auto">
          <a:xfrm>
            <a:off x="609600" y="533400"/>
            <a:ext cx="8077200" cy="5094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5243" name="Picture 11" descr="20106193730393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762000"/>
            <a:ext cx="7924800" cy="5927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28600"/>
            <a:ext cx="3429000" cy="685800"/>
          </a:xfrm>
        </p:spPr>
        <p:txBody>
          <a:bodyPr/>
          <a:lstStyle/>
          <a:p>
            <a:r>
              <a:rPr lang="zh-CN" altLang="en-US" sz="3600" b="1" dirty="0">
                <a:effectLst/>
                <a:ea typeface="黑体" pitchFamily="49" charset="-122"/>
              </a:rPr>
              <a:t>皖西白鹅</a:t>
            </a:r>
            <a:r>
              <a:rPr lang="zh-CN" altLang="en-US" dirty="0">
                <a:effectLst/>
              </a:rPr>
              <a:t> </a:t>
            </a:r>
          </a:p>
        </p:txBody>
      </p:sp>
      <p:sp>
        <p:nvSpPr>
          <p:cNvPr id="1003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914400"/>
            <a:ext cx="8540750" cy="1905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原产于安徽西部丘陵山区和河南固始一带。 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全身羽毛白色，喙桔黄色，并具桔黄色的肉瘤。足和蹼桔黄色。少数个体有颌下咽袋或头后顶具球状羽。公鹅躯体略长，母鹅呈卵圆形，胸部丰满，前躯高抬。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 </a:t>
            </a:r>
          </a:p>
        </p:txBody>
      </p:sp>
      <p:pic>
        <p:nvPicPr>
          <p:cNvPr id="100359" name="Picture 7" descr="2008826847207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914650"/>
            <a:ext cx="5257800" cy="3943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ONTNTI">
  <a:themeElements>
    <a:clrScheme name="CCONTNTI 1">
      <a:dk1>
        <a:srgbClr val="000000"/>
      </a:dk1>
      <a:lt1>
        <a:srgbClr val="FFFFFF"/>
      </a:lt1>
      <a:dk2>
        <a:srgbClr val="0033CC"/>
      </a:dk2>
      <a:lt2>
        <a:srgbClr val="C0C0C0"/>
      </a:lt2>
      <a:accent1>
        <a:srgbClr val="FFFF99"/>
      </a:accent1>
      <a:accent2>
        <a:srgbClr val="008080"/>
      </a:accent2>
      <a:accent3>
        <a:srgbClr val="FFFFFF"/>
      </a:accent3>
      <a:accent4>
        <a:srgbClr val="000000"/>
      </a:accent4>
      <a:accent5>
        <a:srgbClr val="FFFFCA"/>
      </a:accent5>
      <a:accent6>
        <a:srgbClr val="007373"/>
      </a:accent6>
      <a:hlink>
        <a:srgbClr val="0099FF"/>
      </a:hlink>
      <a:folHlink>
        <a:srgbClr val="FF9933"/>
      </a:folHlink>
    </a:clrScheme>
    <a:fontScheme name="CCONTNTI">
      <a:majorFont>
        <a:latin typeface="Arial Black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CONTNTI 1">
        <a:dk1>
          <a:srgbClr val="000000"/>
        </a:dk1>
        <a:lt1>
          <a:srgbClr val="FFFFFF"/>
        </a:lt1>
        <a:dk2>
          <a:srgbClr val="0033CC"/>
        </a:dk2>
        <a:lt2>
          <a:srgbClr val="C0C0C0"/>
        </a:lt2>
        <a:accent1>
          <a:srgbClr val="FFFF99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007373"/>
        </a:accent6>
        <a:hlink>
          <a:srgbClr val="0099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ONTNTI 2">
        <a:dk1>
          <a:srgbClr val="0033CC"/>
        </a:dk1>
        <a:lt1>
          <a:srgbClr val="E1F4FF"/>
        </a:lt1>
        <a:dk2>
          <a:srgbClr val="CC3300"/>
        </a:dk2>
        <a:lt2>
          <a:srgbClr val="969696"/>
        </a:lt2>
        <a:accent1>
          <a:srgbClr val="CAE4CC"/>
        </a:accent1>
        <a:accent2>
          <a:srgbClr val="FFCC99"/>
        </a:accent2>
        <a:accent3>
          <a:srgbClr val="EEF8FF"/>
        </a:accent3>
        <a:accent4>
          <a:srgbClr val="002AAE"/>
        </a:accent4>
        <a:accent5>
          <a:srgbClr val="E1EFE2"/>
        </a:accent5>
        <a:accent6>
          <a:srgbClr val="E7B98A"/>
        </a:accent6>
        <a:hlink>
          <a:srgbClr val="000000"/>
        </a:hlink>
        <a:folHlink>
          <a:srgbClr val="888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ONTNTI 3">
        <a:dk1>
          <a:srgbClr val="000000"/>
        </a:dk1>
        <a:lt1>
          <a:srgbClr val="E5E5FF"/>
        </a:lt1>
        <a:dk2>
          <a:srgbClr val="000099"/>
        </a:dk2>
        <a:lt2>
          <a:srgbClr val="969696"/>
        </a:lt2>
        <a:accent1>
          <a:srgbClr val="FFD1A3"/>
        </a:accent1>
        <a:accent2>
          <a:srgbClr val="ED97C2"/>
        </a:accent2>
        <a:accent3>
          <a:srgbClr val="F0F0FF"/>
        </a:accent3>
        <a:accent4>
          <a:srgbClr val="000000"/>
        </a:accent4>
        <a:accent5>
          <a:srgbClr val="FFE5CE"/>
        </a:accent5>
        <a:accent6>
          <a:srgbClr val="D788B0"/>
        </a:accent6>
        <a:hlink>
          <a:srgbClr val="D60093"/>
        </a:hlink>
        <a:folHlink>
          <a:srgbClr val="7F7F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ONTNTI 4">
        <a:dk1>
          <a:srgbClr val="005000"/>
        </a:dk1>
        <a:lt1>
          <a:srgbClr val="DDF3E6"/>
        </a:lt1>
        <a:dk2>
          <a:srgbClr val="000000"/>
        </a:dk2>
        <a:lt2>
          <a:srgbClr val="969696"/>
        </a:lt2>
        <a:accent1>
          <a:srgbClr val="FFFFCC"/>
        </a:accent1>
        <a:accent2>
          <a:srgbClr val="FF9900"/>
        </a:accent2>
        <a:accent3>
          <a:srgbClr val="EBF8F0"/>
        </a:accent3>
        <a:accent4>
          <a:srgbClr val="004300"/>
        </a:accent4>
        <a:accent5>
          <a:srgbClr val="FFFFE2"/>
        </a:accent5>
        <a:accent6>
          <a:srgbClr val="E78A00"/>
        </a:accent6>
        <a:hlink>
          <a:srgbClr val="CC0000"/>
        </a:hlink>
        <a:folHlink>
          <a:srgbClr val="4AAE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ONTNTI 5">
        <a:dk1>
          <a:srgbClr val="990000"/>
        </a:dk1>
        <a:lt1>
          <a:srgbClr val="FFFFCC"/>
        </a:lt1>
        <a:dk2>
          <a:srgbClr val="0033CC"/>
        </a:dk2>
        <a:lt2>
          <a:srgbClr val="C0C0C0"/>
        </a:lt2>
        <a:accent1>
          <a:srgbClr val="FFE5FF"/>
        </a:accent1>
        <a:accent2>
          <a:srgbClr val="009999"/>
        </a:accent2>
        <a:accent3>
          <a:srgbClr val="FFFFE2"/>
        </a:accent3>
        <a:accent4>
          <a:srgbClr val="820000"/>
        </a:accent4>
        <a:accent5>
          <a:srgbClr val="FFF0FF"/>
        </a:accent5>
        <a:accent6>
          <a:srgbClr val="008A8A"/>
        </a:accent6>
        <a:hlink>
          <a:srgbClr val="008080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ONTNTI 6">
        <a:dk1>
          <a:srgbClr val="003399"/>
        </a:dk1>
        <a:lt1>
          <a:srgbClr val="FFCC99"/>
        </a:lt1>
        <a:dk2>
          <a:srgbClr val="000000"/>
        </a:dk2>
        <a:lt2>
          <a:srgbClr val="969696"/>
        </a:lt2>
        <a:accent1>
          <a:srgbClr val="B6D2BD"/>
        </a:accent1>
        <a:accent2>
          <a:srgbClr val="30B08B"/>
        </a:accent2>
        <a:accent3>
          <a:srgbClr val="FFE2CA"/>
        </a:accent3>
        <a:accent4>
          <a:srgbClr val="002A82"/>
        </a:accent4>
        <a:accent5>
          <a:srgbClr val="D7E5DB"/>
        </a:accent5>
        <a:accent6>
          <a:srgbClr val="2A9F7D"/>
        </a:accent6>
        <a:hlink>
          <a:srgbClr val="FF6600"/>
        </a:hlink>
        <a:folHlink>
          <a:srgbClr val="6A88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ONTNTI 7">
        <a:dk1>
          <a:srgbClr val="808080"/>
        </a:dk1>
        <a:lt1>
          <a:srgbClr val="FFFFFF"/>
        </a:lt1>
        <a:dk2>
          <a:srgbClr val="9A9A9A"/>
        </a:dk2>
        <a:lt2>
          <a:srgbClr val="00FFFF"/>
        </a:lt2>
        <a:accent1>
          <a:srgbClr val="0099CC"/>
        </a:accent1>
        <a:accent2>
          <a:srgbClr val="FFCC00"/>
        </a:accent2>
        <a:accent3>
          <a:srgbClr val="CACACA"/>
        </a:accent3>
        <a:accent4>
          <a:srgbClr val="DADADA"/>
        </a:accent4>
        <a:accent5>
          <a:srgbClr val="AACAE2"/>
        </a:accent5>
        <a:accent6>
          <a:srgbClr val="E7B900"/>
        </a:accent6>
        <a:hlink>
          <a:srgbClr val="FFFF66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ONTNTI 8">
        <a:dk1>
          <a:srgbClr val="B2B2B2"/>
        </a:dk1>
        <a:lt1>
          <a:srgbClr val="66FF33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CC3300"/>
        </a:accent2>
        <a:accent3>
          <a:srgbClr val="AAAAAA"/>
        </a:accent3>
        <a:accent4>
          <a:srgbClr val="56DA2A"/>
        </a:accent4>
        <a:accent5>
          <a:srgbClr val="C9C9C9"/>
        </a:accent5>
        <a:accent6>
          <a:srgbClr val="B92D00"/>
        </a:accent6>
        <a:hlink>
          <a:srgbClr val="00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CCONTNTI</Template>
  <TotalTime>1122</TotalTime>
  <Words>1128</Words>
  <Application>Microsoft Office PowerPoint</Application>
  <PresentationFormat>全屏显示(4:3)</PresentationFormat>
  <Paragraphs>60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黑体</vt:lpstr>
      <vt:lpstr>华文楷体</vt:lpstr>
      <vt:lpstr>楷体</vt:lpstr>
      <vt:lpstr>宋体</vt:lpstr>
      <vt:lpstr>幼圆</vt:lpstr>
      <vt:lpstr>Arial</vt:lpstr>
      <vt:lpstr>Arial Black</vt:lpstr>
      <vt:lpstr>Calibri</vt:lpstr>
      <vt:lpstr>Times New Roman</vt:lpstr>
      <vt:lpstr>Wingdings</vt:lpstr>
      <vt:lpstr>Wingdings 2</vt:lpstr>
      <vt:lpstr>CCONTNTI</vt:lpstr>
      <vt:lpstr>PowerPoint 演示文稿</vt:lpstr>
      <vt:lpstr>PowerPoint 演示文稿</vt:lpstr>
      <vt:lpstr>PowerPoint 演示文稿</vt:lpstr>
      <vt:lpstr>二、鹅的品种认识</vt:lpstr>
      <vt:lpstr>狮头鹅</vt:lpstr>
      <vt:lpstr>PowerPoint 演示文稿</vt:lpstr>
      <vt:lpstr>朗德鹅</vt:lpstr>
      <vt:lpstr>PowerPoint 演示文稿</vt:lpstr>
      <vt:lpstr>皖西白鹅 </vt:lpstr>
      <vt:lpstr>PowerPoint 演示文稿</vt:lpstr>
      <vt:lpstr>溆浦鹅 </vt:lpstr>
      <vt:lpstr>PowerPoint 演示文稿</vt:lpstr>
      <vt:lpstr>四川白鹅</vt:lpstr>
      <vt:lpstr>PowerPoint 演示文稿</vt:lpstr>
      <vt:lpstr>浙东白鹅 </vt:lpstr>
      <vt:lpstr>PowerPoint 演示文稿</vt:lpstr>
      <vt:lpstr>雁鹅</vt:lpstr>
      <vt:lpstr>乌鬃鹅 </vt:lpstr>
      <vt:lpstr>PowerPoint 演示文稿</vt:lpstr>
      <vt:lpstr>豁眼鹅</vt:lpstr>
      <vt:lpstr>PowerPoint 演示文稿</vt:lpstr>
      <vt:lpstr>太湖鹅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FKL</cp:lastModifiedBy>
  <cp:revision>159</cp:revision>
  <cp:lastPrinted>1601-01-01T00:00:00Z</cp:lastPrinted>
  <dcterms:created xsi:type="dcterms:W3CDTF">1601-01-01T00:00:00Z</dcterms:created>
  <dcterms:modified xsi:type="dcterms:W3CDTF">2021-10-17T16:19:57Z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