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4" r:id="rId3"/>
    <p:sldId id="265" r:id="rId4"/>
    <p:sldId id="266" r:id="rId5"/>
    <p:sldId id="270" r:id="rId6"/>
    <p:sldId id="267" r:id="rId7"/>
    <p:sldId id="268" r:id="rId8"/>
    <p:sldId id="269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40290" name="标题 140289"/>
          <p:cNvSpPr>
            <a:spLocks noGrp="1" noRot="1"/>
          </p:cNvSpPr>
          <p:nvPr>
            <p:ph type="ctrTitle"/>
          </p:nvPr>
        </p:nvSpPr>
        <p:spPr>
          <a:xfrm>
            <a:off x="5283200" y="1066800"/>
            <a:ext cx="6197600" cy="19812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>
              <a:defRPr/>
            </a:lvl1pPr>
          </a:lstStyle>
          <a:p>
            <a:pPr lvl="0" fontAlgn="base"/>
            <a:r>
              <a:rPr lang="zh-CN" altLang="en-US" strike="noStrike" noProof="1" dirty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140291" name="副标题 140290"/>
          <p:cNvSpPr>
            <a:spLocks noGrp="1" noRot="1"/>
          </p:cNvSpPr>
          <p:nvPr>
            <p:ph type="subTitle" idx="1"/>
          </p:nvPr>
        </p:nvSpPr>
        <p:spPr>
          <a:xfrm>
            <a:off x="5283200" y="3657600"/>
            <a:ext cx="6096000" cy="16764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ctr">
              <a:buNone/>
              <a:defRPr/>
            </a:lvl1pPr>
            <a:lvl2pPr marL="457200" lvl="1" indent="0" algn="ctr">
              <a:buNone/>
              <a:defRPr/>
            </a:lvl2pPr>
            <a:lvl3pPr marL="914400" lvl="2" indent="0" algn="ctr">
              <a:buNone/>
              <a:defRPr/>
            </a:lvl3pPr>
            <a:lvl4pPr marL="1371600" lvl="3" indent="0" algn="ctr">
              <a:buNone/>
              <a:defRPr/>
            </a:lvl4pPr>
            <a:lvl5pPr marL="1828800" lvl="4" indent="0" algn="ctr">
              <a:buNone/>
              <a:defRPr/>
            </a:lvl5pPr>
          </a:lstStyle>
          <a:p>
            <a:pPr lvl="0" fontAlgn="base"/>
            <a:r>
              <a:rPr lang="zh-CN" altLang="en-US" strike="noStrike" noProof="1" dirty="0"/>
              <a:t>单击此处编辑母版副标题样式</a:t>
            </a:r>
            <a:endParaRPr lang="zh-CN" altLang="en-US" strike="noStrike" noProof="1" dirty="0"/>
          </a:p>
        </p:txBody>
      </p:sp>
      <p:sp>
        <p:nvSpPr>
          <p:cNvPr id="140292" name="日期占位符 140291"/>
          <p:cNvSpPr>
            <a:spLocks noGrp="1"/>
          </p:cNvSpPr>
          <p:nvPr>
            <p:ph type="dt" sz="half" idx="2"/>
          </p:nvPr>
        </p:nvSpPr>
        <p:spPr>
          <a:xfrm>
            <a:off x="402167" y="6076950"/>
            <a:ext cx="3052233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400"/>
            </a:lvl1pPr>
          </a:lstStyle>
          <a:p>
            <a:pPr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0293" name="页脚占位符 140292"/>
          <p:cNvSpPr>
            <a:spLocks noGrp="1"/>
          </p:cNvSpPr>
          <p:nvPr>
            <p:ph type="ftr" sz="quarter" idx="3"/>
          </p:nvPr>
        </p:nvSpPr>
        <p:spPr>
          <a:xfrm>
            <a:off x="4165600" y="6076950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400"/>
            </a:lvl1pPr>
          </a:lstStyle>
          <a:p>
            <a:pPr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0294" name="灯片编号占位符 140293"/>
          <p:cNvSpPr>
            <a:spLocks noGrp="1"/>
          </p:cNvSpPr>
          <p:nvPr>
            <p:ph type="sldNum" sz="quarter" idx="4"/>
          </p:nvPr>
        </p:nvSpPr>
        <p:spPr>
          <a:xfrm>
            <a:off x="8737600" y="6076950"/>
            <a:ext cx="3052233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400"/>
            </a:lvl1pPr>
          </a:lstStyle>
          <a:p>
            <a:pPr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946092" y="685800"/>
            <a:ext cx="2847975" cy="5181600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02167" y="685800"/>
            <a:ext cx="8378825" cy="5181600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06400" y="1981200"/>
            <a:ext cx="5579957" cy="38862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14111" y="1981200"/>
            <a:ext cx="5579957" cy="38862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5" y="1778438"/>
            <a:ext cx="4873575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5" y="2665379"/>
            <a:ext cx="4873575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9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9" y="2665379"/>
            <a:ext cx="4897576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39265"/>
          <p:cNvSpPr>
            <a:spLocks noGrp="1" noRot="1"/>
          </p:cNvSpPr>
          <p:nvPr>
            <p:ph type="title"/>
          </p:nvPr>
        </p:nvSpPr>
        <p:spPr>
          <a:xfrm>
            <a:off x="402167" y="685800"/>
            <a:ext cx="11387667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 indent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139266"/>
          <p:cNvSpPr>
            <a:spLocks noGrp="1" noRot="1"/>
          </p:cNvSpPr>
          <p:nvPr>
            <p:ph type="body"/>
          </p:nvPr>
        </p:nvSpPr>
        <p:spPr>
          <a:xfrm>
            <a:off x="406400" y="1981200"/>
            <a:ext cx="11387667" cy="3886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-34290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39268" name="日期占位符 139267"/>
          <p:cNvSpPr>
            <a:spLocks noGrp="1"/>
          </p:cNvSpPr>
          <p:nvPr>
            <p:ph type="dt" sz="half" idx="2"/>
          </p:nvPr>
        </p:nvSpPr>
        <p:spPr>
          <a:xfrm>
            <a:off x="402167" y="6019800"/>
            <a:ext cx="3052233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9269" name="页脚占位符 139268"/>
          <p:cNvSpPr>
            <a:spLocks noGrp="1"/>
          </p:cNvSpPr>
          <p:nvPr>
            <p:ph type="ftr" sz="quarter" idx="3"/>
          </p:nvPr>
        </p:nvSpPr>
        <p:spPr>
          <a:xfrm>
            <a:off x="4165600" y="6019800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9270" name="灯片编号占位符 139269"/>
          <p:cNvSpPr>
            <a:spLocks noGrp="1"/>
          </p:cNvSpPr>
          <p:nvPr>
            <p:ph type="sldNum" sz="quarter" idx="4"/>
          </p:nvPr>
        </p:nvSpPr>
        <p:spPr>
          <a:xfrm>
            <a:off x="8737600" y="6019800"/>
            <a:ext cx="3052233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v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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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/>
        </p:nvSpPr>
        <p:spPr>
          <a:xfrm>
            <a:off x="1318895" y="976630"/>
            <a:ext cx="9144000" cy="7315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1pPr>
          </a:lstStyle>
          <a:p>
            <a:pPr algn="l"/>
            <a:r>
              <a:rPr lang="zh-CN" altLang="en-US" sz="3200">
                <a:latin typeface="宋体" panose="02010600030101010101" pitchFamily="2" charset="-122"/>
                <a:ea typeface="宋体" panose="02010600030101010101" pitchFamily="2" charset="-122"/>
              </a:rPr>
              <a:t>模块三    家禽解剖生理的认知</a:t>
            </a:r>
            <a:endParaRPr lang="zh-CN" altLang="en-US" sz="32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" name="副标题 2"/>
          <p:cNvSpPr>
            <a:spLocks noGrp="1"/>
          </p:cNvSpPr>
          <p:nvPr/>
        </p:nvSpPr>
        <p:spPr>
          <a:xfrm>
            <a:off x="1056640" y="2334578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7000">
                <a:solidFill>
                  <a:schemeClr val="accent1">
                    <a:lumMod val="1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项目二   家禽内脏的认识</a:t>
            </a:r>
            <a:endParaRPr lang="zh-CN" altLang="en-US" sz="7000">
              <a:solidFill>
                <a:schemeClr val="accent1">
                  <a:lumMod val="1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endParaRPr lang="zh-CN" altLang="en-US" sz="2800">
              <a:solidFill>
                <a:schemeClr val="accent1">
                  <a:lumMod val="1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endParaRPr lang="zh-CN" altLang="en-US" sz="2800">
              <a:solidFill>
                <a:schemeClr val="accent1">
                  <a:lumMod val="1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zh-CN" altLang="en-US" sz="7000">
                <a:solidFill>
                  <a:schemeClr val="accent1">
                    <a:lumMod val="1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任务二    </a:t>
            </a:r>
            <a:r>
              <a:rPr lang="zh-CN" altLang="en-US" sz="7000">
                <a:solidFill>
                  <a:schemeClr val="accent1">
                    <a:lumMod val="10000"/>
                  </a:schemeClr>
                </a:solidFill>
                <a:sym typeface="+mn-ea"/>
              </a:rPr>
              <a:t>泌尿</a:t>
            </a:r>
            <a:r>
              <a:rPr lang="zh-CN" altLang="en-US" sz="7000">
                <a:solidFill>
                  <a:schemeClr val="accent1">
                    <a:lumMod val="1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系统的认识</a:t>
            </a:r>
            <a:endParaRPr lang="zh-CN" altLang="en-US" sz="7000">
              <a:solidFill>
                <a:schemeClr val="accent1">
                  <a:lumMod val="1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内容占位符 2"/>
          <p:cNvSpPr>
            <a:spLocks noGrp="1"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9pPr>
          </a:lstStyle>
          <a:p>
            <a:pPr fontAlgn="auto">
              <a:lnSpc>
                <a:spcPct val="150000"/>
              </a:lnSpc>
            </a:pPr>
            <a:endParaRPr lang="zh-CN" altLang="en-US"/>
          </a:p>
          <a:p>
            <a:pPr fontAlgn="auto">
              <a:lnSpc>
                <a:spcPct val="150000"/>
              </a:lnSpc>
            </a:pPr>
            <a:r>
              <a:rPr lang="zh-CN" altLang="en-US"/>
              <a:t>了解家禽</a:t>
            </a:r>
            <a:r>
              <a:rPr lang="zh-CN" altLang="en-US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泌尿</a:t>
            </a:r>
            <a:r>
              <a:rPr lang="zh-CN" altLang="en-US"/>
              <a:t>系统组成和功能</a:t>
            </a:r>
            <a:endParaRPr lang="zh-CN" altLang="en-US"/>
          </a:p>
          <a:p>
            <a:pPr fontAlgn="auto">
              <a:lnSpc>
                <a:spcPct val="150000"/>
              </a:lnSpc>
            </a:pPr>
            <a:r>
              <a:rPr lang="zh-CN" altLang="en-US"/>
              <a:t>熟识家禽</a:t>
            </a:r>
            <a:r>
              <a:rPr lang="zh-CN" altLang="en-US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泌尿器官形态</a:t>
            </a:r>
            <a:r>
              <a:rPr lang="zh-CN" altLang="en-US"/>
              <a:t>结构和生理特点特点</a:t>
            </a:r>
            <a:endParaRPr lang="zh-CN" altLang="en-US"/>
          </a:p>
          <a:p>
            <a:pPr fontAlgn="auto">
              <a:lnSpc>
                <a:spcPct val="150000"/>
              </a:lnSpc>
            </a:pPr>
            <a:r>
              <a:rPr lang="zh-CN" altLang="en-US"/>
              <a:t>能识别家禽</a:t>
            </a:r>
            <a:r>
              <a:rPr lang="zh-CN" altLang="en-US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泌尿主要器官</a:t>
            </a:r>
            <a:r>
              <a:rPr lang="zh-CN" altLang="en-US"/>
              <a:t>的形态结构</a:t>
            </a: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/>
        </p:nvSpPr>
        <p:spPr>
          <a:xfrm>
            <a:off x="944245" y="1044575"/>
            <a:ext cx="1885315" cy="6515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1pPr>
          </a:lstStyle>
          <a:p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</a:rPr>
              <a:t>教学目标</a:t>
            </a:r>
            <a:endParaRPr lang="zh-CN" altLang="en-US" sz="28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932815" y="1327785"/>
            <a:ext cx="9510395" cy="46462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457200" indent="-457200" algn="l"/>
            <a:r>
              <a:rPr lang="zh-CN" altLang="en-US" sz="2800">
                <a:solidFill>
                  <a:schemeClr val="accent1">
                    <a:lumMod val="10000"/>
                  </a:schemeClr>
                </a:solidFill>
              </a:rPr>
              <a:t>组成   </a:t>
            </a:r>
            <a:endParaRPr lang="zh-CN" altLang="en-US" sz="2800">
              <a:solidFill>
                <a:schemeClr val="accent1">
                  <a:lumMod val="10000"/>
                </a:schemeClr>
              </a:solidFill>
            </a:endParaRPr>
          </a:p>
          <a:p>
            <a:pPr marL="457200" indent="-457200" algn="l"/>
            <a:r>
              <a:rPr lang="zh-CN" altLang="en-US" sz="2800">
                <a:solidFill>
                  <a:schemeClr val="accent1">
                    <a:lumMod val="10000"/>
                  </a:schemeClr>
                </a:solidFill>
              </a:rPr>
              <a:t>            </a:t>
            </a:r>
            <a:r>
              <a:rPr lang="zh-CN" altLang="en-US" sz="2400">
                <a:solidFill>
                  <a:schemeClr val="accent1">
                    <a:lumMod val="10000"/>
                  </a:schemeClr>
                </a:solidFill>
              </a:rPr>
              <a:t>肾</a:t>
            </a:r>
            <a:endParaRPr lang="zh-CN" altLang="en-US" sz="2400">
              <a:solidFill>
                <a:schemeClr val="accent1">
                  <a:lumMod val="10000"/>
                </a:schemeClr>
              </a:solidFill>
            </a:endParaRPr>
          </a:p>
          <a:p>
            <a:pPr marL="457200" indent="-457200" algn="l"/>
            <a:r>
              <a:rPr lang="zh-CN" altLang="en-US" sz="2400">
                <a:solidFill>
                  <a:schemeClr val="accent1">
                    <a:lumMod val="10000"/>
                  </a:schemeClr>
                </a:solidFill>
              </a:rPr>
              <a:t>           输尿管</a:t>
            </a:r>
            <a:endParaRPr lang="zh-CN" altLang="en-US" sz="2400">
              <a:solidFill>
                <a:schemeClr val="accent1">
                  <a:lumMod val="10000"/>
                </a:schemeClr>
              </a:solidFill>
            </a:endParaRPr>
          </a:p>
          <a:p>
            <a:pPr marL="457200" indent="-457200" algn="l"/>
            <a:r>
              <a:rPr lang="zh-CN" altLang="en-US" sz="2400">
                <a:solidFill>
                  <a:schemeClr val="accent1">
                    <a:lumMod val="10000"/>
                  </a:schemeClr>
                </a:solidFill>
              </a:rPr>
              <a:t>           </a:t>
            </a:r>
            <a:r>
              <a:rPr lang="zh-CN" altLang="en-US" sz="2400">
                <a:solidFill>
                  <a:schemeClr val="accent1">
                    <a:lumMod val="10000"/>
                  </a:schemeClr>
                </a:solidFill>
                <a:sym typeface="+mn-ea"/>
              </a:rPr>
              <a:t>没有</a:t>
            </a:r>
            <a:r>
              <a:rPr lang="zh-CN" altLang="en-US" sz="2400">
                <a:solidFill>
                  <a:schemeClr val="accent1">
                    <a:lumMod val="10000"/>
                  </a:schemeClr>
                </a:solidFill>
              </a:rPr>
              <a:t>膀胱和尿道</a:t>
            </a:r>
            <a:endParaRPr lang="zh-CN" altLang="en-US" sz="2400">
              <a:solidFill>
                <a:schemeClr val="accent1">
                  <a:lumMod val="10000"/>
                </a:schemeClr>
              </a:solidFill>
            </a:endParaRPr>
          </a:p>
          <a:p>
            <a:pPr marL="457200" indent="-457200" algn="l"/>
            <a:r>
              <a:rPr lang="zh-CN" altLang="en-US" sz="2400">
                <a:solidFill>
                  <a:schemeClr val="accent1">
                    <a:lumMod val="10000"/>
                  </a:schemeClr>
                </a:solidFill>
              </a:rPr>
              <a:t> </a:t>
            </a:r>
            <a:endParaRPr lang="zh-CN" altLang="en-US" sz="2400">
              <a:solidFill>
                <a:schemeClr val="accent1">
                  <a:lumMod val="10000"/>
                </a:schemeClr>
              </a:solidFill>
            </a:endParaRPr>
          </a:p>
          <a:p>
            <a:pPr marL="457200" indent="-457200" algn="l"/>
            <a:r>
              <a:rPr lang="zh-CN" altLang="en-US" sz="2400">
                <a:solidFill>
                  <a:schemeClr val="accent1">
                    <a:lumMod val="10000"/>
                  </a:schemeClr>
                </a:solidFill>
              </a:rPr>
              <a:t>   一、家禽泌尿系统的构造特点</a:t>
            </a:r>
            <a:endParaRPr lang="zh-CN" altLang="en-US" sz="2400">
              <a:solidFill>
                <a:schemeClr val="accent1">
                  <a:lumMod val="10000"/>
                </a:schemeClr>
              </a:solidFill>
            </a:endParaRPr>
          </a:p>
          <a:p>
            <a:pPr marL="457200" indent="-457200" algn="l"/>
            <a:r>
              <a:rPr lang="zh-CN" altLang="en-US" sz="2400">
                <a:solidFill>
                  <a:schemeClr val="accent1">
                    <a:lumMod val="10000"/>
                  </a:schemeClr>
                </a:solidFill>
              </a:rPr>
              <a:t>（一）肾   </a:t>
            </a:r>
            <a:endParaRPr lang="zh-CN" altLang="en-US" sz="2400">
              <a:solidFill>
                <a:schemeClr val="accent1">
                  <a:lumMod val="10000"/>
                </a:schemeClr>
              </a:solidFill>
            </a:endParaRPr>
          </a:p>
          <a:p>
            <a:pPr marL="457200" indent="-457200" algn="l"/>
            <a:r>
              <a:rPr lang="zh-CN" altLang="en-US" sz="2400">
                <a:solidFill>
                  <a:schemeClr val="accent1">
                    <a:lumMod val="10000"/>
                  </a:schemeClr>
                </a:solidFill>
              </a:rPr>
              <a:t>    </a:t>
            </a:r>
            <a:endParaRPr lang="zh-CN" altLang="en-US" sz="2400">
              <a:solidFill>
                <a:schemeClr val="accent1">
                  <a:lumMod val="10000"/>
                </a:schemeClr>
              </a:solidFill>
            </a:endParaRPr>
          </a:p>
          <a:p>
            <a:pPr marL="457200" indent="-457200" algn="l"/>
            <a:r>
              <a:rPr lang="zh-CN" altLang="en-US" sz="2400">
                <a:solidFill>
                  <a:schemeClr val="accent1">
                    <a:lumMod val="10000"/>
                  </a:schemeClr>
                </a:solidFill>
              </a:rPr>
              <a:t> </a:t>
            </a:r>
            <a:r>
              <a:rPr lang="en-US" altLang="zh-CN" sz="2400">
                <a:solidFill>
                  <a:schemeClr val="accent1">
                    <a:lumMod val="10000"/>
                  </a:schemeClr>
                </a:solidFill>
              </a:rPr>
              <a:t>1.</a:t>
            </a:r>
            <a:r>
              <a:rPr lang="zh-CN" altLang="en-US" sz="2400">
                <a:solidFill>
                  <a:schemeClr val="accent1">
                    <a:lumMod val="10000"/>
                  </a:schemeClr>
                </a:solidFill>
                <a:sym typeface="+mn-ea"/>
              </a:rPr>
              <a:t>位置：腰荐骨和髋骨两旁腹侧肾窝内，</a:t>
            </a:r>
            <a:r>
              <a:rPr lang="zh-CN" altLang="en-US" sz="2400">
                <a:solidFill>
                  <a:schemeClr val="accent1">
                    <a:lumMod val="10000"/>
                  </a:schemeClr>
                </a:solidFill>
                <a:sym typeface="+mn-ea"/>
              </a:rPr>
              <a:t>前达</a:t>
            </a:r>
            <a:endParaRPr lang="zh-CN" altLang="en-US" sz="2400">
              <a:solidFill>
                <a:schemeClr val="accent1">
                  <a:lumMod val="10000"/>
                </a:schemeClr>
              </a:solidFill>
              <a:sym typeface="+mn-ea"/>
            </a:endParaRPr>
          </a:p>
          <a:p>
            <a:pPr marL="457200" indent="-457200" algn="l"/>
            <a:endParaRPr lang="zh-CN" altLang="en-US" sz="2400">
              <a:solidFill>
                <a:schemeClr val="accent1">
                  <a:lumMod val="10000"/>
                </a:schemeClr>
              </a:solidFill>
              <a:sym typeface="+mn-ea"/>
            </a:endParaRPr>
          </a:p>
          <a:p>
            <a:pPr marL="457200" indent="-457200" algn="l"/>
            <a:r>
              <a:rPr lang="zh-CN" altLang="en-US" sz="2400">
                <a:solidFill>
                  <a:schemeClr val="accent1">
                    <a:lumMod val="10000"/>
                  </a:schemeClr>
                </a:solidFill>
                <a:sym typeface="+mn-ea"/>
              </a:rPr>
              <a:t>              最后肋骨，后达</a:t>
            </a:r>
            <a:r>
              <a:rPr lang="zh-CN" altLang="en-US" sz="2400">
                <a:solidFill>
                  <a:schemeClr val="accent1">
                    <a:lumMod val="10000"/>
                  </a:schemeClr>
                </a:solidFill>
                <a:sym typeface="+mn-ea"/>
              </a:rPr>
              <a:t>腰</a:t>
            </a:r>
            <a:r>
              <a:rPr lang="zh-CN" altLang="en-US" sz="2400">
                <a:solidFill>
                  <a:schemeClr val="accent1">
                    <a:lumMod val="10000"/>
                  </a:schemeClr>
                </a:solidFill>
                <a:sym typeface="+mn-ea"/>
              </a:rPr>
              <a:t>荐骨的后端。</a:t>
            </a:r>
            <a:endParaRPr lang="zh-CN" altLang="en-US" sz="2400">
              <a:solidFill>
                <a:schemeClr val="accent1">
                  <a:lumMod val="10000"/>
                </a:schemeClr>
              </a:solidFill>
              <a:sym typeface="+mn-ea"/>
            </a:endParaRPr>
          </a:p>
          <a:p>
            <a:pPr marL="457200" indent="-457200" algn="l"/>
            <a:r>
              <a:rPr lang="zh-CN" altLang="en-US" sz="2400">
                <a:solidFill>
                  <a:schemeClr val="accent1">
                    <a:lumMod val="10000"/>
                  </a:schemeClr>
                </a:solidFill>
                <a:sym typeface="+mn-ea"/>
              </a:rPr>
              <a:t>   </a:t>
            </a:r>
            <a:endParaRPr lang="zh-CN" altLang="en-US" sz="2400">
              <a:solidFill>
                <a:schemeClr val="accent1">
                  <a:lumMod val="10000"/>
                </a:schemeClr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77265" y="649605"/>
            <a:ext cx="3840480" cy="5835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3200">
                <a:solidFill>
                  <a:schemeClr val="accent1">
                    <a:lumMod val="1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任务二    </a:t>
            </a:r>
            <a:r>
              <a:rPr lang="zh-CN" altLang="en-US" sz="3200">
                <a:solidFill>
                  <a:schemeClr val="accent1">
                    <a:lumMod val="10000"/>
                  </a:schemeClr>
                </a:solidFill>
                <a:sym typeface="+mn-ea"/>
              </a:rPr>
              <a:t>泌尿</a:t>
            </a:r>
            <a:r>
              <a:rPr lang="zh-CN" altLang="en-US" sz="3200">
                <a:solidFill>
                  <a:schemeClr val="accent1">
                    <a:lumMod val="1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系统</a:t>
            </a:r>
            <a:endParaRPr lang="zh-CN" altLang="en-US" sz="3200"/>
          </a:p>
        </p:txBody>
      </p:sp>
      <p:sp>
        <p:nvSpPr>
          <p:cNvPr id="6147" name="左大括号 8201"/>
          <p:cNvSpPr/>
          <p:nvPr/>
        </p:nvSpPr>
        <p:spPr>
          <a:xfrm>
            <a:off x="1860550" y="1981200"/>
            <a:ext cx="200660" cy="904240"/>
          </a:xfrm>
          <a:prstGeom prst="leftBrace">
            <a:avLst>
              <a:gd name="adj1" fmla="val 25000"/>
              <a:gd name="adj2" fmla="val 50000"/>
            </a:avLst>
          </a:prstGeom>
          <a:noFill/>
          <a:ln w="38100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p>
            <a:endParaRPr lang="zh-CN" altLang="en-US">
              <a:solidFill>
                <a:schemeClr val="accent1">
                  <a:lumMod val="10000"/>
                </a:schemeClr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7" name="图片 6" descr="鸡解剖图10.jpg"/>
          <p:cNvPicPr>
            <a:picLocks noGrp="1" noChangeAspect="1"/>
          </p:cNvPicPr>
          <p:nvPr isPhoto="1"/>
        </p:nvPicPr>
        <p:blipFill>
          <a:blip r:embed="rId1" cstate="print">
            <a:lum/>
          </a:blip>
          <a:srcRect r="40638" b="143"/>
          <a:stretch>
            <a:fillRect/>
          </a:stretch>
        </p:blipFill>
        <p:spPr>
          <a:xfrm>
            <a:off x="7860665" y="952500"/>
            <a:ext cx="2898140" cy="246126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文本框 7"/>
          <p:cNvSpPr txBox="1"/>
          <p:nvPr/>
        </p:nvSpPr>
        <p:spPr>
          <a:xfrm>
            <a:off x="11066145" y="2084070"/>
            <a:ext cx="714375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457200" indent="-457200" algn="l"/>
            <a:r>
              <a:rPr lang="zh-CN" altLang="en-US" sz="2000">
                <a:solidFill>
                  <a:schemeClr val="accent1">
                    <a:lumMod val="10000"/>
                  </a:schemeClr>
                </a:solidFill>
                <a:sym typeface="+mn-ea"/>
              </a:rPr>
              <a:t>肾脏</a:t>
            </a:r>
            <a:endParaRPr lang="zh-CN" altLang="en-US" sz="2000">
              <a:solidFill>
                <a:schemeClr val="accent1">
                  <a:lumMod val="10000"/>
                </a:schemeClr>
              </a:solidFill>
              <a:sym typeface="+mn-ea"/>
            </a:endParaRPr>
          </a:p>
        </p:txBody>
      </p:sp>
      <p:cxnSp>
        <p:nvCxnSpPr>
          <p:cNvPr id="9" name="直接箭头连接符 8"/>
          <p:cNvCxnSpPr/>
          <p:nvPr/>
        </p:nvCxnSpPr>
        <p:spPr>
          <a:xfrm flipH="1" flipV="1">
            <a:off x="9577705" y="1769110"/>
            <a:ext cx="1950085" cy="11938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箭头连接符 9"/>
          <p:cNvCxnSpPr/>
          <p:nvPr/>
        </p:nvCxnSpPr>
        <p:spPr>
          <a:xfrm flipH="1" flipV="1">
            <a:off x="9248775" y="1798320"/>
            <a:ext cx="2233930" cy="90551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2995" y="3424555"/>
            <a:ext cx="4302125" cy="232981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8776970" y="5907405"/>
            <a:ext cx="276606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457200" indent="-457200" algn="l"/>
            <a:r>
              <a:rPr lang="en-US" altLang="zh-CN" sz="2000">
                <a:solidFill>
                  <a:schemeClr val="accent1">
                    <a:lumMod val="10000"/>
                  </a:schemeClr>
                </a:solidFill>
                <a:sym typeface="+mn-ea"/>
              </a:rPr>
              <a:t>1.</a:t>
            </a:r>
            <a:r>
              <a:rPr lang="zh-CN" altLang="en-US" sz="2000">
                <a:solidFill>
                  <a:schemeClr val="accent1">
                    <a:lumMod val="10000"/>
                  </a:schemeClr>
                </a:solidFill>
                <a:sym typeface="+mn-ea"/>
              </a:rPr>
              <a:t>睾丸      </a:t>
            </a:r>
            <a:r>
              <a:rPr lang="en-US" altLang="zh-CN" sz="2000">
                <a:solidFill>
                  <a:schemeClr val="accent1">
                    <a:lumMod val="10000"/>
                  </a:schemeClr>
                </a:solidFill>
                <a:sym typeface="+mn-ea"/>
              </a:rPr>
              <a:t>2.</a:t>
            </a:r>
            <a:r>
              <a:rPr lang="zh-CN" altLang="en-US" sz="2000">
                <a:solidFill>
                  <a:schemeClr val="accent1">
                    <a:lumMod val="10000"/>
                  </a:schemeClr>
                </a:solidFill>
                <a:sym typeface="+mn-ea"/>
              </a:rPr>
              <a:t>肾脏</a:t>
            </a:r>
            <a:endParaRPr lang="zh-CN" altLang="en-US" sz="2000">
              <a:solidFill>
                <a:schemeClr val="accent1">
                  <a:lumMod val="10000"/>
                </a:schemeClr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8068" name="矩形 88067"/>
          <p:cNvSpPr/>
          <p:nvPr/>
        </p:nvSpPr>
        <p:spPr>
          <a:xfrm>
            <a:off x="798195" y="1006475"/>
            <a:ext cx="10573385" cy="57150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v"/>
              <a:defRPr sz="32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lvl="1" indent="-28575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"/>
              <a:defRPr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Char char="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800" b="1" dirty="0">
                <a:solidFill>
                  <a:schemeClr val="accent1">
                    <a:lumMod val="10000"/>
                  </a:schemeClr>
                </a:solidFill>
                <a:latin typeface="Times New Roman" panose="02020603050405020304" pitchFamily="18" charset="0"/>
                <a:ea typeface="ˎ̥"/>
              </a:rPr>
              <a:t> </a:t>
            </a:r>
            <a:r>
              <a:rPr lang="en-US" altLang="zh-CN" sz="2400" b="1" dirty="0">
                <a:solidFill>
                  <a:schemeClr val="accent1">
                    <a:lumMod val="10000"/>
                  </a:schemeClr>
                </a:solidFill>
                <a:latin typeface="Times New Roman" panose="02020603050405020304" pitchFamily="18" charset="0"/>
                <a:ea typeface="ˎ̥"/>
              </a:rPr>
              <a:t> 2.</a:t>
            </a:r>
            <a:r>
              <a:rPr lang="zh-CN" altLang="en-US" sz="2400" b="1" dirty="0">
                <a:solidFill>
                  <a:schemeClr val="accent1">
                    <a:lumMod val="10000"/>
                  </a:schemeClr>
                </a:solidFill>
                <a:latin typeface="Times New Roman" panose="02020603050405020304" pitchFamily="18" charset="0"/>
              </a:rPr>
              <a:t>形态     较</a:t>
            </a:r>
            <a:r>
              <a:rPr lang="en-US" altLang="zh-CN" sz="2400" b="1" dirty="0">
                <a:solidFill>
                  <a:schemeClr val="accent1">
                    <a:lumMod val="10000"/>
                  </a:schemeClr>
                </a:solidFill>
                <a:latin typeface="Times New Roman" panose="02020603050405020304" pitchFamily="18" charset="0"/>
              </a:rPr>
              <a:t>`</a:t>
            </a:r>
            <a:r>
              <a:rPr lang="zh-CN" altLang="en-US" sz="2400" b="1" dirty="0">
                <a:solidFill>
                  <a:schemeClr val="accent1">
                    <a:lumMod val="10000"/>
                  </a:schemeClr>
                </a:solidFill>
                <a:latin typeface="Times New Roman" panose="02020603050405020304" pitchFamily="18" charset="0"/>
              </a:rPr>
              <a:t>发达，</a:t>
            </a:r>
            <a:r>
              <a:rPr lang="zh-CN" altLang="en-US" sz="2400" b="1" dirty="0">
                <a:solidFill>
                  <a:schemeClr val="accent1">
                    <a:lumMod val="10000"/>
                  </a:schemeClr>
                </a:solidFill>
                <a:latin typeface="Times New Roman" panose="02020603050405020304" pitchFamily="18" charset="0"/>
              </a:rPr>
              <a:t>呈红褐色，长条状、体积大、质软易碎，</a:t>
            </a:r>
            <a:endParaRPr lang="zh-CN" altLang="en-US" sz="2400" b="1" dirty="0">
              <a:solidFill>
                <a:schemeClr val="accent1">
                  <a:lumMod val="10000"/>
                </a:schemeClr>
              </a:solidFill>
              <a:latin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>
                <a:solidFill>
                  <a:schemeClr val="accent1">
                    <a:lumMod val="10000"/>
                  </a:schemeClr>
                </a:solidFill>
                <a:latin typeface="Times New Roman" panose="02020603050405020304" pitchFamily="18" charset="0"/>
              </a:rPr>
              <a:t>                 分前、中、后三叶</a:t>
            </a:r>
            <a:endParaRPr lang="zh-CN" altLang="en-US" sz="2400" b="1" dirty="0">
              <a:solidFill>
                <a:schemeClr val="accent1">
                  <a:lumMod val="10000"/>
                </a:schemeClr>
              </a:solidFill>
              <a:latin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>
                <a:solidFill>
                  <a:schemeClr val="accent1">
                    <a:lumMod val="10000"/>
                  </a:schemeClr>
                </a:solidFill>
                <a:latin typeface="Times New Roman" panose="02020603050405020304" pitchFamily="18" charset="0"/>
              </a:rPr>
              <a:t>                 无脂肪囊、无肾门、肾盂，</a:t>
            </a:r>
            <a:endParaRPr lang="zh-CN" altLang="en-US" sz="2400" b="1" dirty="0">
              <a:solidFill>
                <a:schemeClr val="accent1">
                  <a:lumMod val="10000"/>
                </a:schemeClr>
              </a:solidFill>
              <a:latin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>
                <a:solidFill>
                  <a:schemeClr val="accent1">
                    <a:lumMod val="10000"/>
                  </a:schemeClr>
                </a:solidFill>
                <a:latin typeface="Times New Roman" panose="02020603050405020304" pitchFamily="18" charset="0"/>
              </a:rPr>
              <a:t>                  产生尿液经收集管注入输尿管出肾</a:t>
            </a:r>
            <a:endParaRPr lang="zh-CN" altLang="en-US" sz="2400" b="1" dirty="0">
              <a:solidFill>
                <a:schemeClr val="accent1">
                  <a:lumMod val="10000"/>
                </a:schemeClr>
              </a:solidFill>
              <a:latin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spcBef>
                <a:spcPct val="0"/>
              </a:spcBef>
              <a:buNone/>
            </a:pPr>
            <a:endParaRPr lang="zh-CN" altLang="en-US" sz="2400" b="1" dirty="0">
              <a:solidFill>
                <a:schemeClr val="accent1">
                  <a:lumMod val="10000"/>
                </a:schemeClr>
              </a:solidFill>
              <a:latin typeface="Times New Roman" panose="02020603050405020304" pitchFamily="18" charset="0"/>
              <a:cs typeface="宋体" panose="02010600030101010101" pitchFamily="2" charset="-122"/>
            </a:endParaRPr>
          </a:p>
          <a:p>
            <a:pPr lvl="0"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>
                <a:solidFill>
                  <a:schemeClr val="accent1">
                    <a:lumMod val="1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400" b="1" dirty="0">
                <a:solidFill>
                  <a:schemeClr val="accent1">
                    <a:lumMod val="10000"/>
                  </a:schemeClr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lang="zh-CN" altLang="en-US" sz="2400" b="1" dirty="0">
              <a:solidFill>
                <a:schemeClr val="accent1">
                  <a:lumMod val="10000"/>
                </a:schemeClr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2" name="图片 1" descr="10a70a9fdf3045b1827c054b3b27ab1f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001510" y="3443605"/>
            <a:ext cx="4737100" cy="2853690"/>
          </a:xfrm>
          <a:prstGeom prst="rect">
            <a:avLst/>
          </a:prstGeom>
        </p:spPr>
      </p:pic>
      <p:pic>
        <p:nvPicPr>
          <p:cNvPr id="4" name="图片 3" descr="0b29b9e82d75495787a81f95e8a8438c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6110" y="4206875"/>
            <a:ext cx="4764405" cy="218821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3118485" y="4241165"/>
            <a:ext cx="87249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肾中叶</a:t>
            </a:r>
            <a:endParaRPr lang="zh-CN" altLang="en-US" b="1" dirty="0">
              <a:solidFill>
                <a:srgbClr val="FF0000"/>
              </a:solidFill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733925" y="4043680"/>
            <a:ext cx="87249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肾前叶</a:t>
            </a:r>
            <a:endParaRPr lang="zh-CN" altLang="en-US" b="1" dirty="0">
              <a:solidFill>
                <a:srgbClr val="FF0000"/>
              </a:solidFill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047875" y="4361180"/>
            <a:ext cx="87249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肾后叶</a:t>
            </a:r>
            <a:endParaRPr lang="zh-CN" altLang="en-US" b="1" dirty="0">
              <a:solidFill>
                <a:srgbClr val="FF0000"/>
              </a:solidFill>
              <a:latin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900430" y="982980"/>
            <a:ext cx="10692765" cy="279971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266700"/>
            <a:r>
              <a:rPr lang="zh-CN" sz="2800" b="0">
                <a:solidFill>
                  <a:schemeClr val="accent1">
                    <a:lumMod val="10000"/>
                  </a:schemeClr>
                </a:solidFill>
                <a:ea typeface="宋体" panose="02010600030101010101" pitchFamily="2" charset="-122"/>
              </a:rPr>
              <a:t>肾的实质  </a:t>
            </a:r>
            <a:endParaRPr lang="zh-CN" sz="2800" b="0">
              <a:solidFill>
                <a:schemeClr val="accent1">
                  <a:lumMod val="10000"/>
                </a:schemeClr>
              </a:solidFill>
              <a:ea typeface="宋体" panose="02010600030101010101" pitchFamily="2" charset="-122"/>
            </a:endParaRPr>
          </a:p>
          <a:p>
            <a:pPr indent="266700"/>
            <a:r>
              <a:rPr lang="zh-CN" sz="2800" b="0">
                <a:solidFill>
                  <a:schemeClr val="accent1">
                    <a:lumMod val="10000"/>
                  </a:schemeClr>
                </a:solidFill>
                <a:ea typeface="宋体" panose="02010600030101010101" pitchFamily="2" charset="-122"/>
              </a:rPr>
              <a:t>               </a:t>
            </a:r>
            <a:endParaRPr lang="zh-CN" sz="2800" b="0">
              <a:solidFill>
                <a:schemeClr val="accent1">
                  <a:lumMod val="10000"/>
                </a:schemeClr>
              </a:solidFill>
              <a:ea typeface="宋体" panose="02010600030101010101" pitchFamily="2" charset="-122"/>
            </a:endParaRPr>
          </a:p>
          <a:p>
            <a:pPr indent="266700"/>
            <a:r>
              <a:rPr lang="zh-CN" sz="2400" b="0">
                <a:solidFill>
                  <a:schemeClr val="accent1">
                    <a:lumMod val="10000"/>
                  </a:schemeClr>
                </a:solidFill>
                <a:ea typeface="宋体" panose="02010600030101010101" pitchFamily="2" charset="-122"/>
              </a:rPr>
              <a:t>肾小叶  </a:t>
            </a:r>
            <a:r>
              <a:rPr lang="zh-CN" sz="2400">
                <a:solidFill>
                  <a:schemeClr val="accent1">
                    <a:lumMod val="10000"/>
                  </a:schemeClr>
                </a:solidFill>
                <a:ea typeface="宋体" panose="02010600030101010101" pitchFamily="2" charset="-122"/>
                <a:sym typeface="+mn-ea"/>
              </a:rPr>
              <a:t>表层皮质区  </a:t>
            </a:r>
            <a:r>
              <a:rPr lang="zh-CN" sz="2400" b="0">
                <a:solidFill>
                  <a:schemeClr val="accent1">
                    <a:lumMod val="10000"/>
                  </a:schemeClr>
                </a:solidFill>
                <a:ea typeface="宋体" panose="02010600030101010101" pitchFamily="2" charset="-122"/>
              </a:rPr>
              <a:t>肾单位</a:t>
            </a:r>
            <a:r>
              <a:rPr lang="zh-CN" altLang="en-US" sz="2400" b="0">
                <a:solidFill>
                  <a:schemeClr val="accent1">
                    <a:lumMod val="10000"/>
                  </a:schemeClr>
                </a:solidFill>
                <a:ea typeface="宋体" panose="02010600030101010101" pitchFamily="2" charset="-122"/>
              </a:rPr>
              <a:t>：</a:t>
            </a:r>
            <a:r>
              <a:rPr lang="zh-CN" sz="2400">
                <a:solidFill>
                  <a:schemeClr val="accent1">
                    <a:lumMod val="10000"/>
                  </a:schemeClr>
                </a:solidFill>
                <a:ea typeface="宋体" panose="02010600030101010101" pitchFamily="2" charset="-122"/>
                <a:sym typeface="+mn-ea"/>
              </a:rPr>
              <a:t>肾小球不发达、有</a:t>
            </a:r>
            <a:r>
              <a:rPr lang="zh-CN" sz="2400">
                <a:solidFill>
                  <a:schemeClr val="accent1">
                    <a:lumMod val="10000"/>
                  </a:schemeClr>
                </a:solidFill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血管袢2～3条</a:t>
            </a:r>
            <a:r>
              <a:rPr lang="zh-CN" sz="2400" b="0">
                <a:solidFill>
                  <a:schemeClr val="accent1">
                    <a:lumMod val="10000"/>
                  </a:schemeClr>
                </a:solidFill>
                <a:ea typeface="宋体" panose="02010600030101010101" pitchFamily="2" charset="-122"/>
              </a:rPr>
              <a:t>        </a:t>
            </a:r>
            <a:endParaRPr lang="zh-CN" sz="2400" b="0">
              <a:solidFill>
                <a:schemeClr val="accent1">
                  <a:lumMod val="10000"/>
                </a:schemeClr>
              </a:solidFill>
              <a:ea typeface="宋体" panose="02010600030101010101" pitchFamily="2" charset="-122"/>
            </a:endParaRPr>
          </a:p>
          <a:p>
            <a:pPr indent="266700"/>
            <a:r>
              <a:rPr lang="zh-CN" sz="2400" b="0">
                <a:solidFill>
                  <a:schemeClr val="accent1">
                    <a:lumMod val="10000"/>
                  </a:schemeClr>
                </a:solidFill>
                <a:ea typeface="宋体" panose="02010600030101010101" pitchFamily="2" charset="-122"/>
              </a:rPr>
              <a:t>             </a:t>
            </a:r>
            <a:endParaRPr lang="zh-CN" sz="2400" b="0">
              <a:solidFill>
                <a:schemeClr val="accent1">
                  <a:lumMod val="10000"/>
                </a:schemeClr>
              </a:solidFill>
              <a:ea typeface="宋体" panose="02010600030101010101" pitchFamily="2" charset="-122"/>
            </a:endParaRPr>
          </a:p>
          <a:p>
            <a:pPr indent="266700"/>
            <a:r>
              <a:rPr lang="zh-CN" sz="2400" b="0">
                <a:solidFill>
                  <a:schemeClr val="accent1">
                    <a:lumMod val="10000"/>
                  </a:schemeClr>
                </a:solidFill>
                <a:ea typeface="宋体" panose="02010600030101010101" pitchFamily="2" charset="-122"/>
              </a:rPr>
              <a:t>             深部髓质区：集合管和髓袢</a:t>
            </a:r>
            <a:endParaRPr lang="zh-CN" sz="2400" b="0">
              <a:solidFill>
                <a:schemeClr val="accent1">
                  <a:lumMod val="10000"/>
                </a:schemeClr>
              </a:solidFill>
              <a:ea typeface="宋体" panose="02010600030101010101" pitchFamily="2" charset="-122"/>
            </a:endParaRPr>
          </a:p>
          <a:p>
            <a:pPr indent="266700"/>
            <a:endParaRPr lang="zh-CN" altLang="en-US" sz="2400" b="0">
              <a:solidFill>
                <a:schemeClr val="accent1">
                  <a:lumMod val="10000"/>
                </a:schemeClr>
              </a:solidFill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266700"/>
            <a:endParaRPr lang="zh-CN" altLang="en-US" sz="2400" b="0">
              <a:solidFill>
                <a:schemeClr val="accent1">
                  <a:lumMod val="10000"/>
                </a:schemeClr>
              </a:solidFill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147" name="左大括号 8201"/>
          <p:cNvSpPr/>
          <p:nvPr/>
        </p:nvSpPr>
        <p:spPr>
          <a:xfrm>
            <a:off x="2101215" y="2041525"/>
            <a:ext cx="200660" cy="904240"/>
          </a:xfrm>
          <a:prstGeom prst="leftBrace">
            <a:avLst>
              <a:gd name="adj1" fmla="val 25000"/>
              <a:gd name="adj2" fmla="val 50000"/>
            </a:avLst>
          </a:prstGeom>
          <a:noFill/>
          <a:ln w="38100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p>
            <a:endParaRPr lang="zh-CN" altLang="en-US">
              <a:solidFill>
                <a:schemeClr val="accent1">
                  <a:lumMod val="10000"/>
                </a:schemeClr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89635" y="3781425"/>
            <a:ext cx="10928985" cy="19996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266700" algn="l" fontAlgn="base"/>
            <a:r>
              <a:rPr lang="zh-CN" altLang="en-US" sz="2800">
                <a:solidFill>
                  <a:schemeClr val="accent1">
                    <a:lumMod val="10000"/>
                  </a:schemeClr>
                </a:solidFill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（</a:t>
            </a:r>
            <a:r>
              <a:rPr lang="zh-CN" altLang="en-US" sz="2400">
                <a:solidFill>
                  <a:schemeClr val="accent1">
                    <a:lumMod val="10000"/>
                  </a:schemeClr>
                </a:solidFill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二）输尿管：</a:t>
            </a:r>
            <a:endParaRPr lang="zh-CN" altLang="en-US" sz="2400">
              <a:solidFill>
                <a:schemeClr val="accent1">
                  <a:lumMod val="10000"/>
                </a:schemeClr>
              </a:solidFill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indent="266700" algn="l" fontAlgn="base"/>
            <a:r>
              <a:rPr lang="zh-CN" altLang="en-US" sz="2400">
                <a:solidFill>
                  <a:schemeClr val="accent1">
                    <a:lumMod val="10000"/>
                  </a:schemeClr>
                </a:solidFill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                          成对肌质性管道，管壁薄，从肾中部发出，沿肾腹面向后伸</a:t>
            </a:r>
            <a:endParaRPr lang="zh-CN" altLang="en-US" sz="2400">
              <a:solidFill>
                <a:schemeClr val="accent1">
                  <a:lumMod val="10000"/>
                </a:schemeClr>
              </a:solidFill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indent="266700" algn="l" fontAlgn="base"/>
            <a:endParaRPr lang="zh-CN" altLang="en-US" sz="2400">
              <a:solidFill>
                <a:schemeClr val="accent1">
                  <a:lumMod val="10000"/>
                </a:schemeClr>
              </a:solidFill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indent="266700" algn="l" fontAlgn="base"/>
            <a:r>
              <a:rPr lang="zh-CN" altLang="en-US" sz="2400">
                <a:solidFill>
                  <a:schemeClr val="accent1">
                    <a:lumMod val="10000"/>
                  </a:schemeClr>
                </a:solidFill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                           延，末端开口于泄</a:t>
            </a:r>
            <a:r>
              <a:rPr lang="zh-CN" altLang="en-US" sz="2400">
                <a:solidFill>
                  <a:schemeClr val="accent1">
                    <a:lumMod val="10000"/>
                  </a:schemeClr>
                </a:solidFill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殖道顶壁的两侧</a:t>
            </a:r>
            <a:r>
              <a:rPr lang="zh-CN" altLang="en-US" sz="2400">
                <a:solidFill>
                  <a:schemeClr val="accent1">
                    <a:lumMod val="10000"/>
                  </a:schemeClr>
                </a:solidFill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 </a:t>
            </a:r>
            <a:endParaRPr lang="zh-CN" altLang="en-US" sz="2400" b="0">
              <a:solidFill>
                <a:schemeClr val="accent1">
                  <a:lumMod val="10000"/>
                </a:schemeClr>
              </a:solidFill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266700" algn="l" fontAlgn="base"/>
            <a:r>
              <a:rPr lang="zh-CN" altLang="en-US" sz="2400">
                <a:solidFill>
                  <a:schemeClr val="accent1">
                    <a:lumMod val="10000"/>
                  </a:schemeClr>
                </a:solidFill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                        。</a:t>
            </a:r>
            <a:endParaRPr lang="zh-CN" altLang="en-US"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843280" y="1136650"/>
            <a:ext cx="10867390" cy="48310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800">
                <a:solidFill>
                  <a:schemeClr val="accent1">
                    <a:lumMod val="10000"/>
                  </a:schemeClr>
                </a:solidFill>
              </a:rPr>
              <a:t>二、家禽泌尿系统的生理特点</a:t>
            </a:r>
            <a:endParaRPr lang="zh-CN" altLang="en-US" sz="2800">
              <a:solidFill>
                <a:schemeClr val="accent1">
                  <a:lumMod val="10000"/>
                </a:schemeClr>
              </a:solidFill>
            </a:endParaRPr>
          </a:p>
          <a:p>
            <a:pPr fontAlgn="auto"/>
            <a:endParaRPr lang="zh-CN" altLang="en-US" sz="2800">
              <a:solidFill>
                <a:schemeClr val="accent1">
                  <a:lumMod val="10000"/>
                </a:schemeClr>
              </a:solidFill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2800">
                <a:solidFill>
                  <a:schemeClr val="accent1">
                    <a:lumMod val="10000"/>
                  </a:schemeClr>
                </a:solidFill>
              </a:rPr>
              <a:t>（一）原尿生成量：较少。</a:t>
            </a:r>
            <a:endParaRPr lang="zh-CN" altLang="en-US" sz="2800">
              <a:solidFill>
                <a:schemeClr val="accent1">
                  <a:lumMod val="10000"/>
                </a:schemeClr>
              </a:solidFill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2800">
                <a:solidFill>
                  <a:schemeClr val="accent1">
                    <a:lumMod val="10000"/>
                  </a:schemeClr>
                </a:solidFill>
              </a:rPr>
              <a:t>（二）肾小管分泌和排泄机能：较强，</a:t>
            </a:r>
            <a:endParaRPr lang="zh-CN" altLang="en-US" sz="2800">
              <a:solidFill>
                <a:schemeClr val="accent1">
                  <a:lumMod val="10000"/>
                </a:schemeClr>
              </a:solidFill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2800">
                <a:solidFill>
                  <a:schemeClr val="accent1">
                    <a:lumMod val="10000"/>
                  </a:schemeClr>
                </a:solidFill>
              </a:rPr>
              <a:t>（三）肾小管重吸收能力：较强、能重吸收对机体有用的</a:t>
            </a:r>
            <a:r>
              <a:rPr lang="zh-CN" altLang="en-US" sz="2800">
                <a:solidFill>
                  <a:schemeClr val="accent1">
                    <a:lumMod val="10000"/>
                  </a:schemeClr>
                </a:solidFill>
                <a:sym typeface="+mn-ea"/>
              </a:rPr>
              <a:t>绝大部分</a:t>
            </a:r>
            <a:r>
              <a:rPr lang="zh-CN" altLang="en-US" sz="2800">
                <a:solidFill>
                  <a:schemeClr val="accent1">
                    <a:lumMod val="10000"/>
                  </a:schemeClr>
                </a:solidFill>
              </a:rPr>
              <a:t>物质。</a:t>
            </a:r>
            <a:endParaRPr lang="zh-CN" altLang="en-US" sz="2800">
              <a:solidFill>
                <a:schemeClr val="accent1">
                  <a:lumMod val="10000"/>
                </a:schemeClr>
              </a:solidFill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2800">
                <a:solidFill>
                  <a:schemeClr val="accent1">
                    <a:lumMod val="10000"/>
                  </a:schemeClr>
                </a:solidFill>
              </a:rPr>
              <a:t>（四）蛋白质代谢主要产物：</a:t>
            </a:r>
            <a:r>
              <a:rPr lang="zh-CN" altLang="en-US" sz="2800">
                <a:solidFill>
                  <a:schemeClr val="accent1">
                    <a:lumMod val="10000"/>
                  </a:schemeClr>
                </a:solidFill>
                <a:sym typeface="+mn-ea"/>
              </a:rPr>
              <a:t>奶油色</a:t>
            </a:r>
            <a:r>
              <a:rPr lang="zh-CN" altLang="en-US" sz="2800">
                <a:solidFill>
                  <a:schemeClr val="accent1">
                    <a:lumMod val="10000"/>
                  </a:schemeClr>
                </a:solidFill>
              </a:rPr>
              <a:t>尿酸</a:t>
            </a:r>
            <a:r>
              <a:rPr lang="zh-CN" altLang="en-US" sz="2800">
                <a:solidFill>
                  <a:schemeClr val="accent1">
                    <a:lumMod val="10000"/>
                  </a:schemeClr>
                </a:solidFill>
                <a:sym typeface="+mn-ea"/>
              </a:rPr>
              <a:t>盐</a:t>
            </a:r>
            <a:r>
              <a:rPr lang="zh-CN" altLang="en-US" sz="2800">
                <a:solidFill>
                  <a:schemeClr val="accent1">
                    <a:lumMod val="10000"/>
                  </a:schemeClr>
                </a:solidFill>
              </a:rPr>
              <a:t>。</a:t>
            </a:r>
            <a:endParaRPr lang="zh-CN" altLang="en-US" sz="2800">
              <a:solidFill>
                <a:schemeClr val="accent1">
                  <a:lumMod val="10000"/>
                </a:schemeClr>
              </a:solidFill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2800">
                <a:solidFill>
                  <a:schemeClr val="accent1">
                    <a:lumMod val="10000"/>
                  </a:schemeClr>
                </a:solidFill>
              </a:rPr>
              <a:t>（五）尿液直接排泄到泄殖腔中，随粪便排出体外。</a:t>
            </a:r>
            <a:endParaRPr lang="zh-CN" altLang="en-US" sz="2800">
              <a:solidFill>
                <a:schemeClr val="accent1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8068" name="矩形 88067"/>
          <p:cNvSpPr/>
          <p:nvPr/>
        </p:nvSpPr>
        <p:spPr>
          <a:xfrm>
            <a:off x="330200" y="1911985"/>
            <a:ext cx="10573385" cy="57150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v"/>
              <a:defRPr sz="32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lvl="1" indent="-28575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"/>
              <a:defRPr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Char char="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800" b="1" dirty="0">
                <a:solidFill>
                  <a:schemeClr val="accent1">
                    <a:lumMod val="10000"/>
                  </a:schemeClr>
                </a:solidFill>
                <a:latin typeface="Times New Roman" panose="02020603050405020304" pitchFamily="18" charset="0"/>
                <a:ea typeface="ˎ̥"/>
              </a:rPr>
              <a:t>       </a:t>
            </a:r>
            <a:r>
              <a:rPr lang="zh-CN" altLang="en-US" sz="2800" b="1" dirty="0">
                <a:solidFill>
                  <a:schemeClr val="accent1">
                    <a:lumMod val="10000"/>
                  </a:schemeClr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一．填空题</a:t>
            </a:r>
            <a:r>
              <a:rPr lang="zh-CN" altLang="en-US" sz="2800" dirty="0">
                <a:solidFill>
                  <a:schemeClr val="accent1">
                    <a:lumMod val="10000"/>
                  </a:schemeClr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lang="zh-CN" altLang="en-US" sz="2800" dirty="0">
              <a:solidFill>
                <a:schemeClr val="accent1">
                  <a:lumMod val="10000"/>
                </a:schemeClr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lvl="0" algn="l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None/>
            </a:pPr>
            <a:r>
              <a:rPr lang="zh-CN" altLang="en-US" sz="2800" dirty="0">
                <a:solidFill>
                  <a:schemeClr val="accent1">
                    <a:lumMod val="10000"/>
                  </a:schemeClr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     </a:t>
            </a:r>
            <a:r>
              <a:rPr lang="en-US" altLang="zh-CN" sz="2800" dirty="0">
                <a:solidFill>
                  <a:schemeClr val="accent1">
                    <a:lumMod val="10000"/>
                  </a:schemeClr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1.</a:t>
            </a:r>
            <a:r>
              <a:rPr lang="zh-CN" altLang="en-US" sz="2800" dirty="0">
                <a:solidFill>
                  <a:schemeClr val="accent1">
                    <a:lumMod val="10000"/>
                  </a:schemeClr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家禽泌尿系统仅存有</a:t>
            </a:r>
            <a:r>
              <a:rPr lang="zh-CN" altLang="en-US" sz="2800" dirty="0">
                <a:solidFill>
                  <a:schemeClr val="accent1">
                    <a:lumMod val="10000"/>
                  </a:schemeClr>
                </a:solid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_____和_____等器官、无_____和_____。</a:t>
            </a:r>
            <a:endParaRPr lang="zh-CN" altLang="en-US" sz="2800" dirty="0">
              <a:solidFill>
                <a:schemeClr val="accent1">
                  <a:lumMod val="10000"/>
                </a:schemeClr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lvl="0" algn="just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None/>
            </a:pPr>
            <a:r>
              <a:rPr lang="zh-CN" altLang="en-US" sz="2800" dirty="0">
                <a:solidFill>
                  <a:schemeClr val="accent1">
                    <a:lumMod val="10000"/>
                  </a:schemeClr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     </a:t>
            </a:r>
            <a:r>
              <a:rPr lang="en-US" altLang="zh-CN" sz="2800" dirty="0">
                <a:solidFill>
                  <a:schemeClr val="accent1">
                    <a:lumMod val="10000"/>
                  </a:schemeClr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2.</a:t>
            </a:r>
            <a:r>
              <a:rPr lang="zh-CN" altLang="en-US" sz="2800" dirty="0">
                <a:solidFill>
                  <a:schemeClr val="accent1">
                    <a:lumMod val="10000"/>
                  </a:schemeClr>
                </a:solid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家禽</a:t>
            </a:r>
            <a:r>
              <a:rPr lang="zh-CN" altLang="en-US" sz="2800" dirty="0">
                <a:solidFill>
                  <a:schemeClr val="accent1">
                    <a:lumMod val="10000"/>
                  </a:schemeClr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肾位于_____，无</a:t>
            </a:r>
            <a:r>
              <a:rPr lang="zh-CN" altLang="en-US" sz="2800" dirty="0">
                <a:solidFill>
                  <a:schemeClr val="accent1">
                    <a:lumMod val="10000"/>
                  </a:schemeClr>
                </a:solid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_____、_____和_____</a:t>
            </a:r>
            <a:r>
              <a:rPr lang="zh-CN" altLang="en-US" sz="2800" dirty="0">
                <a:solidFill>
                  <a:schemeClr val="accent1">
                    <a:lumMod val="10000"/>
                  </a:schemeClr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。 </a:t>
            </a:r>
            <a:endParaRPr lang="zh-CN" altLang="en-US" sz="2800" dirty="0">
              <a:solidFill>
                <a:schemeClr val="accent1">
                  <a:lumMod val="10000"/>
                </a:schemeClr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800" dirty="0">
                <a:solidFill>
                  <a:schemeClr val="accent1">
                    <a:lumMod val="10000"/>
                  </a:schemeClr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     3.</a:t>
            </a:r>
            <a:r>
              <a:rPr lang="zh-CN" altLang="en-US" sz="2800" dirty="0">
                <a:solidFill>
                  <a:schemeClr val="accent1">
                    <a:lumMod val="10000"/>
                  </a:schemeClr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家禽肾滤过机能</a:t>
            </a:r>
            <a:r>
              <a:rPr lang="zh-CN" altLang="en-US" sz="2800" dirty="0">
                <a:solidFill>
                  <a:schemeClr val="accent1">
                    <a:lumMod val="10000"/>
                  </a:schemeClr>
                </a:solid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_____、</a:t>
            </a:r>
            <a:r>
              <a:rPr lang="zh-CN" altLang="en-US" sz="2800" dirty="0">
                <a:solidFill>
                  <a:schemeClr val="accent1">
                    <a:lumMod val="10000"/>
                  </a:schemeClr>
                </a:solidFill>
                <a:latin typeface="Times New Roman" panose="02020603050405020304" pitchFamily="18" charset="0"/>
                <a:sym typeface="+mn-ea"/>
              </a:rPr>
              <a:t>原尿生成量</a:t>
            </a:r>
            <a:r>
              <a:rPr lang="zh-CN" altLang="en-US" sz="2800" dirty="0">
                <a:solidFill>
                  <a:schemeClr val="accent1">
                    <a:lumMod val="10000"/>
                  </a:schemeClr>
                </a:solid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_</a:t>
            </a:r>
            <a:r>
              <a:rPr lang="zh-CN" altLang="en-US" sz="2800" dirty="0">
                <a:solidFill>
                  <a:schemeClr val="accent1">
                    <a:lumMod val="10000"/>
                  </a:schemeClr>
                </a:solid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___，</a:t>
            </a:r>
            <a:endParaRPr lang="zh-CN" altLang="en-US" sz="2800" dirty="0">
              <a:solidFill>
                <a:schemeClr val="accent1">
                  <a:lumMod val="10000"/>
                </a:schemeClr>
              </a:solidFill>
              <a:latin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800" dirty="0">
                <a:solidFill>
                  <a:schemeClr val="accent1">
                    <a:lumMod val="10000"/>
                  </a:schemeClr>
                </a:solid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       </a:t>
            </a:r>
            <a:r>
              <a:rPr lang="en-US" altLang="zh-CN" sz="2800" dirty="0">
                <a:solidFill>
                  <a:schemeClr val="accent1">
                    <a:lumMod val="10000"/>
                  </a:schemeClr>
                </a:solid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4.</a:t>
            </a:r>
            <a:r>
              <a:rPr lang="zh-CN" altLang="en-US" sz="2800" dirty="0">
                <a:solidFill>
                  <a:schemeClr val="accent1">
                    <a:lumMod val="10000"/>
                  </a:schemeClr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肾重吸收功能较强，尿中含</a:t>
            </a:r>
            <a:r>
              <a:rPr lang="zh-CN" altLang="en-US" sz="2800" dirty="0">
                <a:solidFill>
                  <a:schemeClr val="accent1">
                    <a:lumMod val="10000"/>
                  </a:schemeClr>
                </a:solid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_____，不含_____</a:t>
            </a:r>
            <a:r>
              <a:rPr lang="zh-CN" altLang="en-US" sz="2800" dirty="0">
                <a:solidFill>
                  <a:schemeClr val="accent1">
                    <a:lumMod val="10000"/>
                  </a:schemeClr>
                </a:solidFill>
                <a:latin typeface="宋体" panose="02010600030101010101" pitchFamily="2" charset="-122"/>
                <a:sym typeface="+mn-ea"/>
              </a:rPr>
              <a:t>。</a:t>
            </a:r>
            <a:endParaRPr lang="zh-CN" altLang="en-US" sz="2800" dirty="0">
              <a:solidFill>
                <a:schemeClr val="accent1">
                  <a:lumMod val="10000"/>
                </a:schemeClr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lvl="0" algn="just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None/>
            </a:pPr>
            <a:r>
              <a:rPr lang="zh-CN" altLang="en-US" sz="2800" dirty="0">
                <a:solidFill>
                  <a:schemeClr val="accent1">
                    <a:lumMod val="10000"/>
                  </a:schemeClr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lang="zh-CN" altLang="en-US" sz="2800" dirty="0">
              <a:solidFill>
                <a:schemeClr val="accent1">
                  <a:lumMod val="10000"/>
                </a:schemeClr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88070" name="矩形 88069"/>
          <p:cNvSpPr/>
          <p:nvPr/>
        </p:nvSpPr>
        <p:spPr>
          <a:xfrm>
            <a:off x="1447800" y="719455"/>
            <a:ext cx="7277100" cy="9969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None/>
              <a:defRPr sz="4400" b="0" i="0" u="none" kern="1200" baseline="0">
                <a:solidFill>
                  <a:srgbClr val="3F3F3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lvl="0" algn="l"/>
            <a:r>
              <a:rPr lang="zh-CN" altLang="en-US" sz="2800" b="1" dirty="0">
                <a:latin typeface="Times New Roman" panose="02020603050405020304" pitchFamily="18" charset="0"/>
              </a:rPr>
              <a:t>复习思考题</a:t>
            </a:r>
            <a:endParaRPr lang="zh-CN" altLang="en-US" sz="28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古瓶荷花">
  <a:themeElements>
    <a:clrScheme name="">
      <a:dk1>
        <a:srgbClr val="0033CC"/>
      </a:dk1>
      <a:lt1>
        <a:srgbClr val="FFFFFF"/>
      </a:lt1>
      <a:dk2>
        <a:srgbClr val="007572"/>
      </a:dk2>
      <a:lt2>
        <a:srgbClr val="C0C0C0"/>
      </a:lt2>
      <a:accent1>
        <a:srgbClr val="CCECFF"/>
      </a:accent1>
      <a:accent2>
        <a:srgbClr val="3399FF"/>
      </a:accent2>
      <a:accent3>
        <a:srgbClr val="FFFFFF"/>
      </a:accent3>
      <a:accent4>
        <a:srgbClr val="002AAF"/>
      </a:accent4>
      <a:accent5>
        <a:srgbClr val="E2F4FF"/>
      </a:accent5>
      <a:accent6>
        <a:srgbClr val="2D89E5"/>
      </a:accent6>
      <a:hlink>
        <a:srgbClr val="CC0066"/>
      </a:hlink>
      <a:folHlink>
        <a:srgbClr val="7D7DA9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33CC"/>
        </a:dk1>
        <a:lt1>
          <a:srgbClr val="FFFFFF"/>
        </a:lt1>
        <a:dk2>
          <a:srgbClr val="007572"/>
        </a:dk2>
        <a:lt2>
          <a:srgbClr val="C0C0C0"/>
        </a:lt2>
        <a:accent1>
          <a:srgbClr val="CCECFF"/>
        </a:accent1>
        <a:accent2>
          <a:srgbClr val="3399FF"/>
        </a:accent2>
        <a:accent3>
          <a:srgbClr val="FFFFFF"/>
        </a:accent3>
        <a:accent4>
          <a:srgbClr val="002AAF"/>
        </a:accent4>
        <a:accent5>
          <a:srgbClr val="E2F4FF"/>
        </a:accent5>
        <a:accent6>
          <a:srgbClr val="2D89E5"/>
        </a:accent6>
        <a:hlink>
          <a:srgbClr val="CC0066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7A77"/>
        </a:dk1>
        <a:lt1>
          <a:srgbClr val="EFF6EE"/>
        </a:lt1>
        <a:dk2>
          <a:srgbClr val="0066CC"/>
        </a:dk2>
        <a:lt2>
          <a:srgbClr val="C0C0C0"/>
        </a:lt2>
        <a:accent1>
          <a:srgbClr val="E7EEE6"/>
        </a:accent1>
        <a:accent2>
          <a:srgbClr val="FF9933"/>
        </a:accent2>
        <a:accent3>
          <a:srgbClr val="F5FAF5"/>
        </a:accent3>
        <a:accent4>
          <a:srgbClr val="006866"/>
        </a:accent4>
        <a:accent5>
          <a:srgbClr val="F1F5F0"/>
        </a:accent5>
        <a:accent6>
          <a:srgbClr val="E5892D"/>
        </a:accent6>
        <a:hlink>
          <a:srgbClr val="636395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CCFFCC"/>
        </a:lt1>
        <a:dk2>
          <a:srgbClr val="E88A00"/>
        </a:dk2>
        <a:lt2>
          <a:srgbClr val="C0C0C0"/>
        </a:lt2>
        <a:accent1>
          <a:srgbClr val="CCECFF"/>
        </a:accent1>
        <a:accent2>
          <a:srgbClr val="336600"/>
        </a:accent2>
        <a:accent3>
          <a:srgbClr val="E2FFE2"/>
        </a:accent3>
        <a:accent4>
          <a:srgbClr val="000000"/>
        </a:accent4>
        <a:accent5>
          <a:srgbClr val="E2F4FF"/>
        </a:accent5>
        <a:accent6>
          <a:srgbClr val="2D5B00"/>
        </a:accent6>
        <a:hlink>
          <a:srgbClr val="3333CC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CC"/>
        </a:lt1>
        <a:dk2>
          <a:srgbClr val="CC3300"/>
        </a:dk2>
        <a:lt2>
          <a:srgbClr val="C0C0C0"/>
        </a:lt2>
        <a:accent1>
          <a:srgbClr val="FFFFCC"/>
        </a:accent1>
        <a:accent2>
          <a:srgbClr val="339933"/>
        </a:accent2>
        <a:accent3>
          <a:srgbClr val="FFFFE2"/>
        </a:accent3>
        <a:accent4>
          <a:srgbClr val="000000"/>
        </a:accent4>
        <a:accent5>
          <a:srgbClr val="FFFFE2"/>
        </a:accent5>
        <a:accent6>
          <a:srgbClr val="2D892D"/>
        </a:accent6>
        <a:hlink>
          <a:srgbClr val="0066FF"/>
        </a:hlink>
        <a:folHlink>
          <a:srgbClr val="6F6F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36395"/>
        </a:dk1>
        <a:lt1>
          <a:srgbClr val="FFE2C5"/>
        </a:lt1>
        <a:dk2>
          <a:srgbClr val="000000"/>
        </a:dk2>
        <a:lt2>
          <a:srgbClr val="C0C0C0"/>
        </a:lt2>
        <a:accent1>
          <a:srgbClr val="FFE1E1"/>
        </a:accent1>
        <a:accent2>
          <a:srgbClr val="FF9933"/>
        </a:accent2>
        <a:accent3>
          <a:srgbClr val="FFEEDE"/>
        </a:accent3>
        <a:accent4>
          <a:srgbClr val="545480"/>
        </a:accent4>
        <a:accent5>
          <a:srgbClr val="FFEDED"/>
        </a:accent5>
        <a:accent6>
          <a:srgbClr val="E5892D"/>
        </a:accent6>
        <a:hlink>
          <a:srgbClr val="008080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26292"/>
        </a:dk1>
        <a:lt1>
          <a:srgbClr val="CCECFF"/>
        </a:lt1>
        <a:dk2>
          <a:srgbClr val="3333CC"/>
        </a:dk2>
        <a:lt2>
          <a:srgbClr val="C0C0C0"/>
        </a:lt2>
        <a:accent1>
          <a:srgbClr val="D9F1FF"/>
        </a:accent1>
        <a:accent2>
          <a:srgbClr val="FF9900"/>
        </a:accent2>
        <a:accent3>
          <a:srgbClr val="E2F4FF"/>
        </a:accent3>
        <a:accent4>
          <a:srgbClr val="53537D"/>
        </a:accent4>
        <a:accent5>
          <a:srgbClr val="E9F7FF"/>
        </a:accent5>
        <a:accent6>
          <a:srgbClr val="E58900"/>
        </a:accent6>
        <a:hlink>
          <a:srgbClr val="CC0066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6CC"/>
        </a:dk1>
        <a:lt1>
          <a:srgbClr val="FFE1E1"/>
        </a:lt1>
        <a:dk2>
          <a:srgbClr val="006600"/>
        </a:dk2>
        <a:lt2>
          <a:srgbClr val="C0C0C0"/>
        </a:lt2>
        <a:accent1>
          <a:srgbClr val="FFFFCC"/>
        </a:accent1>
        <a:accent2>
          <a:srgbClr val="009999"/>
        </a:accent2>
        <a:accent3>
          <a:srgbClr val="FFEDED"/>
        </a:accent3>
        <a:accent4>
          <a:srgbClr val="0057AF"/>
        </a:accent4>
        <a:accent5>
          <a:srgbClr val="FFFFE2"/>
        </a:accent5>
        <a:accent6>
          <a:srgbClr val="008989"/>
        </a:accent6>
        <a:hlink>
          <a:srgbClr val="EC0000"/>
        </a:hlink>
        <a:folHlink>
          <a:srgbClr val="00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292929"/>
        </a:dk1>
        <a:lt1>
          <a:srgbClr val="DDDDDD"/>
        </a:lt1>
        <a:dk2>
          <a:srgbClr val="0066CC"/>
        </a:dk2>
        <a:lt2>
          <a:srgbClr val="B2B2B2"/>
        </a:lt2>
        <a:accent1>
          <a:srgbClr val="CACADC"/>
        </a:accent1>
        <a:accent2>
          <a:srgbClr val="FFCC00"/>
        </a:accent2>
        <a:accent3>
          <a:srgbClr val="EBEBEB"/>
        </a:accent3>
        <a:accent4>
          <a:srgbClr val="222222"/>
        </a:accent4>
        <a:accent5>
          <a:srgbClr val="E1E1EA"/>
        </a:accent5>
        <a:accent6>
          <a:srgbClr val="E5B700"/>
        </a:accent6>
        <a:hlink>
          <a:srgbClr val="008080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904</Words>
  <Application>WPS 演示</Application>
  <PresentationFormat>宽屏</PresentationFormat>
  <Paragraphs>76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7" baseType="lpstr">
      <vt:lpstr>Arial</vt:lpstr>
      <vt:lpstr>宋体</vt:lpstr>
      <vt:lpstr>Wingdings</vt:lpstr>
      <vt:lpstr>Calibri</vt:lpstr>
      <vt:lpstr>Times New Roman</vt:lpstr>
      <vt:lpstr>ˎ̥</vt:lpstr>
      <vt:lpstr>Segoe Print</vt:lpstr>
      <vt:lpstr>微软雅黑</vt:lpstr>
      <vt:lpstr>Arial Unicode MS</vt:lpstr>
      <vt:lpstr>古瓶荷花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周生生</cp:lastModifiedBy>
  <cp:revision>12</cp:revision>
  <dcterms:created xsi:type="dcterms:W3CDTF">2020-10-28T15:02:00Z</dcterms:created>
  <dcterms:modified xsi:type="dcterms:W3CDTF">2020-11-21T15:26:05Z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2052-11.1.0.9998</vt:lpwstr>
  </property>
</Properties>
</file>