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640" r:id="rId2"/>
    <p:sldId id="956" r:id="rId3"/>
    <p:sldId id="980" r:id="rId4"/>
    <p:sldId id="981" r:id="rId5"/>
    <p:sldId id="982" r:id="rId6"/>
    <p:sldId id="983" r:id="rId7"/>
    <p:sldId id="984" r:id="rId8"/>
    <p:sldId id="985" r:id="rId9"/>
    <p:sldId id="986" r:id="rId10"/>
    <p:sldId id="987" r:id="rId11"/>
    <p:sldId id="988" r:id="rId12"/>
    <p:sldId id="989" r:id="rId13"/>
    <p:sldId id="99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5601"/>
          <p:cNvSpPr>
            <a:spLocks noGrp="1"/>
          </p:cNvSpPr>
          <p:nvPr>
            <p:ph type="title"/>
          </p:nvPr>
        </p:nvSpPr>
        <p:spPr>
          <a:xfrm>
            <a:off x="3937000" y="2766218"/>
            <a:ext cx="10515600" cy="1325563"/>
          </a:xfrm>
        </p:spPr>
        <p:txBody>
          <a:bodyPr anchor="ctr"/>
          <a:lstStyle/>
          <a:p>
            <a:r>
              <a:rPr lang="zh-CN" altLang="en-US" b="1" dirty="0"/>
              <a:t>任务</a:t>
            </a:r>
            <a:r>
              <a:rPr lang="en-US" altLang="zh-CN" b="1" dirty="0"/>
              <a:t>2 </a:t>
            </a:r>
            <a:r>
              <a:rPr lang="zh-CN" altLang="en-US" b="1" dirty="0"/>
              <a:t>人工授精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14D6AA24-AA3D-4F3D-8D3E-D6CCC6329245}"/>
              </a:ext>
            </a:extLst>
          </p:cNvPr>
          <p:cNvSpPr txBox="1"/>
          <p:nvPr/>
        </p:nvSpPr>
        <p:spPr>
          <a:xfrm>
            <a:off x="1049019" y="1909571"/>
            <a:ext cx="10093960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51885">
              <a:lnSpc>
                <a:spcPct val="100000"/>
              </a:lnSpc>
              <a:spcBef>
                <a:spcPts val="130"/>
              </a:spcBef>
            </a:pPr>
            <a:r>
              <a:rPr lang="en-US" altLang="zh-CN" sz="2750" spc="45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lang="zh-CN" altLang="en-US" sz="2750" spc="45" dirty="0">
                <a:solidFill>
                  <a:srgbClr val="404040"/>
                </a:solidFill>
                <a:latin typeface="Arial"/>
                <a:cs typeface="Arial"/>
              </a:rPr>
              <a:t>、手把握直肠输精法</a:t>
            </a: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47738FA3-BF10-41C6-8C73-907DD8EB28F1}"/>
              </a:ext>
            </a:extLst>
          </p:cNvPr>
          <p:cNvSpPr txBox="1"/>
          <p:nvPr/>
        </p:nvSpPr>
        <p:spPr>
          <a:xfrm>
            <a:off x="914400" y="2388897"/>
            <a:ext cx="10797540" cy="10640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操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作</a:t>
            </a: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要点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endParaRPr sz="2600" dirty="0">
              <a:latin typeface="Times New Roman"/>
              <a:cs typeface="Times New Roman"/>
            </a:endParaRPr>
          </a:p>
          <a:p>
            <a:pPr marL="367665" marR="5080" indent="-342900">
              <a:lnSpc>
                <a:spcPct val="125200"/>
              </a:lnSpc>
              <a:buFont typeface="Wingdings"/>
              <a:buChar char=""/>
              <a:tabLst>
                <a:tab pos="367665" algn="l"/>
                <a:tab pos="368300" algn="l"/>
              </a:tabLst>
            </a:pPr>
            <a:r>
              <a:rPr lang="zh-CN" altLang="en-US" sz="2000" spc="95" dirty="0">
                <a:latin typeface="微软雅黑"/>
                <a:cs typeface="微软雅黑"/>
              </a:rPr>
              <a:t>输</a:t>
            </a:r>
            <a:r>
              <a:rPr lang="zh-CN" altLang="en-US" sz="2000" spc="25" dirty="0">
                <a:latin typeface="微软雅黑"/>
                <a:cs typeface="微软雅黑"/>
              </a:rPr>
              <a:t>精员</a:t>
            </a:r>
            <a:r>
              <a:rPr lang="zh-CN" altLang="en-US" sz="2000" spc="85" dirty="0">
                <a:latin typeface="微软雅黑"/>
                <a:cs typeface="微软雅黑"/>
              </a:rPr>
              <a:t>另</a:t>
            </a:r>
            <a:r>
              <a:rPr lang="zh-CN" altLang="en-US" sz="2000" spc="25" dirty="0">
                <a:latin typeface="微软雅黑"/>
                <a:cs typeface="微软雅黑"/>
              </a:rPr>
              <a:t>一只</a:t>
            </a:r>
            <a:r>
              <a:rPr lang="zh-CN" altLang="en-US" sz="2000" spc="105" dirty="0">
                <a:latin typeface="微软雅黑"/>
                <a:cs typeface="微软雅黑"/>
              </a:rPr>
              <a:t>手</a:t>
            </a:r>
            <a:r>
              <a:rPr lang="zh-CN" altLang="en-US" sz="2000" spc="20" dirty="0">
                <a:latin typeface="微软雅黑"/>
                <a:cs typeface="微软雅黑"/>
              </a:rPr>
              <a:t>持</a:t>
            </a:r>
            <a:r>
              <a:rPr lang="zh-CN" altLang="en-US" sz="2000" spc="95" dirty="0">
                <a:latin typeface="微软雅黑"/>
                <a:cs typeface="微软雅黑"/>
              </a:rPr>
              <a:t>输</a:t>
            </a:r>
            <a:r>
              <a:rPr lang="zh-CN" altLang="en-US" sz="2000" spc="25" dirty="0">
                <a:latin typeface="微软雅黑"/>
                <a:cs typeface="微软雅黑"/>
              </a:rPr>
              <a:t>精枪</a:t>
            </a:r>
            <a:r>
              <a:rPr lang="zh-CN" altLang="en-US" sz="2000" spc="90" dirty="0">
                <a:latin typeface="微软雅黑"/>
                <a:cs typeface="微软雅黑"/>
              </a:rPr>
              <a:t>以</a:t>
            </a:r>
            <a:r>
              <a:rPr lang="zh-CN" altLang="en-US" sz="2000" spc="25" dirty="0">
                <a:latin typeface="微软雅黑"/>
                <a:cs typeface="微软雅黑"/>
              </a:rPr>
              <a:t>向前</a:t>
            </a:r>
            <a:r>
              <a:rPr lang="zh-CN" altLang="en-US" sz="2000" spc="90" dirty="0">
                <a:latin typeface="微软雅黑"/>
                <a:cs typeface="微软雅黑"/>
              </a:rPr>
              <a:t>上</a:t>
            </a:r>
            <a:r>
              <a:rPr lang="zh-CN" altLang="en-US" sz="2000" spc="30" dirty="0">
                <a:latin typeface="微软雅黑"/>
                <a:cs typeface="微软雅黑"/>
              </a:rPr>
              <a:t>方</a:t>
            </a:r>
            <a:r>
              <a:rPr lang="en-US" altLang="zh-CN" sz="2000" spc="5" dirty="0">
                <a:latin typeface="Arial"/>
                <a:cs typeface="Arial"/>
              </a:rPr>
              <a:t>35-45</a:t>
            </a:r>
            <a:r>
              <a:rPr lang="zh-CN" altLang="en-US" sz="2000" spc="25" dirty="0">
                <a:latin typeface="微软雅黑"/>
                <a:cs typeface="微软雅黑"/>
              </a:rPr>
              <a:t>度</a:t>
            </a:r>
            <a:r>
              <a:rPr lang="zh-CN" altLang="en-US" sz="2000" spc="90" dirty="0">
                <a:latin typeface="微软雅黑"/>
                <a:cs typeface="微软雅黑"/>
              </a:rPr>
              <a:t>角</a:t>
            </a:r>
            <a:r>
              <a:rPr lang="zh-CN" altLang="en-US" sz="2000" spc="25" dirty="0">
                <a:latin typeface="微软雅黑"/>
                <a:cs typeface="微软雅黑"/>
              </a:rPr>
              <a:t>的角</a:t>
            </a:r>
            <a:r>
              <a:rPr lang="zh-CN" altLang="en-US" sz="2000" spc="85" dirty="0">
                <a:latin typeface="微软雅黑"/>
                <a:cs typeface="微软雅黑"/>
              </a:rPr>
              <a:t>度</a:t>
            </a:r>
            <a:r>
              <a:rPr lang="zh-CN" altLang="en-US" sz="2000" spc="25" dirty="0">
                <a:latin typeface="微软雅黑"/>
                <a:cs typeface="微软雅黑"/>
              </a:rPr>
              <a:t>插入</a:t>
            </a:r>
            <a:r>
              <a:rPr lang="zh-CN" altLang="en-US" sz="2000" spc="85" dirty="0">
                <a:latin typeface="微软雅黑"/>
                <a:cs typeface="微软雅黑"/>
              </a:rPr>
              <a:t>母</a:t>
            </a:r>
            <a:r>
              <a:rPr lang="zh-CN" altLang="en-US" sz="2000" spc="25" dirty="0">
                <a:latin typeface="微软雅黑"/>
                <a:cs typeface="微软雅黑"/>
              </a:rPr>
              <a:t>牛阴</a:t>
            </a:r>
            <a:r>
              <a:rPr lang="zh-CN" altLang="en-US" sz="2000" spc="114" dirty="0">
                <a:latin typeface="微软雅黑"/>
                <a:cs typeface="微软雅黑"/>
              </a:rPr>
              <a:t>道</a:t>
            </a:r>
            <a:r>
              <a:rPr lang="en-US" altLang="zh-CN" sz="2000" spc="-5" dirty="0">
                <a:latin typeface="Arial"/>
                <a:cs typeface="Arial"/>
              </a:rPr>
              <a:t>5-10cm</a:t>
            </a:r>
            <a:r>
              <a:rPr lang="zh-CN" altLang="en-US" sz="2000" spc="95" dirty="0">
                <a:latin typeface="微软雅黑"/>
                <a:cs typeface="微软雅黑"/>
              </a:rPr>
              <a:t>。</a:t>
            </a:r>
            <a:r>
              <a:rPr lang="zh-CN" altLang="en-US" sz="2000" spc="25" dirty="0">
                <a:latin typeface="微软雅黑"/>
                <a:cs typeface="微软雅黑"/>
              </a:rPr>
              <a:t>再平行</a:t>
            </a:r>
            <a:r>
              <a:rPr lang="zh-CN" altLang="en-US" sz="2000" spc="95" dirty="0">
                <a:latin typeface="微软雅黑"/>
                <a:cs typeface="微软雅黑"/>
              </a:rPr>
              <a:t>推</a:t>
            </a:r>
            <a:r>
              <a:rPr lang="zh-CN" altLang="en-US" sz="2000" spc="25" dirty="0">
                <a:latin typeface="微软雅黑"/>
                <a:cs typeface="微软雅黑"/>
              </a:rPr>
              <a:t>进，  </a:t>
            </a:r>
            <a:r>
              <a:rPr lang="zh-CN" altLang="en-US" sz="2000" spc="20" dirty="0">
                <a:latin typeface="微软雅黑"/>
                <a:cs typeface="微软雅黑"/>
              </a:rPr>
              <a:t>双</a:t>
            </a:r>
            <a:r>
              <a:rPr lang="zh-CN" altLang="en-US" sz="2000" spc="25" dirty="0">
                <a:latin typeface="微软雅黑"/>
                <a:cs typeface="微软雅黑"/>
              </a:rPr>
              <a:t>手协</a:t>
            </a:r>
            <a:r>
              <a:rPr lang="zh-CN" altLang="en-US" sz="2000" spc="20" dirty="0">
                <a:latin typeface="微软雅黑"/>
                <a:cs typeface="微软雅黑"/>
              </a:rPr>
              <a:t>同</a:t>
            </a:r>
            <a:r>
              <a:rPr lang="zh-CN" altLang="en-US" sz="2000" spc="25" dirty="0">
                <a:latin typeface="微软雅黑"/>
                <a:cs typeface="微软雅黑"/>
              </a:rPr>
              <a:t>将输精枪插进</a:t>
            </a:r>
            <a:r>
              <a:rPr lang="zh-CN" altLang="en-US" sz="2000" spc="-50" dirty="0">
                <a:latin typeface="微软雅黑"/>
                <a:cs typeface="微软雅黑"/>
              </a:rPr>
              <a:t>母</a:t>
            </a:r>
            <a:r>
              <a:rPr lang="zh-CN" altLang="en-US" sz="2000" spc="25" dirty="0">
                <a:latin typeface="微软雅黑"/>
                <a:cs typeface="微软雅黑"/>
              </a:rPr>
              <a:t>牛子</a:t>
            </a:r>
            <a:r>
              <a:rPr lang="zh-CN" altLang="en-US" sz="2000" spc="-50" dirty="0">
                <a:latin typeface="微软雅黑"/>
                <a:cs typeface="微软雅黑"/>
              </a:rPr>
              <a:t>宫</a:t>
            </a:r>
            <a:r>
              <a:rPr lang="zh-CN" altLang="en-US" sz="2000" spc="15" dirty="0">
                <a:latin typeface="微软雅黑"/>
                <a:cs typeface="微软雅黑"/>
              </a:rPr>
              <a:t>颈</a:t>
            </a:r>
            <a:r>
              <a:rPr lang="zh-CN" altLang="en-US" sz="2000" spc="20" dirty="0">
                <a:latin typeface="微软雅黑"/>
                <a:cs typeface="微软雅黑"/>
              </a:rPr>
              <a:t>内</a:t>
            </a:r>
            <a:r>
              <a:rPr lang="zh-CN" altLang="en-US" sz="2000" spc="-55" dirty="0">
                <a:latin typeface="微软雅黑"/>
                <a:cs typeface="微软雅黑"/>
              </a:rPr>
              <a:t>，</a:t>
            </a:r>
            <a:r>
              <a:rPr lang="zh-CN" altLang="en-US" sz="2000" spc="25" dirty="0">
                <a:latin typeface="微软雅黑"/>
                <a:cs typeface="微软雅黑"/>
              </a:rPr>
              <a:t>推动</a:t>
            </a:r>
            <a:r>
              <a:rPr lang="zh-CN" altLang="en-US" sz="2000" spc="-50" dirty="0">
                <a:latin typeface="微软雅黑"/>
                <a:cs typeface="微软雅黑"/>
              </a:rPr>
              <a:t>输</a:t>
            </a:r>
            <a:r>
              <a:rPr lang="zh-CN" altLang="en-US" sz="2000" spc="25" dirty="0">
                <a:latin typeface="微软雅黑"/>
                <a:cs typeface="微软雅黑"/>
              </a:rPr>
              <a:t>精枪</a:t>
            </a:r>
            <a:r>
              <a:rPr lang="zh-CN" altLang="en-US" sz="2000" spc="-50" dirty="0">
                <a:latin typeface="微软雅黑"/>
                <a:cs typeface="微软雅黑"/>
              </a:rPr>
              <a:t>活</a:t>
            </a:r>
            <a:r>
              <a:rPr lang="zh-CN" altLang="en-US" sz="2000" spc="20" dirty="0">
                <a:latin typeface="微软雅黑"/>
                <a:cs typeface="微软雅黑"/>
              </a:rPr>
              <a:t>塞，</a:t>
            </a:r>
            <a:r>
              <a:rPr lang="zh-CN" altLang="en-US" sz="2000" spc="-50" dirty="0">
                <a:latin typeface="微软雅黑"/>
                <a:cs typeface="微软雅黑"/>
              </a:rPr>
              <a:t>将</a:t>
            </a:r>
            <a:r>
              <a:rPr lang="zh-CN" altLang="en-US" sz="2000" spc="25" dirty="0">
                <a:latin typeface="微软雅黑"/>
                <a:cs typeface="微软雅黑"/>
              </a:rPr>
              <a:t>精液</a:t>
            </a:r>
            <a:r>
              <a:rPr lang="zh-CN" altLang="en-US" sz="2000" spc="-50" dirty="0">
                <a:latin typeface="微软雅黑"/>
                <a:cs typeface="微软雅黑"/>
              </a:rPr>
              <a:t>释</a:t>
            </a:r>
            <a:r>
              <a:rPr lang="zh-CN" altLang="en-US" sz="2000" spc="25" dirty="0">
                <a:latin typeface="微软雅黑"/>
                <a:cs typeface="微软雅黑"/>
              </a:rPr>
              <a:t>放出</a:t>
            </a:r>
            <a:r>
              <a:rPr lang="zh-CN" altLang="en-US" sz="2000" spc="-50" dirty="0">
                <a:latin typeface="微软雅黑"/>
                <a:cs typeface="微软雅黑"/>
              </a:rPr>
              <a:t>输</a:t>
            </a:r>
            <a:r>
              <a:rPr lang="zh-CN" altLang="en-US" sz="2000" spc="25" dirty="0">
                <a:latin typeface="微软雅黑"/>
                <a:cs typeface="微软雅黑"/>
              </a:rPr>
              <a:t>精</a:t>
            </a:r>
            <a:r>
              <a:rPr lang="zh-CN" altLang="en-US" sz="2000" spc="15" dirty="0">
                <a:latin typeface="微软雅黑"/>
                <a:cs typeface="微软雅黑"/>
              </a:rPr>
              <a:t>枪</a:t>
            </a:r>
            <a:r>
              <a:rPr lang="zh-CN" altLang="en-US" sz="2000" spc="25" dirty="0">
                <a:latin typeface="微软雅黑"/>
                <a:cs typeface="微软雅黑"/>
              </a:rPr>
              <a:t>。</a:t>
            </a: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A7C8D26B-EEC9-463E-AC1F-0C2E782D8646}"/>
              </a:ext>
            </a:extLst>
          </p:cNvPr>
          <p:cNvSpPr/>
          <p:nvPr/>
        </p:nvSpPr>
        <p:spPr>
          <a:xfrm>
            <a:off x="1676399" y="3932232"/>
            <a:ext cx="8839200" cy="2219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971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A0049F20-66D2-4A9A-A22B-B938E5B44360}"/>
              </a:ext>
            </a:extLst>
          </p:cNvPr>
          <p:cNvSpPr/>
          <p:nvPr/>
        </p:nvSpPr>
        <p:spPr>
          <a:xfrm>
            <a:off x="2420545" y="1914589"/>
            <a:ext cx="4948237" cy="4943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0361E0E4-9D18-49E7-98E8-305D5D6191F0}"/>
              </a:ext>
            </a:extLst>
          </p:cNvPr>
          <p:cNvSpPr txBox="1"/>
          <p:nvPr/>
        </p:nvSpPr>
        <p:spPr>
          <a:xfrm>
            <a:off x="3975342" y="2307454"/>
            <a:ext cx="1828800" cy="65468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550" b="1" spc="25" dirty="0">
                <a:latin typeface="微软雅黑"/>
                <a:cs typeface="微软雅黑"/>
              </a:rPr>
              <a:t>精液输入部位深，不</a:t>
            </a:r>
            <a:endParaRPr sz="155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550" b="1" spc="25" dirty="0">
                <a:latin typeface="微软雅黑"/>
                <a:cs typeface="微软雅黑"/>
              </a:rPr>
              <a:t>易倒流，受胎率高；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5300283C-834E-4FE3-A20F-08B657DBB5E8}"/>
              </a:ext>
            </a:extLst>
          </p:cNvPr>
          <p:cNvSpPr txBox="1"/>
          <p:nvPr/>
        </p:nvSpPr>
        <p:spPr>
          <a:xfrm>
            <a:off x="6249532" y="3856102"/>
            <a:ext cx="826769" cy="9319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33300"/>
              </a:lnSpc>
              <a:spcBef>
                <a:spcPts val="95"/>
              </a:spcBef>
            </a:pPr>
            <a:r>
              <a:rPr sz="1550" b="1" spc="20" dirty="0">
                <a:latin typeface="微软雅黑"/>
                <a:cs typeface="微软雅黑"/>
              </a:rPr>
              <a:t>母牛刺激 无不良反 应；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43C4D370-0892-423C-B02B-39D6B0D36176}"/>
              </a:ext>
            </a:extLst>
          </p:cNvPr>
          <p:cNvSpPr txBox="1"/>
          <p:nvPr/>
        </p:nvSpPr>
        <p:spPr>
          <a:xfrm>
            <a:off x="3975342" y="5720335"/>
            <a:ext cx="1828800" cy="61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725" marR="5080" indent="-200660">
              <a:lnSpc>
                <a:spcPct val="133200"/>
              </a:lnSpc>
              <a:spcBef>
                <a:spcPts val="95"/>
              </a:spcBef>
            </a:pPr>
            <a:r>
              <a:rPr sz="1550" b="1" spc="25" dirty="0">
                <a:latin typeface="微软雅黑"/>
                <a:cs typeface="微软雅黑"/>
              </a:rPr>
              <a:t>能防止给孕牛误配， </a:t>
            </a:r>
            <a:r>
              <a:rPr sz="1550" b="1" spc="20" dirty="0">
                <a:latin typeface="微软雅黑"/>
                <a:cs typeface="微软雅黑"/>
              </a:rPr>
              <a:t>造成人为流产；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FA806903-E5C2-4FA4-9740-61813546BC05}"/>
              </a:ext>
            </a:extLst>
          </p:cNvPr>
          <p:cNvSpPr txBox="1"/>
          <p:nvPr/>
        </p:nvSpPr>
        <p:spPr>
          <a:xfrm>
            <a:off x="2603996" y="3856102"/>
            <a:ext cx="1035685" cy="9319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33300"/>
              </a:lnSpc>
              <a:spcBef>
                <a:spcPts val="95"/>
              </a:spcBef>
            </a:pPr>
            <a:r>
              <a:rPr sz="1550" b="1" spc="25" dirty="0">
                <a:latin typeface="微软雅黑"/>
                <a:cs typeface="微软雅黑"/>
              </a:rPr>
              <a:t>用</a:t>
            </a:r>
            <a:r>
              <a:rPr sz="1550" b="1" spc="20" dirty="0">
                <a:latin typeface="微软雅黑"/>
                <a:cs typeface="微软雅黑"/>
              </a:rPr>
              <a:t>具</a:t>
            </a:r>
            <a:r>
              <a:rPr sz="1550" b="1" spc="25" dirty="0">
                <a:latin typeface="微软雅黑"/>
                <a:cs typeface="微软雅黑"/>
              </a:rPr>
              <a:t>简</a:t>
            </a:r>
            <a:r>
              <a:rPr sz="1550" b="1" spc="90" dirty="0">
                <a:latin typeface="微软雅黑"/>
                <a:cs typeface="微软雅黑"/>
              </a:rPr>
              <a:t>单</a:t>
            </a:r>
            <a:r>
              <a:rPr sz="1550" b="1" spc="20" dirty="0">
                <a:latin typeface="微软雅黑"/>
                <a:cs typeface="微软雅黑"/>
              </a:rPr>
              <a:t>， 操作</a:t>
            </a:r>
            <a:r>
              <a:rPr sz="1550" b="1" spc="25" dirty="0">
                <a:latin typeface="微软雅黑"/>
                <a:cs typeface="微软雅黑"/>
              </a:rPr>
              <a:t>安</a:t>
            </a:r>
            <a:r>
              <a:rPr sz="1550" b="1" spc="90" dirty="0">
                <a:latin typeface="微软雅黑"/>
                <a:cs typeface="微软雅黑"/>
              </a:rPr>
              <a:t>全</a:t>
            </a:r>
            <a:r>
              <a:rPr sz="1550" b="1" spc="15" dirty="0">
                <a:latin typeface="微软雅黑"/>
                <a:cs typeface="微软雅黑"/>
              </a:rPr>
              <a:t>、 </a:t>
            </a:r>
            <a:r>
              <a:rPr sz="1550" b="1" spc="25" dirty="0">
                <a:latin typeface="微软雅黑"/>
                <a:cs typeface="微软雅黑"/>
              </a:rPr>
              <a:t>方便。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D5FCCEE8-92BA-4A17-AAB2-69DB388AA501}"/>
              </a:ext>
            </a:extLst>
          </p:cNvPr>
          <p:cNvSpPr/>
          <p:nvPr/>
        </p:nvSpPr>
        <p:spPr>
          <a:xfrm>
            <a:off x="8467725" y="4057650"/>
            <a:ext cx="3314700" cy="2476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E08478DD-FE52-4BBD-8D0F-D5A1BC279F8B}"/>
              </a:ext>
            </a:extLst>
          </p:cNvPr>
          <p:cNvSpPr/>
          <p:nvPr/>
        </p:nvSpPr>
        <p:spPr>
          <a:xfrm>
            <a:off x="8426853" y="1609725"/>
            <a:ext cx="3423171" cy="20697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29FB9307-4091-4E05-8620-C3C9FF05B2B7}"/>
              </a:ext>
            </a:extLst>
          </p:cNvPr>
          <p:cNvSpPr txBox="1"/>
          <p:nvPr/>
        </p:nvSpPr>
        <p:spPr>
          <a:xfrm>
            <a:off x="1265733" y="1987010"/>
            <a:ext cx="18561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此法的优点是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36565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21BC9026-F528-4F0E-AE6B-62DFB64F62EC}"/>
              </a:ext>
            </a:extLst>
          </p:cNvPr>
          <p:cNvSpPr/>
          <p:nvPr/>
        </p:nvSpPr>
        <p:spPr>
          <a:xfrm>
            <a:off x="2105025" y="3810000"/>
            <a:ext cx="7981950" cy="278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E9BCB7FF-F43C-422D-8324-C44564647E49}"/>
              </a:ext>
            </a:extLst>
          </p:cNvPr>
          <p:cNvSpPr txBox="1"/>
          <p:nvPr/>
        </p:nvSpPr>
        <p:spPr>
          <a:xfrm>
            <a:off x="633412" y="1927542"/>
            <a:ext cx="10552430" cy="1483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此法的不足</a:t>
            </a:r>
            <a:endParaRPr sz="2400" dirty="0">
              <a:latin typeface="微软雅黑"/>
              <a:cs typeface="微软雅黑"/>
            </a:endParaRPr>
          </a:p>
          <a:p>
            <a:pPr marL="592455" marR="5080" indent="-342900">
              <a:lnSpc>
                <a:spcPct val="150200"/>
              </a:lnSpc>
              <a:spcBef>
                <a:spcPts val="1380"/>
              </a:spcBef>
              <a:buFont typeface="Wingdings"/>
              <a:buChar char=""/>
              <a:tabLst>
                <a:tab pos="592455" algn="l"/>
                <a:tab pos="593090" algn="l"/>
              </a:tabLst>
            </a:pPr>
            <a:r>
              <a:rPr sz="2000" spc="25" dirty="0">
                <a:latin typeface="微软雅黑"/>
                <a:cs typeface="微软雅黑"/>
              </a:rPr>
              <a:t>初学</a:t>
            </a:r>
            <a:r>
              <a:rPr sz="2000" spc="20" dirty="0">
                <a:latin typeface="微软雅黑"/>
                <a:cs typeface="微软雅黑"/>
              </a:rPr>
              <a:t>者</a:t>
            </a:r>
            <a:r>
              <a:rPr sz="2000" spc="25" dirty="0">
                <a:latin typeface="微软雅黑"/>
                <a:cs typeface="微软雅黑"/>
              </a:rPr>
              <a:t>较难掌握，在操</a:t>
            </a:r>
            <a:r>
              <a:rPr sz="2000" spc="-50" dirty="0">
                <a:latin typeface="微软雅黑"/>
                <a:cs typeface="微软雅黑"/>
              </a:rPr>
              <a:t>作</a:t>
            </a:r>
            <a:r>
              <a:rPr sz="2000" spc="25" dirty="0">
                <a:latin typeface="微软雅黑"/>
                <a:cs typeface="微软雅黑"/>
              </a:rPr>
              <a:t>时要</a:t>
            </a:r>
            <a:r>
              <a:rPr sz="2000" spc="-50" dirty="0">
                <a:latin typeface="微软雅黑"/>
                <a:cs typeface="微软雅黑"/>
              </a:rPr>
              <a:t>特</a:t>
            </a:r>
            <a:r>
              <a:rPr sz="2000" spc="25" dirty="0">
                <a:latin typeface="微软雅黑"/>
                <a:cs typeface="微软雅黑"/>
              </a:rPr>
              <a:t>别注</a:t>
            </a:r>
            <a:r>
              <a:rPr sz="2000" spc="-50" dirty="0">
                <a:latin typeface="微软雅黑"/>
                <a:cs typeface="微软雅黑"/>
              </a:rPr>
              <a:t>意</a:t>
            </a:r>
            <a:r>
              <a:rPr sz="2000" spc="25" dirty="0">
                <a:latin typeface="微软雅黑"/>
                <a:cs typeface="微软雅黑"/>
              </a:rPr>
              <a:t>把握</a:t>
            </a:r>
            <a:r>
              <a:rPr sz="2000" spc="-50" dirty="0">
                <a:latin typeface="微软雅黑"/>
                <a:cs typeface="微软雅黑"/>
              </a:rPr>
              <a:t>子</a:t>
            </a:r>
            <a:r>
              <a:rPr sz="2000" spc="25" dirty="0">
                <a:latin typeface="微软雅黑"/>
                <a:cs typeface="微软雅黑"/>
              </a:rPr>
              <a:t>宫颈</a:t>
            </a:r>
            <a:r>
              <a:rPr sz="2000" spc="-50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手掌</a:t>
            </a:r>
            <a:r>
              <a:rPr sz="2000" spc="-50" dirty="0">
                <a:latin typeface="微软雅黑"/>
                <a:cs typeface="微软雅黑"/>
              </a:rPr>
              <a:t>位</a:t>
            </a:r>
            <a:r>
              <a:rPr sz="2000" spc="25" dirty="0">
                <a:latin typeface="微软雅黑"/>
                <a:cs typeface="微软雅黑"/>
              </a:rPr>
              <a:t>置，</a:t>
            </a:r>
            <a:r>
              <a:rPr sz="2000" spc="-50" dirty="0">
                <a:latin typeface="微软雅黑"/>
                <a:cs typeface="微软雅黑"/>
              </a:rPr>
              <a:t>不</a:t>
            </a:r>
            <a:r>
              <a:rPr sz="2000" spc="25" dirty="0">
                <a:latin typeface="微软雅黑"/>
                <a:cs typeface="微软雅黑"/>
              </a:rPr>
              <a:t>能太</a:t>
            </a:r>
            <a:r>
              <a:rPr sz="2000" spc="-50" dirty="0">
                <a:latin typeface="微软雅黑"/>
                <a:cs typeface="微软雅黑"/>
              </a:rPr>
              <a:t>靠</a:t>
            </a:r>
            <a:r>
              <a:rPr sz="2000" spc="25" dirty="0">
                <a:latin typeface="微软雅黑"/>
                <a:cs typeface="微软雅黑"/>
              </a:rPr>
              <a:t>前，</a:t>
            </a:r>
            <a:r>
              <a:rPr sz="2000" spc="-50" dirty="0">
                <a:latin typeface="微软雅黑"/>
                <a:cs typeface="微软雅黑"/>
              </a:rPr>
              <a:t>也</a:t>
            </a:r>
            <a:r>
              <a:rPr sz="2000" spc="25" dirty="0">
                <a:latin typeface="微软雅黑"/>
                <a:cs typeface="微软雅黑"/>
              </a:rPr>
              <a:t>不能</a:t>
            </a:r>
            <a:r>
              <a:rPr sz="2000" spc="-50" dirty="0">
                <a:latin typeface="微软雅黑"/>
                <a:cs typeface="微软雅黑"/>
              </a:rPr>
              <a:t>太</a:t>
            </a:r>
            <a:r>
              <a:rPr sz="2000" spc="25" dirty="0">
                <a:latin typeface="微软雅黑"/>
                <a:cs typeface="微软雅黑"/>
              </a:rPr>
              <a:t>靠 后，否则都不易将输精</a:t>
            </a:r>
            <a:r>
              <a:rPr sz="2000" spc="-50" dirty="0">
                <a:latin typeface="微软雅黑"/>
                <a:cs typeface="微软雅黑"/>
              </a:rPr>
              <a:t>管</a:t>
            </a:r>
            <a:r>
              <a:rPr sz="2000" spc="25" dirty="0">
                <a:latin typeface="微软雅黑"/>
                <a:cs typeface="微软雅黑"/>
              </a:rPr>
              <a:t>插入</a:t>
            </a:r>
            <a:r>
              <a:rPr sz="2000" spc="-50" dirty="0">
                <a:latin typeface="微软雅黑"/>
                <a:cs typeface="微软雅黑"/>
              </a:rPr>
              <a:t>子</a:t>
            </a:r>
            <a:r>
              <a:rPr sz="2000" spc="25" dirty="0">
                <a:latin typeface="微软雅黑"/>
                <a:cs typeface="微软雅黑"/>
              </a:rPr>
              <a:t>宫颈</a:t>
            </a:r>
            <a:r>
              <a:rPr sz="2000" spc="-50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深部。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467247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8DBD30D-4BB4-4516-9B12-CC739C39BD6D}"/>
              </a:ext>
            </a:extLst>
          </p:cNvPr>
          <p:cNvSpPr/>
          <p:nvPr/>
        </p:nvSpPr>
        <p:spPr>
          <a:xfrm>
            <a:off x="566737" y="3405251"/>
            <a:ext cx="2134235" cy="2066925"/>
          </a:xfrm>
          <a:custGeom>
            <a:avLst/>
            <a:gdLst/>
            <a:ahLst/>
            <a:cxnLst/>
            <a:rect l="l" t="t" r="r" b="b"/>
            <a:pathLst>
              <a:path w="2134235" h="2066925">
                <a:moveTo>
                  <a:pt x="1927542" y="0"/>
                </a:moveTo>
                <a:lnTo>
                  <a:pt x="206032" y="0"/>
                </a:lnTo>
                <a:lnTo>
                  <a:pt x="158789" y="5454"/>
                </a:lnTo>
                <a:lnTo>
                  <a:pt x="115422" y="20992"/>
                </a:lnTo>
                <a:lnTo>
                  <a:pt x="77168" y="45376"/>
                </a:lnTo>
                <a:lnTo>
                  <a:pt x="45261" y="77370"/>
                </a:lnTo>
                <a:lnTo>
                  <a:pt x="20940" y="115734"/>
                </a:lnTo>
                <a:lnTo>
                  <a:pt x="5441" y="159233"/>
                </a:lnTo>
                <a:lnTo>
                  <a:pt x="0" y="206629"/>
                </a:lnTo>
                <a:lnTo>
                  <a:pt x="0" y="1860169"/>
                </a:lnTo>
                <a:lnTo>
                  <a:pt x="5441" y="1907571"/>
                </a:lnTo>
                <a:lnTo>
                  <a:pt x="20940" y="1951088"/>
                </a:lnTo>
                <a:lnTo>
                  <a:pt x="45261" y="1989477"/>
                </a:lnTo>
                <a:lnTo>
                  <a:pt x="77168" y="2021498"/>
                </a:lnTo>
                <a:lnTo>
                  <a:pt x="115422" y="2045907"/>
                </a:lnTo>
                <a:lnTo>
                  <a:pt x="158789" y="2061463"/>
                </a:lnTo>
                <a:lnTo>
                  <a:pt x="206032" y="2066925"/>
                </a:lnTo>
                <a:lnTo>
                  <a:pt x="1927542" y="2066925"/>
                </a:lnTo>
                <a:lnTo>
                  <a:pt x="1974789" y="2061463"/>
                </a:lnTo>
                <a:lnTo>
                  <a:pt x="2018169" y="2045907"/>
                </a:lnTo>
                <a:lnTo>
                  <a:pt x="2056441" y="2021498"/>
                </a:lnTo>
                <a:lnTo>
                  <a:pt x="2088366" y="1989477"/>
                </a:lnTo>
                <a:lnTo>
                  <a:pt x="2112705" y="1951088"/>
                </a:lnTo>
                <a:lnTo>
                  <a:pt x="2128217" y="1907571"/>
                </a:lnTo>
                <a:lnTo>
                  <a:pt x="2133663" y="1860169"/>
                </a:lnTo>
                <a:lnTo>
                  <a:pt x="2133663" y="206629"/>
                </a:lnTo>
                <a:lnTo>
                  <a:pt x="2128217" y="159233"/>
                </a:lnTo>
                <a:lnTo>
                  <a:pt x="2112705" y="115734"/>
                </a:lnTo>
                <a:lnTo>
                  <a:pt x="2088366" y="77370"/>
                </a:lnTo>
                <a:lnTo>
                  <a:pt x="2056441" y="45376"/>
                </a:lnTo>
                <a:lnTo>
                  <a:pt x="2018169" y="20992"/>
                </a:lnTo>
                <a:lnTo>
                  <a:pt x="1974789" y="5454"/>
                </a:lnTo>
                <a:lnTo>
                  <a:pt x="192754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18455120-1B98-4738-9D78-5A62ADE584CF}"/>
              </a:ext>
            </a:extLst>
          </p:cNvPr>
          <p:cNvSpPr txBox="1"/>
          <p:nvPr/>
        </p:nvSpPr>
        <p:spPr>
          <a:xfrm>
            <a:off x="589597" y="3332416"/>
            <a:ext cx="2085975" cy="20955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150400"/>
              </a:lnSpc>
              <a:spcBef>
                <a:spcPts val="150"/>
              </a:spcBef>
            </a:pPr>
            <a:r>
              <a:rPr sz="1800" spc="-10" dirty="0">
                <a:solidFill>
                  <a:srgbClr val="FFFFFF"/>
                </a:solidFill>
                <a:latin typeface="微软雅黑"/>
                <a:cs typeface="微软雅黑"/>
              </a:rPr>
              <a:t>（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spc="-10" dirty="0">
                <a:solidFill>
                  <a:srgbClr val="FFFFFF"/>
                </a:solidFill>
                <a:latin typeface="微软雅黑"/>
                <a:cs typeface="微软雅黑"/>
              </a:rPr>
              <a:t>）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输精过程中，  输精器不可握得太 死，应随牛的后躯 摆动而摆动，以防 折断输精器的导管。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820C5557-0F6D-41AA-B69E-8293E4FD1C67}"/>
              </a:ext>
            </a:extLst>
          </p:cNvPr>
          <p:cNvSpPr/>
          <p:nvPr/>
        </p:nvSpPr>
        <p:spPr>
          <a:xfrm>
            <a:off x="2914650" y="4171950"/>
            <a:ext cx="447675" cy="533400"/>
          </a:xfrm>
          <a:custGeom>
            <a:avLst/>
            <a:gdLst/>
            <a:ahLst/>
            <a:cxnLst/>
            <a:rect l="l" t="t" r="r" b="b"/>
            <a:pathLst>
              <a:path w="447675" h="533400">
                <a:moveTo>
                  <a:pt x="223900" y="0"/>
                </a:moveTo>
                <a:lnTo>
                  <a:pt x="223900" y="106680"/>
                </a:lnTo>
                <a:lnTo>
                  <a:pt x="0" y="106680"/>
                </a:lnTo>
                <a:lnTo>
                  <a:pt x="0" y="426719"/>
                </a:lnTo>
                <a:lnTo>
                  <a:pt x="223900" y="426719"/>
                </a:lnTo>
                <a:lnTo>
                  <a:pt x="223900" y="533400"/>
                </a:lnTo>
                <a:lnTo>
                  <a:pt x="447675" y="266700"/>
                </a:lnTo>
                <a:lnTo>
                  <a:pt x="223900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0F6E3263-9AB7-446F-BA5A-F8680FA56145}"/>
              </a:ext>
            </a:extLst>
          </p:cNvPr>
          <p:cNvSpPr/>
          <p:nvPr/>
        </p:nvSpPr>
        <p:spPr>
          <a:xfrm>
            <a:off x="3557651" y="3405251"/>
            <a:ext cx="2143125" cy="2066925"/>
          </a:xfrm>
          <a:custGeom>
            <a:avLst/>
            <a:gdLst/>
            <a:ahLst/>
            <a:cxnLst/>
            <a:rect l="l" t="t" r="r" b="b"/>
            <a:pathLst>
              <a:path w="2143125" h="2066925">
                <a:moveTo>
                  <a:pt x="1936114" y="0"/>
                </a:moveTo>
                <a:lnTo>
                  <a:pt x="206883" y="0"/>
                </a:lnTo>
                <a:lnTo>
                  <a:pt x="159433" y="5454"/>
                </a:lnTo>
                <a:lnTo>
                  <a:pt x="115882" y="20992"/>
                </a:lnTo>
                <a:lnTo>
                  <a:pt x="77470" y="45376"/>
                </a:lnTo>
                <a:lnTo>
                  <a:pt x="45436" y="77370"/>
                </a:lnTo>
                <a:lnTo>
                  <a:pt x="21020" y="115734"/>
                </a:lnTo>
                <a:lnTo>
                  <a:pt x="5461" y="159233"/>
                </a:lnTo>
                <a:lnTo>
                  <a:pt x="0" y="206629"/>
                </a:lnTo>
                <a:lnTo>
                  <a:pt x="0" y="1860169"/>
                </a:lnTo>
                <a:lnTo>
                  <a:pt x="5461" y="1907571"/>
                </a:lnTo>
                <a:lnTo>
                  <a:pt x="21020" y="1951088"/>
                </a:lnTo>
                <a:lnTo>
                  <a:pt x="45436" y="1989477"/>
                </a:lnTo>
                <a:lnTo>
                  <a:pt x="77470" y="2021498"/>
                </a:lnTo>
                <a:lnTo>
                  <a:pt x="115882" y="2045907"/>
                </a:lnTo>
                <a:lnTo>
                  <a:pt x="159433" y="2061463"/>
                </a:lnTo>
                <a:lnTo>
                  <a:pt x="206883" y="2066925"/>
                </a:lnTo>
                <a:lnTo>
                  <a:pt x="1936114" y="2066925"/>
                </a:lnTo>
                <a:lnTo>
                  <a:pt x="1983571" y="2061463"/>
                </a:lnTo>
                <a:lnTo>
                  <a:pt x="2027140" y="2045907"/>
                </a:lnTo>
                <a:lnTo>
                  <a:pt x="2065577" y="2021498"/>
                </a:lnTo>
                <a:lnTo>
                  <a:pt x="2097638" y="1989477"/>
                </a:lnTo>
                <a:lnTo>
                  <a:pt x="2122079" y="1951088"/>
                </a:lnTo>
                <a:lnTo>
                  <a:pt x="2137656" y="1907571"/>
                </a:lnTo>
                <a:lnTo>
                  <a:pt x="2143125" y="1860169"/>
                </a:lnTo>
                <a:lnTo>
                  <a:pt x="2143125" y="206629"/>
                </a:lnTo>
                <a:lnTo>
                  <a:pt x="2137656" y="159233"/>
                </a:lnTo>
                <a:lnTo>
                  <a:pt x="2122079" y="115734"/>
                </a:lnTo>
                <a:lnTo>
                  <a:pt x="2097638" y="77370"/>
                </a:lnTo>
                <a:lnTo>
                  <a:pt x="2065577" y="45376"/>
                </a:lnTo>
                <a:lnTo>
                  <a:pt x="2027140" y="20992"/>
                </a:lnTo>
                <a:lnTo>
                  <a:pt x="1983571" y="5454"/>
                </a:lnTo>
                <a:lnTo>
                  <a:pt x="193611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6B8B1CF7-9E86-49D8-90D5-13AF33AC144E}"/>
              </a:ext>
            </a:extLst>
          </p:cNvPr>
          <p:cNvSpPr txBox="1"/>
          <p:nvPr/>
        </p:nvSpPr>
        <p:spPr>
          <a:xfrm>
            <a:off x="3693414" y="3332416"/>
            <a:ext cx="1856739" cy="20955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57150" algn="just">
              <a:lnSpc>
                <a:spcPct val="150400"/>
              </a:lnSpc>
              <a:spcBef>
                <a:spcPts val="150"/>
              </a:spcBef>
            </a:pPr>
            <a:r>
              <a:rPr sz="1800" spc="-10" dirty="0">
                <a:solidFill>
                  <a:srgbClr val="FFFFFF"/>
                </a:solidFill>
                <a:latin typeface="微软雅黑"/>
                <a:cs typeface="微软雅黑"/>
              </a:rPr>
              <a:t>（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spc="-10" dirty="0">
                <a:solidFill>
                  <a:srgbClr val="FFFFFF"/>
                </a:solidFill>
                <a:latin typeface="微软雅黑"/>
                <a:cs typeface="微软雅黑"/>
              </a:rPr>
              <a:t>）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输精器插入 阴道和子宫颈时， 要小心谨慎，不可 用力过猛，以防粘 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膜损伤或穿孔。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B34635C4-2C52-450D-A0FA-699E3F73185B}"/>
              </a:ext>
            </a:extLst>
          </p:cNvPr>
          <p:cNvSpPr/>
          <p:nvPr/>
        </p:nvSpPr>
        <p:spPr>
          <a:xfrm>
            <a:off x="5905500" y="4171950"/>
            <a:ext cx="457200" cy="533400"/>
          </a:xfrm>
          <a:custGeom>
            <a:avLst/>
            <a:gdLst/>
            <a:ahLst/>
            <a:cxnLst/>
            <a:rect l="l" t="t" r="r" b="b"/>
            <a:pathLst>
              <a:path w="457200" h="533400">
                <a:moveTo>
                  <a:pt x="228600" y="0"/>
                </a:moveTo>
                <a:lnTo>
                  <a:pt x="228600" y="106680"/>
                </a:lnTo>
                <a:lnTo>
                  <a:pt x="0" y="106680"/>
                </a:lnTo>
                <a:lnTo>
                  <a:pt x="0" y="426719"/>
                </a:lnTo>
                <a:lnTo>
                  <a:pt x="228600" y="426719"/>
                </a:lnTo>
                <a:lnTo>
                  <a:pt x="228600" y="533400"/>
                </a:lnTo>
                <a:lnTo>
                  <a:pt x="457200" y="266700"/>
                </a:lnTo>
                <a:lnTo>
                  <a:pt x="228600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A6EBFEDB-4BC9-402B-A655-18FEE4119718}"/>
              </a:ext>
            </a:extLst>
          </p:cNvPr>
          <p:cNvSpPr/>
          <p:nvPr/>
        </p:nvSpPr>
        <p:spPr>
          <a:xfrm>
            <a:off x="6558026" y="3405251"/>
            <a:ext cx="2133600" cy="2066925"/>
          </a:xfrm>
          <a:custGeom>
            <a:avLst/>
            <a:gdLst/>
            <a:ahLst/>
            <a:cxnLst/>
            <a:rect l="l" t="t" r="r" b="b"/>
            <a:pathLst>
              <a:path w="2133600" h="2066925">
                <a:moveTo>
                  <a:pt x="1927478" y="0"/>
                </a:moveTo>
                <a:lnTo>
                  <a:pt x="205994" y="0"/>
                </a:lnTo>
                <a:lnTo>
                  <a:pt x="158753" y="5454"/>
                </a:lnTo>
                <a:lnTo>
                  <a:pt x="115392" y="20992"/>
                </a:lnTo>
                <a:lnTo>
                  <a:pt x="77144" y="45376"/>
                </a:lnTo>
                <a:lnTo>
                  <a:pt x="45246" y="77370"/>
                </a:lnTo>
                <a:lnTo>
                  <a:pt x="20933" y="115734"/>
                </a:lnTo>
                <a:lnTo>
                  <a:pt x="5439" y="159233"/>
                </a:lnTo>
                <a:lnTo>
                  <a:pt x="0" y="206629"/>
                </a:lnTo>
                <a:lnTo>
                  <a:pt x="0" y="1860169"/>
                </a:lnTo>
                <a:lnTo>
                  <a:pt x="5439" y="1907571"/>
                </a:lnTo>
                <a:lnTo>
                  <a:pt x="20933" y="1951088"/>
                </a:lnTo>
                <a:lnTo>
                  <a:pt x="45246" y="1989477"/>
                </a:lnTo>
                <a:lnTo>
                  <a:pt x="77144" y="2021498"/>
                </a:lnTo>
                <a:lnTo>
                  <a:pt x="115392" y="2045907"/>
                </a:lnTo>
                <a:lnTo>
                  <a:pt x="158753" y="2061463"/>
                </a:lnTo>
                <a:lnTo>
                  <a:pt x="205994" y="2066925"/>
                </a:lnTo>
                <a:lnTo>
                  <a:pt x="1927478" y="2066925"/>
                </a:lnTo>
                <a:lnTo>
                  <a:pt x="1974726" y="2061463"/>
                </a:lnTo>
                <a:lnTo>
                  <a:pt x="2018105" y="2045907"/>
                </a:lnTo>
                <a:lnTo>
                  <a:pt x="2056378" y="2021498"/>
                </a:lnTo>
                <a:lnTo>
                  <a:pt x="2088303" y="1989477"/>
                </a:lnTo>
                <a:lnTo>
                  <a:pt x="2112641" y="1951088"/>
                </a:lnTo>
                <a:lnTo>
                  <a:pt x="2128153" y="1907571"/>
                </a:lnTo>
                <a:lnTo>
                  <a:pt x="2133600" y="1860169"/>
                </a:lnTo>
                <a:lnTo>
                  <a:pt x="2133600" y="206629"/>
                </a:lnTo>
                <a:lnTo>
                  <a:pt x="2128153" y="159233"/>
                </a:lnTo>
                <a:lnTo>
                  <a:pt x="2112641" y="115734"/>
                </a:lnTo>
                <a:lnTo>
                  <a:pt x="2088303" y="77370"/>
                </a:lnTo>
                <a:lnTo>
                  <a:pt x="2056378" y="45376"/>
                </a:lnTo>
                <a:lnTo>
                  <a:pt x="2018105" y="20992"/>
                </a:lnTo>
                <a:lnTo>
                  <a:pt x="1974726" y="5454"/>
                </a:lnTo>
                <a:lnTo>
                  <a:pt x="192747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19A44C89-DE14-49D2-83BD-8193655937B1}"/>
              </a:ext>
            </a:extLst>
          </p:cNvPr>
          <p:cNvSpPr txBox="1"/>
          <p:nvPr/>
        </p:nvSpPr>
        <p:spPr>
          <a:xfrm>
            <a:off x="6689725" y="3538029"/>
            <a:ext cx="1854200" cy="168528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9525" algn="ctr">
              <a:lnSpc>
                <a:spcPct val="150700"/>
              </a:lnSpc>
              <a:spcBef>
                <a:spcPts val="150"/>
              </a:spcBef>
            </a:pPr>
            <a:r>
              <a:rPr sz="1800" spc="-15" dirty="0">
                <a:solidFill>
                  <a:srgbClr val="FFFFFF"/>
                </a:solidFill>
                <a:latin typeface="微软雅黑"/>
                <a:cs typeface="微软雅黑"/>
              </a:rPr>
              <a:t>（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spc="-15" dirty="0">
                <a:solidFill>
                  <a:srgbClr val="FFFFFF"/>
                </a:solidFill>
                <a:latin typeface="微软雅黑"/>
                <a:cs typeface="微软雅黑"/>
              </a:rPr>
              <a:t>）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输精的原则 是轻插、适深、缓 注、慢出，防止精 液倒流。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BDBD588D-D4D8-4B3A-A3EF-B283CE07274D}"/>
              </a:ext>
            </a:extLst>
          </p:cNvPr>
          <p:cNvSpPr/>
          <p:nvPr/>
        </p:nvSpPr>
        <p:spPr>
          <a:xfrm>
            <a:off x="9429750" y="3552825"/>
            <a:ext cx="2381250" cy="177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43F919A7-8895-4F94-B35E-C0B8BAD1B153}"/>
              </a:ext>
            </a:extLst>
          </p:cNvPr>
          <p:cNvSpPr txBox="1"/>
          <p:nvPr/>
        </p:nvSpPr>
        <p:spPr>
          <a:xfrm>
            <a:off x="633412" y="1927542"/>
            <a:ext cx="3076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把握直肠输精注意事项</a:t>
            </a:r>
            <a:endParaRPr sz="24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9210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80532" y="18255"/>
            <a:ext cx="10473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输精前的准备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E2C2BA8-1914-4D7E-A69C-DC44EF836D6E}"/>
              </a:ext>
            </a:extLst>
          </p:cNvPr>
          <p:cNvSpPr/>
          <p:nvPr/>
        </p:nvSpPr>
        <p:spPr>
          <a:xfrm>
            <a:off x="3581400" y="2466911"/>
            <a:ext cx="5529326" cy="3814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CB25D1-6725-444C-9621-805661620D71}"/>
              </a:ext>
            </a:extLst>
          </p:cNvPr>
          <p:cNvSpPr txBox="1"/>
          <p:nvPr/>
        </p:nvSpPr>
        <p:spPr>
          <a:xfrm>
            <a:off x="5033982" y="1899409"/>
            <a:ext cx="234188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spc="4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、母牛的准备</a:t>
            </a:r>
            <a:endParaRPr sz="275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72189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输精前的准备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43AEFDBD-7838-4123-A444-6265714C16F9}"/>
              </a:ext>
            </a:extLst>
          </p:cNvPr>
          <p:cNvSpPr/>
          <p:nvPr/>
        </p:nvSpPr>
        <p:spPr>
          <a:xfrm>
            <a:off x="1628775" y="2876550"/>
            <a:ext cx="19145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D4F093E-F385-45C7-9184-486BCBE2339F}"/>
              </a:ext>
            </a:extLst>
          </p:cNvPr>
          <p:cNvSpPr/>
          <p:nvPr/>
        </p:nvSpPr>
        <p:spPr>
          <a:xfrm>
            <a:off x="1666875" y="4714875"/>
            <a:ext cx="1552575" cy="790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0647BD44-115A-44D9-A23E-C5FF405A4372}"/>
              </a:ext>
            </a:extLst>
          </p:cNvPr>
          <p:cNvSpPr/>
          <p:nvPr/>
        </p:nvSpPr>
        <p:spPr>
          <a:xfrm>
            <a:off x="5162550" y="4714875"/>
            <a:ext cx="2466975" cy="781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62000C2D-D74E-487F-A377-D083F9F4DC00}"/>
              </a:ext>
            </a:extLst>
          </p:cNvPr>
          <p:cNvSpPr/>
          <p:nvPr/>
        </p:nvSpPr>
        <p:spPr>
          <a:xfrm>
            <a:off x="5162550" y="2714625"/>
            <a:ext cx="2466975" cy="704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00C9AB6F-F78B-413E-9CB3-8FEAF2F27EA9}"/>
              </a:ext>
            </a:extLst>
          </p:cNvPr>
          <p:cNvSpPr/>
          <p:nvPr/>
        </p:nvSpPr>
        <p:spPr>
          <a:xfrm>
            <a:off x="9248775" y="2619375"/>
            <a:ext cx="1504950" cy="933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23836ACD-2183-476F-BD76-DBC06DC6CE50}"/>
              </a:ext>
            </a:extLst>
          </p:cNvPr>
          <p:cNvSpPr txBox="1"/>
          <p:nvPr/>
        </p:nvSpPr>
        <p:spPr>
          <a:xfrm>
            <a:off x="2079625" y="3626167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输精枪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1D3D3669-FC09-4DF6-9B8A-1489DE14A7F8}"/>
              </a:ext>
            </a:extLst>
          </p:cNvPr>
          <p:cNvSpPr txBox="1"/>
          <p:nvPr/>
        </p:nvSpPr>
        <p:spPr>
          <a:xfrm>
            <a:off x="5829046" y="3603561"/>
            <a:ext cx="9410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输精套管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D75E0C39-D75C-40C8-A8A4-13B64296D4CA}"/>
              </a:ext>
            </a:extLst>
          </p:cNvPr>
          <p:cNvSpPr txBox="1"/>
          <p:nvPr/>
        </p:nvSpPr>
        <p:spPr>
          <a:xfrm>
            <a:off x="9761219" y="3626167"/>
            <a:ext cx="4832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镊子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D9716266-7891-429B-A708-09FF9DBD1BE0}"/>
              </a:ext>
            </a:extLst>
          </p:cNvPr>
          <p:cNvSpPr txBox="1"/>
          <p:nvPr/>
        </p:nvSpPr>
        <p:spPr>
          <a:xfrm>
            <a:off x="2081276" y="5807709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细管剪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C31ACDBD-4FF5-4ECD-9608-F67CE9ACA088}"/>
              </a:ext>
            </a:extLst>
          </p:cNvPr>
          <p:cNvSpPr txBox="1"/>
          <p:nvPr/>
        </p:nvSpPr>
        <p:spPr>
          <a:xfrm>
            <a:off x="5923534" y="5807709"/>
            <a:ext cx="9410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长臂手套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40516505-98C6-4FF9-B10D-649B82363DE1}"/>
              </a:ext>
            </a:extLst>
          </p:cNvPr>
          <p:cNvSpPr txBox="1"/>
          <p:nvPr/>
        </p:nvSpPr>
        <p:spPr>
          <a:xfrm>
            <a:off x="4924742" y="1910837"/>
            <a:ext cx="234251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spc="4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、器械的准备</a:t>
            </a:r>
            <a:endParaRPr sz="275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932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输精前的准备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65C6A9A5-EE6B-49BD-9804-B0B2811A3BF9}"/>
              </a:ext>
            </a:extLst>
          </p:cNvPr>
          <p:cNvSpPr/>
          <p:nvPr/>
        </p:nvSpPr>
        <p:spPr>
          <a:xfrm>
            <a:off x="1638300" y="3381375"/>
            <a:ext cx="3552825" cy="209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F9C1ACE3-92F0-4BBA-93D4-A6BDB6AF4809}"/>
              </a:ext>
            </a:extLst>
          </p:cNvPr>
          <p:cNvSpPr/>
          <p:nvPr/>
        </p:nvSpPr>
        <p:spPr>
          <a:xfrm>
            <a:off x="7181850" y="3305175"/>
            <a:ext cx="3362325" cy="2238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C0F4CC61-91DF-4262-B6AF-7A8666EEA4EE}"/>
              </a:ext>
            </a:extLst>
          </p:cNvPr>
          <p:cNvSpPr txBox="1"/>
          <p:nvPr/>
        </p:nvSpPr>
        <p:spPr>
          <a:xfrm>
            <a:off x="2904489" y="5779770"/>
            <a:ext cx="9410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取管冻精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id="{63C86698-B35F-4B86-A3B2-D4CAA7231076}"/>
              </a:ext>
            </a:extLst>
          </p:cNvPr>
          <p:cNvSpPr txBox="1"/>
          <p:nvPr/>
        </p:nvSpPr>
        <p:spPr>
          <a:xfrm>
            <a:off x="8967469" y="5779770"/>
            <a:ext cx="482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解冻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7102C86E-C853-4706-9C75-AD9D6478B177}"/>
              </a:ext>
            </a:extLst>
          </p:cNvPr>
          <p:cNvSpPr txBox="1"/>
          <p:nvPr/>
        </p:nvSpPr>
        <p:spPr>
          <a:xfrm>
            <a:off x="4924742" y="2230597"/>
            <a:ext cx="234251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spc="4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、精液的准备</a:t>
            </a:r>
            <a:endParaRPr sz="275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38331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输精前的准备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7102C86E-C853-4706-9C75-AD9D6478B177}"/>
              </a:ext>
            </a:extLst>
          </p:cNvPr>
          <p:cNvSpPr txBox="1"/>
          <p:nvPr/>
        </p:nvSpPr>
        <p:spPr>
          <a:xfrm>
            <a:off x="4924742" y="2230597"/>
            <a:ext cx="234251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spc="4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、精液的准备</a:t>
            </a:r>
            <a:endParaRPr sz="2750" dirty="0">
              <a:latin typeface="微软雅黑"/>
              <a:cs typeface="微软雅黑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77C21CDC-469A-4204-BAA9-78BF8EBC5661}"/>
              </a:ext>
            </a:extLst>
          </p:cNvPr>
          <p:cNvSpPr txBox="1"/>
          <p:nvPr/>
        </p:nvSpPr>
        <p:spPr>
          <a:xfrm>
            <a:off x="5833109" y="6088379"/>
            <a:ext cx="54038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latin typeface="微软雅黑"/>
                <a:cs typeface="微软雅黑"/>
              </a:rPr>
              <a:t>装枪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71FF8A0E-72DD-4A4C-987D-13BB4940B15C}"/>
              </a:ext>
            </a:extLst>
          </p:cNvPr>
          <p:cNvSpPr/>
          <p:nvPr/>
        </p:nvSpPr>
        <p:spPr>
          <a:xfrm>
            <a:off x="2061201" y="2794649"/>
            <a:ext cx="8264077" cy="3178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077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输精前的准备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7102C86E-C853-4706-9C75-AD9D6478B177}"/>
              </a:ext>
            </a:extLst>
          </p:cNvPr>
          <p:cNvSpPr txBox="1"/>
          <p:nvPr/>
        </p:nvSpPr>
        <p:spPr>
          <a:xfrm>
            <a:off x="4790807" y="2213391"/>
            <a:ext cx="3165373" cy="43922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altLang="zh-CN" sz="2750" spc="40" dirty="0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、输精人员的准备</a:t>
            </a:r>
            <a:endParaRPr lang="zh-CN" altLang="en-US" sz="2750" dirty="0">
              <a:latin typeface="微软雅黑"/>
              <a:cs typeface="微软雅黑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97B04FC-B02E-4FBC-B0F4-6F67BEFA03C0}"/>
              </a:ext>
            </a:extLst>
          </p:cNvPr>
          <p:cNvSpPr/>
          <p:nvPr/>
        </p:nvSpPr>
        <p:spPr>
          <a:xfrm>
            <a:off x="1662355" y="2982398"/>
            <a:ext cx="3029205" cy="3233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3A4CE20A-0166-4D9E-8450-371834717251}"/>
              </a:ext>
            </a:extLst>
          </p:cNvPr>
          <p:cNvSpPr/>
          <p:nvPr/>
        </p:nvSpPr>
        <p:spPr>
          <a:xfrm>
            <a:off x="6386755" y="2982398"/>
            <a:ext cx="4322574" cy="32073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58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BFA0007E-DFBD-4F50-9DC7-2A8468140F3A}"/>
              </a:ext>
            </a:extLst>
          </p:cNvPr>
          <p:cNvSpPr/>
          <p:nvPr/>
        </p:nvSpPr>
        <p:spPr>
          <a:xfrm>
            <a:off x="7591425" y="4133850"/>
            <a:ext cx="25527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14ABB98-C8B3-4A83-A9F8-3E7AC041D208}"/>
              </a:ext>
            </a:extLst>
          </p:cNvPr>
          <p:cNvSpPr/>
          <p:nvPr/>
        </p:nvSpPr>
        <p:spPr>
          <a:xfrm>
            <a:off x="1980088" y="4229649"/>
            <a:ext cx="4115911" cy="2333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14D6AA24-AA3D-4F3D-8D3E-D6CCC6329245}"/>
              </a:ext>
            </a:extLst>
          </p:cNvPr>
          <p:cNvSpPr txBox="1"/>
          <p:nvPr/>
        </p:nvSpPr>
        <p:spPr>
          <a:xfrm>
            <a:off x="1049019" y="1909571"/>
            <a:ext cx="10093960" cy="18021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51885">
              <a:lnSpc>
                <a:spcPct val="100000"/>
              </a:lnSpc>
              <a:spcBef>
                <a:spcPts val="130"/>
              </a:spcBef>
            </a:pPr>
            <a:r>
              <a:rPr sz="2750" spc="45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、阴道开张器法</a:t>
            </a:r>
            <a:endParaRPr sz="275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2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操作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时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一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手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持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开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张</a:t>
            </a:r>
            <a:r>
              <a:rPr sz="2000" spc="35" dirty="0">
                <a:solidFill>
                  <a:srgbClr val="404040"/>
                </a:solidFill>
                <a:latin typeface="微软雅黑"/>
                <a:cs typeface="微软雅黑"/>
              </a:rPr>
              <a:t>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打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开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母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牛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阴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借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助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光源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找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到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宫颈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口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另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一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只手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握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吸有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液的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输精器，伸入子宫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颈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404040"/>
                </a:solidFill>
                <a:latin typeface="微软雅黑"/>
                <a:cs typeface="微软雅黑"/>
              </a:rPr>
              <a:t>～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皱褶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处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(1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～</a:t>
            </a:r>
            <a:r>
              <a:rPr sz="2000" dirty="0">
                <a:solidFill>
                  <a:srgbClr val="404040"/>
                </a:solidFill>
                <a:latin typeface="宋体"/>
                <a:cs typeface="宋体"/>
              </a:rPr>
              <a:t>2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cm)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慢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慢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注入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96704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14D6AA24-AA3D-4F3D-8D3E-D6CCC6329245}"/>
              </a:ext>
            </a:extLst>
          </p:cNvPr>
          <p:cNvSpPr txBox="1"/>
          <p:nvPr/>
        </p:nvSpPr>
        <p:spPr>
          <a:xfrm>
            <a:off x="1049019" y="1909571"/>
            <a:ext cx="10093960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51885">
              <a:lnSpc>
                <a:spcPct val="100000"/>
              </a:lnSpc>
              <a:spcBef>
                <a:spcPts val="130"/>
              </a:spcBef>
            </a:pPr>
            <a:r>
              <a:rPr sz="2750" spc="45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、阴道开张器法</a:t>
            </a:r>
            <a:endParaRPr sz="2750" dirty="0">
              <a:latin typeface="微软雅黑"/>
              <a:cs typeface="微软雅黑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8A7F7413-3D53-4BFA-9F6E-E1DEBBB3B670}"/>
              </a:ext>
            </a:extLst>
          </p:cNvPr>
          <p:cNvSpPr/>
          <p:nvPr/>
        </p:nvSpPr>
        <p:spPr>
          <a:xfrm>
            <a:off x="2076450" y="1676400"/>
            <a:ext cx="8658225" cy="5181600"/>
          </a:xfrm>
          <a:custGeom>
            <a:avLst/>
            <a:gdLst/>
            <a:ahLst/>
            <a:cxnLst/>
            <a:rect l="l" t="t" r="r" b="b"/>
            <a:pathLst>
              <a:path w="8658225" h="5181600">
                <a:moveTo>
                  <a:pt x="6067425" y="0"/>
                </a:moveTo>
                <a:lnTo>
                  <a:pt x="6067425" y="1295400"/>
                </a:lnTo>
                <a:lnTo>
                  <a:pt x="0" y="1295400"/>
                </a:lnTo>
                <a:lnTo>
                  <a:pt x="0" y="3886200"/>
                </a:lnTo>
                <a:lnTo>
                  <a:pt x="6067425" y="3886200"/>
                </a:lnTo>
                <a:lnTo>
                  <a:pt x="6067425" y="5181600"/>
                </a:lnTo>
                <a:lnTo>
                  <a:pt x="8658225" y="2590800"/>
                </a:lnTo>
                <a:lnTo>
                  <a:pt x="6067425" y="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8E732FB-905E-405E-B6B0-B995F6BA1598}"/>
              </a:ext>
            </a:extLst>
          </p:cNvPr>
          <p:cNvSpPr/>
          <p:nvPr/>
        </p:nvSpPr>
        <p:spPr>
          <a:xfrm>
            <a:off x="1319275" y="3233801"/>
            <a:ext cx="4962525" cy="2076450"/>
          </a:xfrm>
          <a:custGeom>
            <a:avLst/>
            <a:gdLst/>
            <a:ahLst/>
            <a:cxnLst/>
            <a:rect l="l" t="t" r="r" b="b"/>
            <a:pathLst>
              <a:path w="4962525" h="2076450">
                <a:moveTo>
                  <a:pt x="4713859" y="0"/>
                </a:moveTo>
                <a:lnTo>
                  <a:pt x="248539" y="0"/>
                </a:lnTo>
                <a:lnTo>
                  <a:pt x="208219" y="4529"/>
                </a:lnTo>
                <a:lnTo>
                  <a:pt x="169972" y="17642"/>
                </a:lnTo>
                <a:lnTo>
                  <a:pt x="134311" y="38627"/>
                </a:lnTo>
                <a:lnTo>
                  <a:pt x="101745" y="66771"/>
                </a:lnTo>
                <a:lnTo>
                  <a:pt x="72786" y="101361"/>
                </a:lnTo>
                <a:lnTo>
                  <a:pt x="47947" y="141686"/>
                </a:lnTo>
                <a:lnTo>
                  <a:pt x="27737" y="187032"/>
                </a:lnTo>
                <a:lnTo>
                  <a:pt x="12668" y="236687"/>
                </a:lnTo>
                <a:lnTo>
                  <a:pt x="3252" y="289939"/>
                </a:lnTo>
                <a:lnTo>
                  <a:pt x="0" y="346075"/>
                </a:lnTo>
                <a:lnTo>
                  <a:pt x="0" y="1730248"/>
                </a:lnTo>
                <a:lnTo>
                  <a:pt x="3252" y="1786387"/>
                </a:lnTo>
                <a:lnTo>
                  <a:pt x="12668" y="1839648"/>
                </a:lnTo>
                <a:lnTo>
                  <a:pt x="27737" y="1889318"/>
                </a:lnTo>
                <a:lnTo>
                  <a:pt x="47947" y="1934681"/>
                </a:lnTo>
                <a:lnTo>
                  <a:pt x="72786" y="1975024"/>
                </a:lnTo>
                <a:lnTo>
                  <a:pt x="101745" y="2009633"/>
                </a:lnTo>
                <a:lnTo>
                  <a:pt x="134311" y="2037794"/>
                </a:lnTo>
                <a:lnTo>
                  <a:pt x="169972" y="2058793"/>
                </a:lnTo>
                <a:lnTo>
                  <a:pt x="208219" y="2071916"/>
                </a:lnTo>
                <a:lnTo>
                  <a:pt x="248539" y="2076450"/>
                </a:lnTo>
                <a:lnTo>
                  <a:pt x="4713859" y="2076450"/>
                </a:lnTo>
                <a:lnTo>
                  <a:pt x="4754182" y="2071916"/>
                </a:lnTo>
                <a:lnTo>
                  <a:pt x="4792438" y="2058793"/>
                </a:lnTo>
                <a:lnTo>
                  <a:pt x="4828114" y="2037794"/>
                </a:lnTo>
                <a:lnTo>
                  <a:pt x="4860697" y="2009633"/>
                </a:lnTo>
                <a:lnTo>
                  <a:pt x="4889674" y="1975024"/>
                </a:lnTo>
                <a:lnTo>
                  <a:pt x="4914533" y="1934681"/>
                </a:lnTo>
                <a:lnTo>
                  <a:pt x="4934760" y="1889318"/>
                </a:lnTo>
                <a:lnTo>
                  <a:pt x="4949843" y="1839648"/>
                </a:lnTo>
                <a:lnTo>
                  <a:pt x="4959269" y="1786387"/>
                </a:lnTo>
                <a:lnTo>
                  <a:pt x="4962525" y="1730248"/>
                </a:lnTo>
                <a:lnTo>
                  <a:pt x="4962525" y="346075"/>
                </a:lnTo>
                <a:lnTo>
                  <a:pt x="4959269" y="289939"/>
                </a:lnTo>
                <a:lnTo>
                  <a:pt x="4949843" y="236687"/>
                </a:lnTo>
                <a:lnTo>
                  <a:pt x="4934760" y="187032"/>
                </a:lnTo>
                <a:lnTo>
                  <a:pt x="4914533" y="141686"/>
                </a:lnTo>
                <a:lnTo>
                  <a:pt x="4889674" y="101361"/>
                </a:lnTo>
                <a:lnTo>
                  <a:pt x="4860697" y="66771"/>
                </a:lnTo>
                <a:lnTo>
                  <a:pt x="4828114" y="38627"/>
                </a:lnTo>
                <a:lnTo>
                  <a:pt x="4792438" y="17642"/>
                </a:lnTo>
                <a:lnTo>
                  <a:pt x="4754182" y="4529"/>
                </a:lnTo>
                <a:lnTo>
                  <a:pt x="471385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F67F906C-0B5E-4B1C-8F12-A5235E8B26E1}"/>
              </a:ext>
            </a:extLst>
          </p:cNvPr>
          <p:cNvSpPr/>
          <p:nvPr/>
        </p:nvSpPr>
        <p:spPr>
          <a:xfrm>
            <a:off x="1319275" y="3233801"/>
            <a:ext cx="4962525" cy="2076450"/>
          </a:xfrm>
          <a:custGeom>
            <a:avLst/>
            <a:gdLst/>
            <a:ahLst/>
            <a:cxnLst/>
            <a:rect l="l" t="t" r="r" b="b"/>
            <a:pathLst>
              <a:path w="4962525" h="2076450">
                <a:moveTo>
                  <a:pt x="0" y="346075"/>
                </a:moveTo>
                <a:lnTo>
                  <a:pt x="3252" y="289939"/>
                </a:lnTo>
                <a:lnTo>
                  <a:pt x="12668" y="236687"/>
                </a:lnTo>
                <a:lnTo>
                  <a:pt x="27737" y="187032"/>
                </a:lnTo>
                <a:lnTo>
                  <a:pt x="47947" y="141686"/>
                </a:lnTo>
                <a:lnTo>
                  <a:pt x="72786" y="101361"/>
                </a:lnTo>
                <a:lnTo>
                  <a:pt x="101745" y="66771"/>
                </a:lnTo>
                <a:lnTo>
                  <a:pt x="134311" y="38627"/>
                </a:lnTo>
                <a:lnTo>
                  <a:pt x="169972" y="17642"/>
                </a:lnTo>
                <a:lnTo>
                  <a:pt x="208219" y="4529"/>
                </a:lnTo>
                <a:lnTo>
                  <a:pt x="248539" y="0"/>
                </a:lnTo>
                <a:lnTo>
                  <a:pt x="4713859" y="0"/>
                </a:lnTo>
                <a:lnTo>
                  <a:pt x="4754182" y="4529"/>
                </a:lnTo>
                <a:lnTo>
                  <a:pt x="4792438" y="17642"/>
                </a:lnTo>
                <a:lnTo>
                  <a:pt x="4828114" y="38627"/>
                </a:lnTo>
                <a:lnTo>
                  <a:pt x="4860697" y="66771"/>
                </a:lnTo>
                <a:lnTo>
                  <a:pt x="4889674" y="101361"/>
                </a:lnTo>
                <a:lnTo>
                  <a:pt x="4914533" y="141686"/>
                </a:lnTo>
                <a:lnTo>
                  <a:pt x="4934760" y="187032"/>
                </a:lnTo>
                <a:lnTo>
                  <a:pt x="4949843" y="236687"/>
                </a:lnTo>
                <a:lnTo>
                  <a:pt x="4959269" y="289939"/>
                </a:lnTo>
                <a:lnTo>
                  <a:pt x="4962525" y="346075"/>
                </a:lnTo>
                <a:lnTo>
                  <a:pt x="4962525" y="1730248"/>
                </a:lnTo>
                <a:lnTo>
                  <a:pt x="4959269" y="1786387"/>
                </a:lnTo>
                <a:lnTo>
                  <a:pt x="4949843" y="1839648"/>
                </a:lnTo>
                <a:lnTo>
                  <a:pt x="4934760" y="1889318"/>
                </a:lnTo>
                <a:lnTo>
                  <a:pt x="4914533" y="1934681"/>
                </a:lnTo>
                <a:lnTo>
                  <a:pt x="4889674" y="1975024"/>
                </a:lnTo>
                <a:lnTo>
                  <a:pt x="4860697" y="2009633"/>
                </a:lnTo>
                <a:lnTo>
                  <a:pt x="4828114" y="2037794"/>
                </a:lnTo>
                <a:lnTo>
                  <a:pt x="4792438" y="2058793"/>
                </a:lnTo>
                <a:lnTo>
                  <a:pt x="4754182" y="2071916"/>
                </a:lnTo>
                <a:lnTo>
                  <a:pt x="4713859" y="2076450"/>
                </a:lnTo>
                <a:lnTo>
                  <a:pt x="248539" y="2076450"/>
                </a:lnTo>
                <a:lnTo>
                  <a:pt x="208219" y="2071916"/>
                </a:lnTo>
                <a:lnTo>
                  <a:pt x="169972" y="2058793"/>
                </a:lnTo>
                <a:lnTo>
                  <a:pt x="134311" y="2037794"/>
                </a:lnTo>
                <a:lnTo>
                  <a:pt x="101745" y="2009633"/>
                </a:lnTo>
                <a:lnTo>
                  <a:pt x="72786" y="1975024"/>
                </a:lnTo>
                <a:lnTo>
                  <a:pt x="47947" y="1934681"/>
                </a:lnTo>
                <a:lnTo>
                  <a:pt x="27737" y="1889318"/>
                </a:lnTo>
                <a:lnTo>
                  <a:pt x="12668" y="1839648"/>
                </a:lnTo>
                <a:lnTo>
                  <a:pt x="3252" y="1786387"/>
                </a:lnTo>
                <a:lnTo>
                  <a:pt x="0" y="1730248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F1BAC5EE-7038-43F2-A121-B4CA8012A053}"/>
              </a:ext>
            </a:extLst>
          </p:cNvPr>
          <p:cNvSpPr txBox="1"/>
          <p:nvPr/>
        </p:nvSpPr>
        <p:spPr>
          <a:xfrm>
            <a:off x="1528699" y="3779583"/>
            <a:ext cx="4525645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3300" marR="5080" indent="-991235">
              <a:lnSpc>
                <a:spcPct val="153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此法能直接观察到输精</a:t>
            </a:r>
            <a:r>
              <a:rPr sz="1800" spc="10" dirty="0">
                <a:solidFill>
                  <a:srgbClr val="FFFFFF"/>
                </a:solidFill>
                <a:latin typeface="微软雅黑"/>
                <a:cs typeface="微软雅黑"/>
              </a:rPr>
              <a:t>管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输精</a:t>
            </a: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枪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伸入子宫颈 口的情况，比较好掌握。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47E03B18-4C62-4D00-A6C4-01AF572EBF1D}"/>
              </a:ext>
            </a:extLst>
          </p:cNvPr>
          <p:cNvSpPr/>
          <p:nvPr/>
        </p:nvSpPr>
        <p:spPr>
          <a:xfrm>
            <a:off x="6529451" y="3233801"/>
            <a:ext cx="4972050" cy="2076450"/>
          </a:xfrm>
          <a:custGeom>
            <a:avLst/>
            <a:gdLst/>
            <a:ahLst/>
            <a:cxnLst/>
            <a:rect l="l" t="t" r="r" b="b"/>
            <a:pathLst>
              <a:path w="4972050" h="2076450">
                <a:moveTo>
                  <a:pt x="4722876" y="0"/>
                </a:moveTo>
                <a:lnTo>
                  <a:pt x="249047" y="0"/>
                </a:lnTo>
                <a:lnTo>
                  <a:pt x="208651" y="4529"/>
                </a:lnTo>
                <a:lnTo>
                  <a:pt x="170330" y="17642"/>
                </a:lnTo>
                <a:lnTo>
                  <a:pt x="134597" y="38627"/>
                </a:lnTo>
                <a:lnTo>
                  <a:pt x="101964" y="66771"/>
                </a:lnTo>
                <a:lnTo>
                  <a:pt x="72945" y="101361"/>
                </a:lnTo>
                <a:lnTo>
                  <a:pt x="48052" y="141686"/>
                </a:lnTo>
                <a:lnTo>
                  <a:pt x="27798" y="187032"/>
                </a:lnTo>
                <a:lnTo>
                  <a:pt x="12696" y="236687"/>
                </a:lnTo>
                <a:lnTo>
                  <a:pt x="3259" y="289939"/>
                </a:lnTo>
                <a:lnTo>
                  <a:pt x="0" y="346075"/>
                </a:lnTo>
                <a:lnTo>
                  <a:pt x="0" y="1730248"/>
                </a:lnTo>
                <a:lnTo>
                  <a:pt x="3259" y="1786387"/>
                </a:lnTo>
                <a:lnTo>
                  <a:pt x="12696" y="1839648"/>
                </a:lnTo>
                <a:lnTo>
                  <a:pt x="27798" y="1889318"/>
                </a:lnTo>
                <a:lnTo>
                  <a:pt x="48052" y="1934681"/>
                </a:lnTo>
                <a:lnTo>
                  <a:pt x="72945" y="1975024"/>
                </a:lnTo>
                <a:lnTo>
                  <a:pt x="101964" y="2009633"/>
                </a:lnTo>
                <a:lnTo>
                  <a:pt x="134597" y="2037794"/>
                </a:lnTo>
                <a:lnTo>
                  <a:pt x="170330" y="2058793"/>
                </a:lnTo>
                <a:lnTo>
                  <a:pt x="208651" y="2071916"/>
                </a:lnTo>
                <a:lnTo>
                  <a:pt x="249047" y="2076450"/>
                </a:lnTo>
                <a:lnTo>
                  <a:pt x="4722876" y="2076450"/>
                </a:lnTo>
                <a:lnTo>
                  <a:pt x="4763275" y="2071916"/>
                </a:lnTo>
                <a:lnTo>
                  <a:pt x="4801605" y="2058793"/>
                </a:lnTo>
                <a:lnTo>
                  <a:pt x="4837353" y="2037794"/>
                </a:lnTo>
                <a:lnTo>
                  <a:pt x="4870002" y="2009633"/>
                </a:lnTo>
                <a:lnTo>
                  <a:pt x="4899040" y="1975024"/>
                </a:lnTo>
                <a:lnTo>
                  <a:pt x="4923952" y="1934681"/>
                </a:lnTo>
                <a:lnTo>
                  <a:pt x="4944223" y="1889318"/>
                </a:lnTo>
                <a:lnTo>
                  <a:pt x="4959339" y="1839648"/>
                </a:lnTo>
                <a:lnTo>
                  <a:pt x="4968786" y="1786387"/>
                </a:lnTo>
                <a:lnTo>
                  <a:pt x="4972050" y="1730248"/>
                </a:lnTo>
                <a:lnTo>
                  <a:pt x="4972050" y="346075"/>
                </a:lnTo>
                <a:lnTo>
                  <a:pt x="4968786" y="289939"/>
                </a:lnTo>
                <a:lnTo>
                  <a:pt x="4959339" y="236687"/>
                </a:lnTo>
                <a:lnTo>
                  <a:pt x="4944223" y="187032"/>
                </a:lnTo>
                <a:lnTo>
                  <a:pt x="4923952" y="141686"/>
                </a:lnTo>
                <a:lnTo>
                  <a:pt x="4899040" y="101361"/>
                </a:lnTo>
                <a:lnTo>
                  <a:pt x="4870002" y="66771"/>
                </a:lnTo>
                <a:lnTo>
                  <a:pt x="4837353" y="38627"/>
                </a:lnTo>
                <a:lnTo>
                  <a:pt x="4801605" y="17642"/>
                </a:lnTo>
                <a:lnTo>
                  <a:pt x="4763275" y="4529"/>
                </a:lnTo>
                <a:lnTo>
                  <a:pt x="4722876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14DF6829-684A-4FF9-8A2D-E7BBAEE675A7}"/>
              </a:ext>
            </a:extLst>
          </p:cNvPr>
          <p:cNvSpPr/>
          <p:nvPr/>
        </p:nvSpPr>
        <p:spPr>
          <a:xfrm>
            <a:off x="6529451" y="3233801"/>
            <a:ext cx="4972050" cy="2076450"/>
          </a:xfrm>
          <a:custGeom>
            <a:avLst/>
            <a:gdLst/>
            <a:ahLst/>
            <a:cxnLst/>
            <a:rect l="l" t="t" r="r" b="b"/>
            <a:pathLst>
              <a:path w="4972050" h="2076450">
                <a:moveTo>
                  <a:pt x="0" y="346075"/>
                </a:moveTo>
                <a:lnTo>
                  <a:pt x="3259" y="289939"/>
                </a:lnTo>
                <a:lnTo>
                  <a:pt x="12696" y="236687"/>
                </a:lnTo>
                <a:lnTo>
                  <a:pt x="27798" y="187032"/>
                </a:lnTo>
                <a:lnTo>
                  <a:pt x="48052" y="141686"/>
                </a:lnTo>
                <a:lnTo>
                  <a:pt x="72945" y="101361"/>
                </a:lnTo>
                <a:lnTo>
                  <a:pt x="101964" y="66771"/>
                </a:lnTo>
                <a:lnTo>
                  <a:pt x="134597" y="38627"/>
                </a:lnTo>
                <a:lnTo>
                  <a:pt x="170330" y="17642"/>
                </a:lnTo>
                <a:lnTo>
                  <a:pt x="208651" y="4529"/>
                </a:lnTo>
                <a:lnTo>
                  <a:pt x="249047" y="0"/>
                </a:lnTo>
                <a:lnTo>
                  <a:pt x="4722876" y="0"/>
                </a:lnTo>
                <a:lnTo>
                  <a:pt x="4763275" y="4529"/>
                </a:lnTo>
                <a:lnTo>
                  <a:pt x="4801605" y="17642"/>
                </a:lnTo>
                <a:lnTo>
                  <a:pt x="4837353" y="38627"/>
                </a:lnTo>
                <a:lnTo>
                  <a:pt x="4870002" y="66771"/>
                </a:lnTo>
                <a:lnTo>
                  <a:pt x="4899040" y="101361"/>
                </a:lnTo>
                <a:lnTo>
                  <a:pt x="4923952" y="141686"/>
                </a:lnTo>
                <a:lnTo>
                  <a:pt x="4944223" y="187032"/>
                </a:lnTo>
                <a:lnTo>
                  <a:pt x="4959339" y="236687"/>
                </a:lnTo>
                <a:lnTo>
                  <a:pt x="4968786" y="289939"/>
                </a:lnTo>
                <a:lnTo>
                  <a:pt x="4972050" y="346075"/>
                </a:lnTo>
                <a:lnTo>
                  <a:pt x="4972050" y="1730248"/>
                </a:lnTo>
                <a:lnTo>
                  <a:pt x="4968786" y="1786387"/>
                </a:lnTo>
                <a:lnTo>
                  <a:pt x="4959339" y="1839648"/>
                </a:lnTo>
                <a:lnTo>
                  <a:pt x="4944223" y="1889318"/>
                </a:lnTo>
                <a:lnTo>
                  <a:pt x="4923952" y="1934681"/>
                </a:lnTo>
                <a:lnTo>
                  <a:pt x="4899040" y="1975024"/>
                </a:lnTo>
                <a:lnTo>
                  <a:pt x="4870002" y="2009633"/>
                </a:lnTo>
                <a:lnTo>
                  <a:pt x="4837353" y="2037794"/>
                </a:lnTo>
                <a:lnTo>
                  <a:pt x="4801605" y="2058793"/>
                </a:lnTo>
                <a:lnTo>
                  <a:pt x="4763275" y="2071916"/>
                </a:lnTo>
                <a:lnTo>
                  <a:pt x="4722876" y="2076450"/>
                </a:lnTo>
                <a:lnTo>
                  <a:pt x="249047" y="2076450"/>
                </a:lnTo>
                <a:lnTo>
                  <a:pt x="208651" y="2071916"/>
                </a:lnTo>
                <a:lnTo>
                  <a:pt x="170330" y="2058793"/>
                </a:lnTo>
                <a:lnTo>
                  <a:pt x="134597" y="2037794"/>
                </a:lnTo>
                <a:lnTo>
                  <a:pt x="101964" y="2009633"/>
                </a:lnTo>
                <a:lnTo>
                  <a:pt x="72945" y="1975024"/>
                </a:lnTo>
                <a:lnTo>
                  <a:pt x="48052" y="1934681"/>
                </a:lnTo>
                <a:lnTo>
                  <a:pt x="27798" y="1889318"/>
                </a:lnTo>
                <a:lnTo>
                  <a:pt x="12696" y="1839648"/>
                </a:lnTo>
                <a:lnTo>
                  <a:pt x="3259" y="1786387"/>
                </a:lnTo>
                <a:lnTo>
                  <a:pt x="0" y="1730248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A1757555-0DDD-4438-BF13-4D37008A018B}"/>
              </a:ext>
            </a:extLst>
          </p:cNvPr>
          <p:cNvSpPr txBox="1"/>
          <p:nvPr/>
        </p:nvSpPr>
        <p:spPr>
          <a:xfrm>
            <a:off x="6711315" y="3367468"/>
            <a:ext cx="4597400" cy="168528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065" marR="5080" algn="ctr">
              <a:lnSpc>
                <a:spcPct val="150700"/>
              </a:lnSpc>
              <a:spcBef>
                <a:spcPts val="150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但操作时，母牛往往骚动不安，努责弓背加之 输精部浅易引起精液倒流，受胎率低。另外， 此法容易损伤母牛的阴道粘膜，输精不方便， </a:t>
            </a: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故生产中很少采用。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86833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一、母牛的输精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（一）牛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输精方法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14D6AA24-AA3D-4F3D-8D3E-D6CCC6329245}"/>
              </a:ext>
            </a:extLst>
          </p:cNvPr>
          <p:cNvSpPr txBox="1"/>
          <p:nvPr/>
        </p:nvSpPr>
        <p:spPr>
          <a:xfrm>
            <a:off x="1049019" y="1909571"/>
            <a:ext cx="10093960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51885">
              <a:lnSpc>
                <a:spcPct val="100000"/>
              </a:lnSpc>
              <a:spcBef>
                <a:spcPts val="130"/>
              </a:spcBef>
            </a:pPr>
            <a:r>
              <a:rPr lang="en-US" altLang="zh-CN" sz="2750" spc="45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lang="zh-CN" altLang="en-US" sz="2750" spc="45" dirty="0">
                <a:solidFill>
                  <a:srgbClr val="404040"/>
                </a:solidFill>
                <a:latin typeface="Arial"/>
                <a:cs typeface="Arial"/>
              </a:rPr>
              <a:t>、手把握直肠输精法</a:t>
            </a: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47738FA3-BF10-41C6-8C73-907DD8EB28F1}"/>
              </a:ext>
            </a:extLst>
          </p:cNvPr>
          <p:cNvSpPr txBox="1"/>
          <p:nvPr/>
        </p:nvSpPr>
        <p:spPr>
          <a:xfrm>
            <a:off x="914400" y="2388897"/>
            <a:ext cx="10797540" cy="10581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操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作</a:t>
            </a: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要点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endParaRPr sz="26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25200"/>
              </a:lnSpc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手呈锥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形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伸入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直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肠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进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入肛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时慢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慢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来回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旋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转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小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心翼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翼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进入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直</a:t>
            </a:r>
            <a:r>
              <a:rPr sz="2000" spc="35" dirty="0">
                <a:solidFill>
                  <a:srgbClr val="404040"/>
                </a:solidFill>
                <a:latin typeface="微软雅黑"/>
                <a:cs typeface="微软雅黑"/>
              </a:rPr>
              <a:t>肠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打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开手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掌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心向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下，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慢 慢探摸子宫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颈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，然后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以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半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握式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固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定子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sz="2000" spc="40" dirty="0">
                <a:solidFill>
                  <a:srgbClr val="404040"/>
                </a:solidFill>
                <a:latin typeface="微软雅黑"/>
                <a:cs typeface="微软雅黑"/>
              </a:rPr>
              <a:t>颈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EF2270BB-AA52-4A4D-A603-07888DD9EC53}"/>
              </a:ext>
            </a:extLst>
          </p:cNvPr>
          <p:cNvSpPr/>
          <p:nvPr/>
        </p:nvSpPr>
        <p:spPr>
          <a:xfrm>
            <a:off x="2343150" y="3952875"/>
            <a:ext cx="75057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215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16</TotalTime>
  <Words>440</Words>
  <Application>Microsoft Office PowerPoint</Application>
  <PresentationFormat>宽屏</PresentationFormat>
  <Paragraphs>62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任务2 人工授精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110</cp:revision>
  <dcterms:created xsi:type="dcterms:W3CDTF">2019-09-17T02:06:00Z</dcterms:created>
  <dcterms:modified xsi:type="dcterms:W3CDTF">2021-02-03T03:59:08Z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