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61" r:id="rId2"/>
    <p:sldId id="265" r:id="rId3"/>
    <p:sldId id="260" r:id="rId4"/>
    <p:sldId id="259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2DDAA-B3D8-48BD-B51E-EB42048466FC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75F4-052C-45F3-8D15-ED8DF3220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9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075" descr="610174_9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317"/>
          <a:stretch/>
        </p:blipFill>
        <p:spPr bwMode="auto">
          <a:xfrm>
            <a:off x="2627784" y="3535602"/>
            <a:ext cx="4513865" cy="31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108693" y="90872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116480" y="2924944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525502" y="6457890"/>
            <a:ext cx="261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1112" y="6418374"/>
            <a:ext cx="254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2C4276-68BD-4EA0-8D83-20921FFDD090}" type="datetimeFigureOut">
              <a:rPr lang="zh-CN" altLang="en-US" smtClean="0"/>
              <a:t>2020/11/22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75656" y="1556792"/>
            <a:ext cx="7488832" cy="124629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任务</a:t>
            </a:r>
            <a:r>
              <a:rPr lang="en-US" altLang="zh-CN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眼睑内翻和外翻整复</a:t>
            </a:r>
            <a:r>
              <a:rPr lang="zh-CN" altLang="en-US" sz="3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术操作</a:t>
            </a:r>
            <a:endParaRPr lang="zh-CN" altLang="en-US" sz="3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86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752783B-0B56-4151-9631-1E3045C7893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侧卧保定，患眼朝上。全身麻醉，配合眼睑局部浸润麻醉。</a:t>
            </a:r>
          </a:p>
          <a:p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F72A080B-1595-4CF9-BA43-96EAC3C7B326}"/>
              </a:ext>
            </a:extLst>
          </p:cNvPr>
          <p:cNvSpPr txBox="1">
            <a:spLocks/>
          </p:cNvSpPr>
          <p:nvPr/>
        </p:nvSpPr>
        <p:spPr>
          <a:xfrm>
            <a:off x="457200" y="-2738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保定与麻醉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71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C5ED377-87F3-4B3E-8A24-90B3A000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术式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220B7CFA-C25F-4E34-AB4E-41326CA29C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CN" altLang="zh-CN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本病的矫正方法有多种，但最常用的方法是</a:t>
            </a:r>
            <a:r>
              <a:rPr lang="en-US" altLang="zh-CN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V-Y</a:t>
            </a:r>
            <a:r>
              <a:rPr lang="zh-CN" altLang="zh-CN" b="1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形矫正术。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2CCBA35-E3C6-4B09-895F-C68DE5B9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3068960"/>
            <a:ext cx="7762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1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B030E5D-2D88-4937-9A51-27E19C3D2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708969"/>
            <a:ext cx="7236296" cy="35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9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02EE4F3-D470-47D5-A519-6C2CDDAE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600200"/>
            <a:ext cx="7884368" cy="337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5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9E84E86-BCCF-45F4-B1B0-722796E7DAC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559984B-46E0-4909-9A1F-8E74687EA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80" y="980728"/>
            <a:ext cx="8648199" cy="559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09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5CD9BDD-6F3E-4071-A28F-8E577D8F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四、术后护理</a:t>
            </a:r>
            <a:r>
              <a:rPr lang="zh-CN" altLang="en-US" sz="3200" dirty="0"/>
              <a:t/>
            </a:r>
            <a:br>
              <a:rPr lang="zh-CN" altLang="en-US" sz="3200" dirty="0"/>
            </a:b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6153FA7-EF0D-448D-BD98-AAD62AEE997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眼睑和眼球涂布抗生素眼膏或抗生素眼药水及可的松眼药水</a:t>
            </a:r>
            <a:r>
              <a:rPr lang="en-US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5~7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天。</a:t>
            </a:r>
          </a:p>
          <a:p>
            <a:pPr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为了防止犬自己抓伤，需佩戴伊丽莎白项圈。术后</a:t>
            </a:r>
            <a:r>
              <a:rPr lang="en-US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10~15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天拆线。</a:t>
            </a:r>
          </a:p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85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【注意事项】</a:t>
            </a:r>
          </a:p>
          <a:p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．眼睑和眼球涂布抗生素眼膏或抗生素眼药水及可的松眼药水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天。</a:t>
            </a:r>
          </a:p>
          <a:p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．为了防止犬自己抓伤，需佩戴伊丽莎白项圈。术后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天拆线。</a:t>
            </a:r>
          </a:p>
          <a:p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．手术时根据眼睑内翻的位置与程度确定手术方案，不能盲目用一种方法。</a:t>
            </a:r>
          </a:p>
          <a:p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．修正过度时，有时可引发眼睑裂狭小。</a:t>
            </a:r>
          </a:p>
          <a:p>
            <a:r>
              <a:rPr lang="en-US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b="1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．如同时发生严重的眼睑内翻和眼睑外翻，形成菱形眼，术后效果难保证。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7702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d67fc157f14ec51972b43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4092" r="1905" b="49431"/>
          <a:stretch/>
        </p:blipFill>
        <p:spPr bwMode="auto">
          <a:xfrm>
            <a:off x="683568" y="3802743"/>
            <a:ext cx="7431088" cy="2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84" y="1916832"/>
            <a:ext cx="1485200" cy="1993125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3286804" y="233245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9B3A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谢谢观看</a:t>
            </a:r>
            <a:endParaRPr lang="zh-CN" altLang="en-US" sz="4800" b="1" dirty="0">
              <a:solidFill>
                <a:srgbClr val="09B3AF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80327" y="3371856"/>
            <a:ext cx="4167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2800" dirty="0">
                <a:solidFill>
                  <a:srgbClr val="88988A"/>
                </a:solidFill>
              </a:rPr>
              <a:t>THANKS FOR COMING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89778">
            <a:off x="6372239" y="2216438"/>
            <a:ext cx="1707898" cy="1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3C853D3-D19A-42C6-BD0C-400D30D7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70892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第一部分 眼睑内翻</a:t>
            </a:r>
            <a:r>
              <a:rPr lang="zh-CN" altLang="en-US" sz="3600" b="1" dirty="0"/>
              <a:t/>
            </a:r>
            <a:br>
              <a:rPr lang="zh-CN" altLang="en-US" sz="3600" b="1" dirty="0"/>
            </a:b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2985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585036"/>
            <a:ext cx="7859216" cy="48737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眼睑内翻是指眼睑缘向内侧眼球方向回卷的状态，是由各种原因引起的眼睑器质性内翻，特别是一些品种（如沙皮犬、松狮犬、英国斗牛犬、圣伯纳犬等）的幼年犬，由于遗传缺陷所发生的眼睑内翻。</a:t>
            </a:r>
          </a:p>
          <a:p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E61739BD-F1D4-4BEB-B534-F6018435F8F0}"/>
              </a:ext>
            </a:extLst>
          </p:cNvPr>
          <p:cNvSpPr txBox="1">
            <a:spLocks/>
          </p:cNvSpPr>
          <p:nvPr/>
        </p:nvSpPr>
        <p:spPr>
          <a:xfrm>
            <a:off x="683568" y="476672"/>
            <a:ext cx="7467600" cy="7829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一、适应症</a:t>
            </a:r>
          </a:p>
        </p:txBody>
      </p:sp>
    </p:spTree>
    <p:extLst>
      <p:ext uri="{BB962C8B-B14F-4D97-AF65-F5344CB8AC3E}">
        <p14:creationId xmlns:p14="http://schemas.microsoft.com/office/powerpoint/2010/main" val="294622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侧卧保定，患侧朝上。全身麻醉，或全身使用镇静剂配合眼睑局部浸润麻醉。</a:t>
            </a:r>
          </a:p>
          <a:p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927E03A1-760A-4B8B-B246-151A82432DEC}"/>
              </a:ext>
            </a:extLst>
          </p:cNvPr>
          <p:cNvSpPr txBox="1">
            <a:spLocks/>
          </p:cNvSpPr>
          <p:nvPr/>
        </p:nvSpPr>
        <p:spPr>
          <a:xfrm>
            <a:off x="457200" y="-27384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保定与麻醉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970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algn="just"/>
            <a:r>
              <a:rPr lang="zh-CN" altLang="zh-CN" b="1" kern="10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下眼睑内翻病例。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局部剃毛，消毒。选择眼睑内翻部位，在离开眼睑缘</a:t>
            </a:r>
            <a:r>
              <a:rPr lang="en-US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0.5cm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处，与眼睑缘平行做第一切口。切口的长度要比内翻的两端稍长为合适。然后再从第一切口与眼睑缘之间做一个半月状第二切口，其长度与第一切口长度相当。其半圆最大宽度应根据内翻的程度而定，切除的皮肤宽度达到正好能够将内翻的眼睑矫正。将已切开的皮肤瓣剪除，剪除后的皮肤创口呈长梭形或半月形，用</a:t>
            </a:r>
            <a:r>
              <a:rPr lang="en-US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号或</a:t>
            </a:r>
            <a:r>
              <a:rPr lang="en-US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号丝线进行结节缝合，保持针距约</a:t>
            </a:r>
            <a:r>
              <a:rPr lang="en-US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2mm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zh-CN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dirty="0"/>
              <a:t>2-6-19</a:t>
            </a:r>
            <a:r>
              <a:rPr lang="zh-CN" altLang="zh-CN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。也可采用</a:t>
            </a:r>
            <a:r>
              <a:rPr lang="zh-CN" altLang="zh-CN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/>
              <a:t>2-6-20</a:t>
            </a:r>
            <a:r>
              <a:rPr lang="zh-CN" altLang="zh-CN" b="1" kern="100" dirty="0" smtClean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。上眼睑内翻操作步骤、方式同下眼睑。</a:t>
            </a:r>
          </a:p>
          <a:p>
            <a:endParaRPr lang="zh-CN" altLang="en-US" sz="2800" dirty="0"/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73939B4E-9661-4833-A79A-821549624CF8}"/>
              </a:ext>
            </a:extLst>
          </p:cNvPr>
          <p:cNvSpPr txBox="1">
            <a:spLocks/>
          </p:cNvSpPr>
          <p:nvPr/>
        </p:nvSpPr>
        <p:spPr>
          <a:xfrm>
            <a:off x="539552" y="92076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zh-CN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术式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81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44" y="620688"/>
            <a:ext cx="865014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15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13EE52A-6A0D-4E66-A9EF-C8683229AD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术后数天内因创布炎症肿胀，眼睑似乎出现矫正过度，即外翻现象，随着肿胀消退，睑缘将逐渐恢复正常。</a:t>
            </a:r>
            <a:endParaRPr lang="en-US" altLang="zh-CN" b="1" kern="10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术后涂抹抗生素眼膏，每天</a:t>
            </a:r>
            <a:r>
              <a:rPr lang="en-US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3~4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次，为了防止动物搔抓或摩擦造成术部损伤需戴伊丽莎白项圈，术后</a:t>
            </a:r>
            <a:r>
              <a:rPr lang="en-US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10~15d</a:t>
            </a: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拆线。</a:t>
            </a:r>
          </a:p>
          <a:p>
            <a:pPr algn="just"/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99FCBE84-0A2E-475B-AFDE-4863F2A3E7F3}"/>
              </a:ext>
            </a:extLst>
          </p:cNvPr>
          <p:cNvSpPr txBox="1">
            <a:spLocks/>
          </p:cNvSpPr>
          <p:nvPr/>
        </p:nvSpPr>
        <p:spPr>
          <a:xfrm>
            <a:off x="683568" y="92076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四、术后护理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02499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7AEECD87-C201-4F15-8C07-293E1F3AE28E}"/>
              </a:ext>
            </a:extLst>
          </p:cNvPr>
          <p:cNvSpPr txBox="1">
            <a:spLocks/>
          </p:cNvSpPr>
          <p:nvPr/>
        </p:nvSpPr>
        <p:spPr>
          <a:xfrm>
            <a:off x="1043608" y="2708920"/>
            <a:ext cx="7467600" cy="1143000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第二部分 眼睑外翻</a:t>
            </a:r>
            <a:r>
              <a:rPr lang="zh-CN" altLang="en-US" sz="3600" b="1" dirty="0"/>
              <a:t/>
            </a:r>
            <a:br>
              <a:rPr lang="zh-CN" altLang="en-US" sz="3600" b="1" dirty="0"/>
            </a:b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32578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50352E5-DD9F-4928-AC55-5C279C07BB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zh-CN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眼睑外翻症指下眼睑松弛，睑缘离开眼球，以至于睑结膜异常显露的一种状态。常见于某些品种的犬，如：大丹犬、马士提夫犬、圣伯纳犬、巴基度犬、纽芬兰犬、巴萨特猎犬等，这些品种犬的轻度眼睑外翻不必矫正，只有当外翻影响到眼功能时才需要矫正治疗。后天性病症如眼睑肌麻痹、瘢痕收缩、肿瘤等也会发生眼睑外翻。因眼睑外翻，眼结膜长期暴露在外，可引起结膜炎、角膜炎及眼球炎症。手术的目的是将外翻的眼睑矫正为正常的位置。</a:t>
            </a:r>
          </a:p>
          <a:p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="" xmlns:a16="http://schemas.microsoft.com/office/drawing/2014/main" id="{3CEF1817-DFEC-4489-B39D-C836FF8B4604}"/>
              </a:ext>
            </a:extLst>
          </p:cNvPr>
          <p:cNvSpPr txBox="1">
            <a:spLocks/>
          </p:cNvSpPr>
          <p:nvPr/>
        </p:nvSpPr>
        <p:spPr>
          <a:xfrm>
            <a:off x="683568" y="476672"/>
            <a:ext cx="7467600" cy="7829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一、适应症</a:t>
            </a:r>
          </a:p>
        </p:txBody>
      </p:sp>
    </p:spTree>
    <p:extLst>
      <p:ext uri="{BB962C8B-B14F-4D97-AF65-F5344CB8AC3E}">
        <p14:creationId xmlns:p14="http://schemas.microsoft.com/office/powerpoint/2010/main" val="1390515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CCE8C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197</TotalTime>
  <Words>640</Words>
  <Application>Microsoft Office PowerPoint</Application>
  <PresentationFormat>全屏显示(4:3)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凸显</vt:lpstr>
      <vt:lpstr>任务7  眼睑内翻和外翻整复术操作</vt:lpstr>
      <vt:lpstr>第一部分 眼睑内翻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三、术式 </vt:lpstr>
      <vt:lpstr>PowerPoint 演示文稿</vt:lpstr>
      <vt:lpstr>PowerPoint 演示文稿</vt:lpstr>
      <vt:lpstr>PowerPoint 演示文稿</vt:lpstr>
      <vt:lpstr>四、术后护理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丁晓</dc:creator>
  <cp:lastModifiedBy>丁晓</cp:lastModifiedBy>
  <cp:revision>18</cp:revision>
  <dcterms:created xsi:type="dcterms:W3CDTF">2020-08-23T01:44:59Z</dcterms:created>
  <dcterms:modified xsi:type="dcterms:W3CDTF">2020-11-22T02:50:39Z</dcterms:modified>
</cp:coreProperties>
</file>