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61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285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E312-C24B-41C7-92C1-1949B525A42A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4FB-EF23-45A3-9644-E21A5DBC73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2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zh-CN" altLang="zh-CN" sz="4000" dirty="0">
                <a:latin typeface="+mj-ea"/>
              </a:rPr>
              <a:t>项目</a:t>
            </a:r>
            <a:r>
              <a:rPr lang="zh-CN" altLang="zh-CN" sz="4000" dirty="0" smtClean="0">
                <a:latin typeface="+mj-ea"/>
              </a:rPr>
              <a:t>二</a:t>
            </a:r>
            <a:r>
              <a:rPr lang="en-US" altLang="zh-CN" sz="4000" dirty="0" smtClean="0">
                <a:latin typeface="+mj-ea"/>
              </a:rPr>
              <a:t>  </a:t>
            </a:r>
            <a:r>
              <a:rPr lang="zh-CN" altLang="zh-CN" sz="4000" dirty="0" smtClean="0">
                <a:latin typeface="+mj-ea"/>
              </a:rPr>
              <a:t>宠物</a:t>
            </a:r>
            <a:r>
              <a:rPr lang="zh-CN" altLang="zh-CN" sz="4000" dirty="0">
                <a:latin typeface="+mj-ea"/>
              </a:rPr>
              <a:t>猫的饲养管理</a:t>
            </a:r>
            <a:endParaRPr lang="zh-CN" altLang="en-US" sz="360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zh-CN" altLang="zh-CN" sz="3200" dirty="0" smtClean="0">
                <a:latin typeface="+mj-ea"/>
                <a:ea typeface="+mj-ea"/>
              </a:rPr>
              <a:t>任务</a:t>
            </a:r>
            <a:r>
              <a:rPr lang="en-US" altLang="zh-CN" sz="3200" dirty="0">
                <a:latin typeface="+mj-ea"/>
                <a:ea typeface="+mj-ea"/>
              </a:rPr>
              <a:t>4</a:t>
            </a:r>
            <a:r>
              <a:rPr lang="en-US" altLang="zh-CN" sz="3200" dirty="0" smtClean="0">
                <a:latin typeface="+mj-ea"/>
                <a:ea typeface="+mj-ea"/>
              </a:rPr>
              <a:t>  </a:t>
            </a:r>
            <a:r>
              <a:rPr lang="zh-CN" altLang="zh-CN" sz="3200" dirty="0" smtClean="0">
                <a:latin typeface="+mj-ea"/>
                <a:ea typeface="+mj-ea"/>
              </a:rPr>
              <a:t>猫的</a:t>
            </a:r>
            <a:r>
              <a:rPr lang="zh-CN" altLang="en-US" sz="3200" dirty="0">
                <a:latin typeface="+mj-ea"/>
                <a:ea typeface="+mj-ea"/>
              </a:rPr>
              <a:t>饲养管理</a:t>
            </a: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）选择产房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为了</a:t>
            </a:r>
            <a:r>
              <a:rPr lang="zh-CN" altLang="en-US" sz="2800" b="1" dirty="0">
                <a:latin typeface="+mj-ea"/>
                <a:ea typeface="+mj-ea"/>
              </a:rPr>
              <a:t>让猫顺利分娩，因此在猫分娩前</a:t>
            </a:r>
            <a:r>
              <a:rPr lang="en-US" altLang="zh-CN" sz="2800" b="1" dirty="0">
                <a:latin typeface="+mj-ea"/>
                <a:ea typeface="+mj-ea"/>
              </a:rPr>
              <a:t>7-10</a:t>
            </a:r>
            <a:r>
              <a:rPr lang="zh-CN" altLang="en-US" sz="2800" b="1" dirty="0">
                <a:latin typeface="+mj-ea"/>
                <a:ea typeface="+mj-ea"/>
              </a:rPr>
              <a:t>天左右，选择合适的产房和产箱，放在固定的地方，让猫熟悉环境、饲养人员和食物，增强猫的安全感。</a:t>
            </a:r>
          </a:p>
        </p:txBody>
      </p:sp>
    </p:spTree>
    <p:extLst>
      <p:ext uri="{BB962C8B-B14F-4D97-AF65-F5344CB8AC3E}">
        <p14:creationId xmlns:p14="http://schemas.microsoft.com/office/powerpoint/2010/main" val="419760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4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）防止猫流产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①营养性流产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②</a:t>
            </a:r>
            <a:r>
              <a:rPr lang="zh-CN" altLang="en-US" sz="2800" b="1" dirty="0">
                <a:latin typeface="+mj-ea"/>
                <a:ea typeface="+mj-ea"/>
              </a:rPr>
              <a:t>机械性流产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③</a:t>
            </a:r>
            <a:r>
              <a:rPr lang="zh-CN" altLang="en-US" sz="2800" b="1" dirty="0">
                <a:latin typeface="+mj-ea"/>
                <a:ea typeface="+mj-ea"/>
              </a:rPr>
              <a:t>疾病性流产  </a:t>
            </a:r>
          </a:p>
        </p:txBody>
      </p:sp>
    </p:spTree>
    <p:extLst>
      <p:ext uri="{BB962C8B-B14F-4D97-AF65-F5344CB8AC3E}">
        <p14:creationId xmlns:p14="http://schemas.microsoft.com/office/powerpoint/2010/main" val="279320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（三）哺乳母猫的饲养管理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哺乳母猫的饲养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母</a:t>
            </a:r>
            <a:r>
              <a:rPr lang="zh-CN" altLang="en-US" sz="2800" b="1" dirty="0">
                <a:latin typeface="+mj-ea"/>
                <a:ea typeface="+mj-ea"/>
              </a:rPr>
              <a:t>猫分娩后体力消耗很大，体质较弱，为了更好的哺乳，增强机体的抗病力，要增加饲喂量。虽然母猫在分娩后的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天内，食欲下降，但是应供给充足的饲料和清洁的水。产后</a:t>
            </a: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zh-CN" altLang="en-US" sz="2800" b="1" dirty="0">
                <a:latin typeface="+mj-ea"/>
                <a:ea typeface="+mj-ea"/>
              </a:rPr>
              <a:t>天，将猫的日喂量提高</a:t>
            </a:r>
            <a:r>
              <a:rPr lang="en-US" altLang="zh-CN" sz="2800" b="1" dirty="0">
                <a:latin typeface="+mj-ea"/>
                <a:ea typeface="+mj-ea"/>
              </a:rPr>
              <a:t>3-4</a:t>
            </a:r>
            <a:r>
              <a:rPr lang="zh-CN" altLang="en-US" sz="2800" b="1" dirty="0">
                <a:latin typeface="+mj-ea"/>
                <a:ea typeface="+mj-ea"/>
              </a:rPr>
              <a:t>倍。多喂些富含蛋白质的催乳料，如鱼、肉、猪蹄汤、骨粉等，每天的饲喂次数为</a:t>
            </a:r>
            <a:r>
              <a:rPr lang="en-US" altLang="zh-CN" sz="2800" b="1" dirty="0">
                <a:latin typeface="+mj-ea"/>
                <a:ea typeface="+mj-ea"/>
              </a:rPr>
              <a:t>4-5</a:t>
            </a:r>
            <a:r>
              <a:rPr lang="zh-CN" altLang="en-US" sz="2800" b="1" dirty="0">
                <a:latin typeface="+mj-ea"/>
                <a:ea typeface="+mj-ea"/>
              </a:rPr>
              <a:t>次。</a:t>
            </a:r>
          </a:p>
        </p:txBody>
      </p:sp>
    </p:spTree>
    <p:extLst>
      <p:ext uri="{BB962C8B-B14F-4D97-AF65-F5344CB8AC3E}">
        <p14:creationId xmlns:p14="http://schemas.microsoft.com/office/powerpoint/2010/main" val="3314446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哺乳母猫的管理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）环境条件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注意</a:t>
            </a:r>
            <a:r>
              <a:rPr lang="zh-CN" altLang="en-US" sz="2800" b="1" dirty="0">
                <a:latin typeface="+mj-ea"/>
                <a:ea typeface="+mj-ea"/>
              </a:rPr>
              <a:t>产房的温度，温度过高或过低，不利于母猫恢复体况，也会影响猫的哺乳。应保持环境的安静、干燥，防止他人打扰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194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）仔猫和乳房管理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产后</a:t>
            </a:r>
            <a:r>
              <a:rPr lang="zh-CN" altLang="en-US" sz="2800" b="1" dirty="0">
                <a:latin typeface="+mj-ea"/>
                <a:ea typeface="+mj-ea"/>
              </a:rPr>
              <a:t>猫的母性较强，通过气味来辨别是否是自己所产的仔猫，若仔猫身上有异味，猫会将其咬伤。因此尽量不要将仔猫从产箱中取出观看。注意乳房部位的卫生，每</a:t>
            </a:r>
            <a:r>
              <a:rPr lang="en-US" altLang="zh-CN" sz="2800" b="1" dirty="0">
                <a:latin typeface="+mj-ea"/>
                <a:ea typeface="+mj-ea"/>
              </a:rPr>
              <a:t>2-3</a:t>
            </a:r>
            <a:r>
              <a:rPr lang="zh-CN" altLang="en-US" sz="2800" b="1" dirty="0">
                <a:latin typeface="+mj-ea"/>
                <a:ea typeface="+mj-ea"/>
              </a:rPr>
              <a:t>天用无刺激性和特殊气味的消毒剂消毒，防止乳房炎的发生。</a:t>
            </a:r>
          </a:p>
        </p:txBody>
      </p:sp>
    </p:spTree>
    <p:extLst>
      <p:ext uri="{BB962C8B-B14F-4D97-AF65-F5344CB8AC3E}">
        <p14:creationId xmlns:p14="http://schemas.microsoft.com/office/powerpoint/2010/main" val="46818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）防止母猫的异食癖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个别</a:t>
            </a:r>
            <a:r>
              <a:rPr lang="zh-CN" altLang="en-US" sz="2800" b="1" dirty="0">
                <a:latin typeface="+mj-ea"/>
                <a:ea typeface="+mj-ea"/>
              </a:rPr>
              <a:t>猫产后咬死自己亲生的仔猫的现象，称之为猫的异食癖。青年母猫和老龄母猫皆有</a:t>
            </a:r>
            <a:r>
              <a:rPr lang="zh-CN" altLang="en-US" sz="2800" b="1" dirty="0" smtClean="0">
                <a:latin typeface="+mj-ea"/>
                <a:ea typeface="+mj-ea"/>
              </a:rPr>
              <a:t>发生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3228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主要</a:t>
            </a:r>
            <a:r>
              <a:rPr lang="zh-CN" altLang="en-US" sz="2800" b="1" dirty="0" smtClean="0">
                <a:latin typeface="+mj-ea"/>
                <a:ea typeface="+mj-ea"/>
              </a:rPr>
              <a:t>因素：一</a:t>
            </a:r>
            <a:r>
              <a:rPr lang="zh-CN" altLang="en-US" sz="2800" b="1" dirty="0">
                <a:latin typeface="+mj-ea"/>
                <a:ea typeface="+mj-ea"/>
              </a:rPr>
              <a:t>是新生仔猫身上有异味，或是母猫产后受到惊吓；二是母猫患有神经质，经常舔舐仔猫，导致仔猫出血，被吞食；三是饲料中缺乏蛋白质、维生素和矿物质等；四是母猫吃了死胎。</a:t>
            </a:r>
          </a:p>
        </p:txBody>
      </p:sp>
    </p:spTree>
    <p:extLst>
      <p:ext uri="{BB962C8B-B14F-4D97-AF65-F5344CB8AC3E}">
        <p14:creationId xmlns:p14="http://schemas.microsoft.com/office/powerpoint/2010/main" val="425711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防治</a:t>
            </a:r>
            <a:r>
              <a:rPr lang="zh-CN" altLang="en-US" sz="2800" b="1" dirty="0">
                <a:latin typeface="+mj-ea"/>
                <a:ea typeface="+mj-ea"/>
              </a:rPr>
              <a:t>措施：一是增加饲粮中的蛋白质含量，在哺乳母猫的饲料中添加些肉等；二是注意环境条件，防潮，防吵闹；三是对刚出生的死胎应及时处理，避免母猫采食。</a:t>
            </a:r>
          </a:p>
        </p:txBody>
      </p:sp>
    </p:spTree>
    <p:extLst>
      <p:ext uri="{BB962C8B-B14F-4D97-AF65-F5344CB8AC3E}">
        <p14:creationId xmlns:p14="http://schemas.microsoft.com/office/powerpoint/2010/main" val="2838289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二、仔、幼猫的饲养管理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（一）仔猫的饲养管理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仔猫是指刚出生到断奶前的猫。该阶段猫的死亡率是生产中最高的。因此在生产中应提高饲养管理措施，促进仔猫的正常生长发育。</a:t>
            </a:r>
          </a:p>
        </p:txBody>
      </p:sp>
    </p:spTree>
    <p:extLst>
      <p:ext uri="{BB962C8B-B14F-4D97-AF65-F5344CB8AC3E}">
        <p14:creationId xmlns:p14="http://schemas.microsoft.com/office/powerpoint/2010/main" val="3508348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仔猫的生理特点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皮</a:t>
            </a:r>
            <a:r>
              <a:rPr lang="zh-CN" altLang="en-US" sz="2800" b="1" dirty="0">
                <a:latin typeface="+mj-ea"/>
                <a:ea typeface="+mj-ea"/>
              </a:rPr>
              <a:t>薄毛稀</a:t>
            </a:r>
            <a:r>
              <a:rPr lang="zh-CN" altLang="en-US" sz="2800" b="1" dirty="0" smtClean="0">
                <a:latin typeface="+mj-ea"/>
                <a:ea typeface="+mj-ea"/>
              </a:rPr>
              <a:t>，体温调节能力比较差；身体</a:t>
            </a:r>
            <a:r>
              <a:rPr lang="zh-CN" altLang="en-US" sz="2800" b="1" dirty="0">
                <a:latin typeface="+mj-ea"/>
                <a:ea typeface="+mj-ea"/>
              </a:rPr>
              <a:t>各器官发育还不完善</a:t>
            </a:r>
            <a:r>
              <a:rPr lang="zh-CN" altLang="en-US" sz="2800" b="1" dirty="0" smtClean="0">
                <a:latin typeface="+mj-ea"/>
                <a:ea typeface="+mj-ea"/>
              </a:rPr>
              <a:t>，具有</a:t>
            </a:r>
            <a:r>
              <a:rPr lang="zh-CN" altLang="en-US" sz="2800" b="1" dirty="0">
                <a:latin typeface="+mj-ea"/>
                <a:ea typeface="+mj-ea"/>
              </a:rPr>
              <a:t>良好的嗅觉和味觉，听力和视力</a:t>
            </a:r>
            <a:r>
              <a:rPr lang="zh-CN" altLang="en-US" sz="2800" b="1" dirty="0" smtClean="0">
                <a:latin typeface="+mj-ea"/>
                <a:ea typeface="+mj-ea"/>
              </a:rPr>
              <a:t>较差；双目</a:t>
            </a:r>
            <a:r>
              <a:rPr lang="zh-CN" altLang="en-US" sz="2800" b="1" dirty="0">
                <a:latin typeface="+mj-ea"/>
                <a:ea typeface="+mj-ea"/>
              </a:rPr>
              <a:t>紧闭，一般要在</a:t>
            </a:r>
            <a:r>
              <a:rPr lang="en-US" altLang="zh-CN" sz="2800" b="1" dirty="0">
                <a:latin typeface="+mj-ea"/>
                <a:ea typeface="+mj-ea"/>
              </a:rPr>
              <a:t>9</a:t>
            </a:r>
            <a:r>
              <a:rPr lang="zh-CN" altLang="en-US" sz="2800" b="1" dirty="0">
                <a:latin typeface="+mj-ea"/>
                <a:ea typeface="+mj-ea"/>
              </a:rPr>
              <a:t>天左右才睁开眼睛，能看清楚</a:t>
            </a:r>
            <a:r>
              <a:rPr lang="zh-CN" altLang="en-US" sz="2800" b="1" dirty="0" smtClean="0">
                <a:latin typeface="+mj-ea"/>
                <a:ea typeface="+mj-ea"/>
              </a:rPr>
              <a:t>物体；仔</a:t>
            </a:r>
            <a:r>
              <a:rPr lang="zh-CN" altLang="en-US" sz="2800" b="1" dirty="0">
                <a:latin typeface="+mj-ea"/>
                <a:ea typeface="+mj-ea"/>
              </a:rPr>
              <a:t>猫在出生后的</a:t>
            </a:r>
            <a:r>
              <a:rPr lang="en-US" altLang="zh-CN" sz="2800" b="1" dirty="0">
                <a:latin typeface="+mj-ea"/>
                <a:ea typeface="+mj-ea"/>
              </a:rPr>
              <a:t>9</a:t>
            </a:r>
            <a:r>
              <a:rPr lang="zh-CN" altLang="en-US" sz="2800" b="1" dirty="0">
                <a:latin typeface="+mj-ea"/>
                <a:ea typeface="+mj-ea"/>
              </a:rPr>
              <a:t>天中，除吃奶外，都在睡觉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8303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一、种猫的饲养管理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一）种公猫的饲养管理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+mj-ea"/>
                <a:ea typeface="+mj-ea"/>
              </a:rPr>
              <a:t>种公猫饲养的好坏，对其配种能力和精液品质有着重要</a:t>
            </a:r>
            <a:r>
              <a:rPr lang="zh-CN" altLang="en-US" sz="2800" b="1" dirty="0" smtClean="0">
                <a:latin typeface="+mj-ea"/>
                <a:ea typeface="+mj-ea"/>
              </a:rPr>
              <a:t>的影响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配种</a:t>
            </a:r>
            <a:r>
              <a:rPr lang="zh-CN" altLang="en-US" sz="2800" b="1" dirty="0">
                <a:latin typeface="+mj-ea"/>
                <a:ea typeface="+mj-ea"/>
              </a:rPr>
              <a:t>期</a:t>
            </a:r>
            <a:r>
              <a:rPr lang="zh-CN" altLang="en-US" sz="2800" b="1" dirty="0" smtClean="0">
                <a:latin typeface="+mj-ea"/>
                <a:ea typeface="+mj-ea"/>
              </a:rPr>
              <a:t>，提供体积</a:t>
            </a:r>
            <a:r>
              <a:rPr lang="zh-CN" altLang="en-US" sz="2800" b="1" dirty="0">
                <a:latin typeface="+mj-ea"/>
                <a:ea typeface="+mj-ea"/>
              </a:rPr>
              <a:t>较小、质量高、适口性好、易消化、富含蛋白质和微量元素的饲粮，如鲜瘦肉，肝和奶等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日</a:t>
            </a:r>
            <a:r>
              <a:rPr lang="zh-CN" altLang="en-US" sz="2800" b="1" dirty="0">
                <a:latin typeface="+mj-ea"/>
                <a:ea typeface="+mj-ea"/>
              </a:rPr>
              <a:t>喂</a:t>
            </a:r>
            <a:r>
              <a:rPr lang="zh-CN" altLang="en-US" sz="2800" b="1" dirty="0" smtClean="0">
                <a:latin typeface="+mj-ea"/>
                <a:ea typeface="+mj-ea"/>
              </a:rPr>
              <a:t>量</a:t>
            </a:r>
            <a:r>
              <a:rPr lang="en-US" altLang="zh-CN" sz="2800" b="1" dirty="0" smtClean="0">
                <a:latin typeface="+mj-ea"/>
                <a:ea typeface="+mj-ea"/>
              </a:rPr>
              <a:t>3</a:t>
            </a:r>
            <a:r>
              <a:rPr lang="zh-CN" altLang="en-US" sz="2800" b="1" dirty="0">
                <a:latin typeface="+mj-ea"/>
                <a:ea typeface="+mj-ea"/>
              </a:rPr>
              <a:t>次，配种时间是清晨</a:t>
            </a: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zh-CN" altLang="en-US" sz="2800" b="1" dirty="0">
                <a:latin typeface="+mj-ea"/>
                <a:ea typeface="+mj-ea"/>
              </a:rPr>
              <a:t>点，配后</a:t>
            </a:r>
            <a:r>
              <a:rPr lang="en-US" altLang="zh-CN" sz="2800" b="1" dirty="0">
                <a:latin typeface="+mj-ea"/>
                <a:ea typeface="+mj-ea"/>
              </a:rPr>
              <a:t>1h</a:t>
            </a:r>
            <a:r>
              <a:rPr lang="zh-CN" altLang="en-US" sz="2800" b="1" dirty="0">
                <a:latin typeface="+mj-ea"/>
                <a:ea typeface="+mj-ea"/>
              </a:rPr>
              <a:t>后饲喂。中午要让猫充分的休息。下午</a:t>
            </a: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zh-CN" altLang="en-US" sz="2800" b="1" dirty="0">
                <a:latin typeface="+mj-ea"/>
                <a:ea typeface="+mj-ea"/>
              </a:rPr>
              <a:t>点第二次交配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0630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仔猫的饲养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1</a:t>
            </a:r>
            <a:r>
              <a:rPr lang="zh-CN" altLang="en-US" sz="2800" b="1" dirty="0">
                <a:latin typeface="+mj-ea"/>
                <a:ea typeface="+mj-ea"/>
              </a:rPr>
              <a:t>）尽早让仔猫吃上</a:t>
            </a:r>
            <a:r>
              <a:rPr lang="zh-CN" altLang="en-US" sz="2800" b="1" dirty="0" smtClean="0">
                <a:latin typeface="+mj-ea"/>
                <a:ea typeface="+mj-ea"/>
              </a:rPr>
              <a:t>初乳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）固定</a:t>
            </a:r>
            <a:r>
              <a:rPr lang="zh-CN" altLang="en-US" sz="2800" b="1" dirty="0" smtClean="0">
                <a:latin typeface="+mj-ea"/>
                <a:ea typeface="+mj-ea"/>
              </a:rPr>
              <a:t>乳头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zh-CN" altLang="en-US" sz="2800" b="1" dirty="0">
                <a:latin typeface="+mj-ea"/>
                <a:ea typeface="+mj-ea"/>
              </a:rPr>
              <a:t>）寄养和人工</a:t>
            </a:r>
            <a:r>
              <a:rPr lang="zh-CN" altLang="en-US" sz="2800" b="1" dirty="0" smtClean="0">
                <a:latin typeface="+mj-ea"/>
                <a:ea typeface="+mj-ea"/>
              </a:rPr>
              <a:t>哺乳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4</a:t>
            </a:r>
            <a:r>
              <a:rPr lang="zh-CN" altLang="en-US" sz="2800" b="1" dirty="0">
                <a:latin typeface="+mj-ea"/>
                <a:ea typeface="+mj-ea"/>
              </a:rPr>
              <a:t>）保温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5</a:t>
            </a:r>
            <a:r>
              <a:rPr lang="zh-CN" altLang="en-US" sz="2800" b="1" dirty="0">
                <a:latin typeface="+mj-ea"/>
                <a:ea typeface="+mj-ea"/>
              </a:rPr>
              <a:t>）日常管理  </a:t>
            </a:r>
          </a:p>
        </p:txBody>
      </p:sp>
    </p:spTree>
    <p:extLst>
      <p:ext uri="{BB962C8B-B14F-4D97-AF65-F5344CB8AC3E}">
        <p14:creationId xmlns:p14="http://schemas.microsoft.com/office/powerpoint/2010/main" val="2440498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（二）幼猫的饲养管理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幼</a:t>
            </a:r>
            <a:r>
              <a:rPr lang="zh-CN" altLang="en-US" sz="2800" b="1" dirty="0">
                <a:latin typeface="+mj-ea"/>
                <a:ea typeface="+mj-ea"/>
              </a:rPr>
              <a:t>猫指从断奶到</a:t>
            </a:r>
            <a:r>
              <a:rPr lang="en-US" altLang="zh-CN" sz="2800" b="1" dirty="0">
                <a:latin typeface="+mj-ea"/>
                <a:ea typeface="+mj-ea"/>
              </a:rPr>
              <a:t>7</a:t>
            </a:r>
            <a:r>
              <a:rPr lang="zh-CN" altLang="en-US" sz="2800" b="1" dirty="0">
                <a:latin typeface="+mj-ea"/>
                <a:ea typeface="+mj-ea"/>
              </a:rPr>
              <a:t>月龄的猫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主要</a:t>
            </a:r>
            <a:r>
              <a:rPr lang="zh-CN" altLang="en-US" sz="2800" b="1" dirty="0">
                <a:latin typeface="+mj-ea"/>
                <a:ea typeface="+mj-ea"/>
              </a:rPr>
              <a:t>任务是促进幼猫的正常生长发育。</a:t>
            </a:r>
          </a:p>
        </p:txBody>
      </p:sp>
    </p:spTree>
    <p:extLst>
      <p:ext uri="{BB962C8B-B14F-4D97-AF65-F5344CB8AC3E}">
        <p14:creationId xmlns:p14="http://schemas.microsoft.com/office/powerpoint/2010/main" val="3243467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幼猫的饲养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要</a:t>
            </a:r>
            <a:r>
              <a:rPr lang="zh-CN" altLang="en-US" sz="2800" b="1" dirty="0">
                <a:latin typeface="+mj-ea"/>
                <a:ea typeface="+mj-ea"/>
              </a:rPr>
              <a:t>按照幼猫食品标签的要求进行饲喂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定时、定量、定质、定温、定点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33771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幼猫的管理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1</a:t>
            </a:r>
            <a:r>
              <a:rPr lang="zh-CN" altLang="en-US" sz="2800" b="1" dirty="0">
                <a:latin typeface="+mj-ea"/>
                <a:ea typeface="+mj-ea"/>
              </a:rPr>
              <a:t>）人与猫交流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）保健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zh-CN" altLang="en-US" sz="2800" b="1" dirty="0">
                <a:latin typeface="+mj-ea"/>
                <a:ea typeface="+mj-ea"/>
              </a:rPr>
              <a:t>）疾病防治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4</a:t>
            </a:r>
            <a:r>
              <a:rPr lang="zh-CN" altLang="en-US" sz="2800" b="1" dirty="0">
                <a:latin typeface="+mj-ea"/>
                <a:ea typeface="+mj-ea"/>
              </a:rPr>
              <a:t>）日常管理 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5</a:t>
            </a:r>
            <a:r>
              <a:rPr lang="zh-CN" altLang="en-US" sz="2800" b="1" dirty="0">
                <a:latin typeface="+mj-ea"/>
                <a:ea typeface="+mj-ea"/>
              </a:rPr>
              <a:t>）调教 </a:t>
            </a:r>
          </a:p>
        </p:txBody>
      </p:sp>
    </p:spTree>
    <p:extLst>
      <p:ext uri="{BB962C8B-B14F-4D97-AF65-F5344CB8AC3E}">
        <p14:creationId xmlns:p14="http://schemas.microsoft.com/office/powerpoint/2010/main" val="987405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三、成年猫的饲养管理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成年猫是指生长发育基本成熟，并可以进行繁殖的猫。成年猫体长一般为</a:t>
            </a:r>
            <a:r>
              <a:rPr lang="en-US" altLang="zh-CN" sz="2800" b="1" dirty="0">
                <a:latin typeface="+mj-ea"/>
                <a:ea typeface="+mj-ea"/>
              </a:rPr>
              <a:t>40-50cm</a:t>
            </a:r>
            <a:r>
              <a:rPr lang="zh-CN" altLang="en-US" sz="2800" b="1" dirty="0">
                <a:latin typeface="+mj-ea"/>
                <a:ea typeface="+mj-ea"/>
              </a:rPr>
              <a:t>，公猫体重为</a:t>
            </a:r>
            <a:r>
              <a:rPr lang="en-US" altLang="zh-CN" sz="2800" b="1" dirty="0">
                <a:latin typeface="+mj-ea"/>
                <a:ea typeface="+mj-ea"/>
              </a:rPr>
              <a:t>3-4kg</a:t>
            </a:r>
            <a:r>
              <a:rPr lang="zh-CN" altLang="en-US" sz="2800" b="1" dirty="0">
                <a:latin typeface="+mj-ea"/>
                <a:ea typeface="+mj-ea"/>
              </a:rPr>
              <a:t>，母猫为</a:t>
            </a:r>
            <a:r>
              <a:rPr lang="en-US" altLang="zh-CN" sz="2800" b="1" dirty="0">
                <a:latin typeface="+mj-ea"/>
                <a:ea typeface="+mj-ea"/>
              </a:rPr>
              <a:t>2-3kg</a:t>
            </a:r>
            <a:r>
              <a:rPr lang="zh-CN" altLang="en-US" sz="2800" b="1" dirty="0">
                <a:latin typeface="+mj-ea"/>
                <a:ea typeface="+mj-ea"/>
              </a:rPr>
              <a:t>。前肢五趾，而后肢是四趾；爪发达而尖锐，呈三角</a:t>
            </a:r>
            <a:r>
              <a:rPr lang="zh-CN" altLang="en-US" sz="2800" b="1" dirty="0" smtClean="0">
                <a:latin typeface="+mj-ea"/>
                <a:ea typeface="+mj-ea"/>
              </a:rPr>
              <a:t>钩形</a:t>
            </a:r>
            <a:r>
              <a:rPr lang="zh-CN" altLang="en-US" sz="2800" b="1" dirty="0">
                <a:latin typeface="+mj-ea"/>
                <a:ea typeface="+mj-ea"/>
              </a:rPr>
              <a:t>，并能缩回，是猎取食物的重要工具。</a:t>
            </a:r>
          </a:p>
        </p:txBody>
      </p:sp>
    </p:spTree>
    <p:extLst>
      <p:ext uri="{BB962C8B-B14F-4D97-AF65-F5344CB8AC3E}">
        <p14:creationId xmlns:p14="http://schemas.microsoft.com/office/powerpoint/2010/main" val="3800727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（一）成年猫的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饲养</a:t>
            </a:r>
            <a:endParaRPr lang="en-US" altLang="zh-CN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成年</a:t>
            </a:r>
            <a:r>
              <a:rPr lang="zh-CN" altLang="en-US" sz="2800" b="1" dirty="0">
                <a:latin typeface="+mj-ea"/>
                <a:ea typeface="+mj-ea"/>
              </a:rPr>
              <a:t>猫营养需求的满足与否，直接影响猫的生长发育和抗病力，营养需求满足的成年猫身体健壮，对一些病毒性疾病、细菌性疾病、寄生虫性疾病的抵抗力强，容易产生抗体获得免疫力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0917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（二）成年猫的饲养要求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+mj-ea"/>
                <a:ea typeface="+mj-ea"/>
              </a:rPr>
              <a:t>1.</a:t>
            </a:r>
            <a:r>
              <a:rPr lang="zh-CN" altLang="en-US" sz="2800" b="1" dirty="0">
                <a:latin typeface="+mj-ea"/>
                <a:ea typeface="+mj-ea"/>
              </a:rPr>
              <a:t>成年猫喜欢温热煮熟的食物 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2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成年猫对粮食中的能量含量要求不高 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3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猫不宜长期喂给全肉类食饵  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+mj-ea"/>
                <a:ea typeface="+mj-ea"/>
              </a:rPr>
              <a:t>4.</a:t>
            </a:r>
            <a:r>
              <a:rPr lang="zh-CN" altLang="en-US" sz="2800" b="1" dirty="0">
                <a:latin typeface="+mj-ea"/>
                <a:ea typeface="+mj-ea"/>
              </a:rPr>
              <a:t>喂猫的地方和食具要固定，环境要安静且保持食具的清洁卫生  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+mj-ea"/>
                <a:ea typeface="+mj-ea"/>
              </a:rPr>
              <a:t>5.</a:t>
            </a:r>
            <a:r>
              <a:rPr lang="zh-CN" altLang="en-US" sz="2800" b="1" dirty="0">
                <a:latin typeface="+mj-ea"/>
                <a:ea typeface="+mj-ea"/>
              </a:rPr>
              <a:t>必须科学供水 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6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注意观察猫的</a:t>
            </a:r>
            <a:r>
              <a:rPr lang="zh-CN" altLang="en-US" sz="2800" b="1" dirty="0" smtClean="0">
                <a:latin typeface="+mj-ea"/>
                <a:ea typeface="+mj-ea"/>
              </a:rPr>
              <a:t>食欲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59449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（三）成年猫的管理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1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与猫交朋友，逐渐建立感情  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2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禁止用大量生的动物性饲料和残羹剩菜喂</a:t>
            </a:r>
            <a:r>
              <a:rPr lang="zh-CN" altLang="en-US" sz="2800" b="1" dirty="0" smtClean="0">
                <a:latin typeface="+mj-ea"/>
                <a:ea typeface="+mj-ea"/>
              </a:rPr>
              <a:t>成年</a:t>
            </a:r>
            <a:endParaRPr lang="en-US" altLang="zh-CN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3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经常给猫梳理被毛和</a:t>
            </a:r>
            <a:r>
              <a:rPr lang="zh-CN" altLang="en-US" sz="2800" b="1" dirty="0" smtClean="0">
                <a:latin typeface="+mj-ea"/>
                <a:ea typeface="+mj-ea"/>
              </a:rPr>
              <a:t>洗澡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4.</a:t>
            </a:r>
            <a:r>
              <a:rPr lang="zh-CN" altLang="en-US" sz="2800" b="1" dirty="0">
                <a:latin typeface="+mj-ea"/>
                <a:ea typeface="+mj-ea"/>
              </a:rPr>
              <a:t>保持猫舍和食具用具的清洁卫生  </a:t>
            </a:r>
          </a:p>
        </p:txBody>
      </p:sp>
    </p:spTree>
    <p:extLst>
      <p:ext uri="{BB962C8B-B14F-4D97-AF65-F5344CB8AC3E}">
        <p14:creationId xmlns:p14="http://schemas.microsoft.com/office/powerpoint/2010/main" val="1890603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5</a:t>
            </a:r>
            <a:r>
              <a:rPr lang="en-US" altLang="zh-CN" sz="2800" b="1" dirty="0">
                <a:latin typeface="+mj-ea"/>
                <a:ea typeface="+mj-ea"/>
              </a:rPr>
              <a:t>.</a:t>
            </a:r>
            <a:r>
              <a:rPr lang="zh-CN" altLang="en-US" sz="2800" b="1" dirty="0">
                <a:latin typeface="+mj-ea"/>
                <a:ea typeface="+mj-ea"/>
              </a:rPr>
              <a:t>猫舍要保持良好的温度和</a:t>
            </a:r>
            <a:r>
              <a:rPr lang="zh-CN" altLang="en-US" sz="2800" b="1" dirty="0" smtClean="0">
                <a:latin typeface="+mj-ea"/>
                <a:ea typeface="+mj-ea"/>
              </a:rPr>
              <a:t>湿度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6.</a:t>
            </a:r>
            <a:r>
              <a:rPr lang="zh-CN" altLang="en-US" sz="2800" b="1" dirty="0">
                <a:latin typeface="+mj-ea"/>
                <a:ea typeface="+mj-ea"/>
              </a:rPr>
              <a:t>擒猫的方法要</a:t>
            </a:r>
            <a:r>
              <a:rPr lang="zh-CN" altLang="en-US" sz="2800" b="1" dirty="0" smtClean="0">
                <a:latin typeface="+mj-ea"/>
                <a:ea typeface="+mj-ea"/>
              </a:rPr>
              <a:t>正确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7.</a:t>
            </a:r>
            <a:r>
              <a:rPr lang="zh-CN" altLang="en-US" sz="2800" b="1" dirty="0">
                <a:latin typeface="+mj-ea"/>
                <a:ea typeface="+mj-ea"/>
              </a:rPr>
              <a:t>猫爪的</a:t>
            </a:r>
            <a:r>
              <a:rPr lang="zh-CN" altLang="en-US" sz="2800" b="1" dirty="0" smtClean="0">
                <a:latin typeface="+mj-ea"/>
                <a:ea typeface="+mj-ea"/>
              </a:rPr>
              <a:t>修剪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8.</a:t>
            </a:r>
            <a:r>
              <a:rPr lang="zh-CN" altLang="en-US" sz="2800" b="1" dirty="0">
                <a:latin typeface="+mj-ea"/>
                <a:ea typeface="+mj-ea"/>
              </a:rPr>
              <a:t>家庭养猫如不需要繁殖，则可施行绝育</a:t>
            </a:r>
            <a:r>
              <a:rPr lang="zh-CN" altLang="en-US" sz="2800" b="1" dirty="0" smtClean="0">
                <a:latin typeface="+mj-ea"/>
                <a:ea typeface="+mj-ea"/>
              </a:rPr>
              <a:t>手术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01629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四、老龄猫的饲养管理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（一）老龄猫的衰老表现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活动能力   </a:t>
            </a:r>
            <a:r>
              <a:rPr lang="zh-CN" altLang="en-US" sz="2800" b="1" dirty="0">
                <a:latin typeface="+mj-ea"/>
                <a:ea typeface="+mj-ea"/>
              </a:rPr>
              <a:t>不像过去那样活泼好动，而是变得懒惰少动。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2.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睡眠  </a:t>
            </a:r>
            <a:r>
              <a:rPr lang="zh-CN" altLang="en-US" sz="2800" b="1" dirty="0">
                <a:latin typeface="+mj-ea"/>
                <a:ea typeface="+mj-ea"/>
              </a:rPr>
              <a:t>每天睡眠时间长，特别喜欢在阳光下睡觉。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3.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听力与视力  </a:t>
            </a:r>
            <a:r>
              <a:rPr lang="zh-CN" altLang="en-US" sz="2800" b="1" dirty="0" smtClean="0">
                <a:latin typeface="+mj-ea"/>
                <a:ea typeface="+mj-ea"/>
              </a:rPr>
              <a:t>不如以前敏锐，对事物的好奇心降低。</a:t>
            </a:r>
          </a:p>
        </p:txBody>
      </p:sp>
    </p:spTree>
    <p:extLst>
      <p:ext uri="{BB962C8B-B14F-4D97-AF65-F5344CB8AC3E}">
        <p14:creationId xmlns:p14="http://schemas.microsoft.com/office/powerpoint/2010/main" val="113982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种</a:t>
            </a:r>
            <a:r>
              <a:rPr lang="zh-CN" altLang="en-US" sz="2800" b="1" dirty="0">
                <a:latin typeface="+mj-ea"/>
                <a:ea typeface="+mj-ea"/>
              </a:rPr>
              <a:t>公猫的配种每天不能超过两次</a:t>
            </a:r>
            <a:r>
              <a:rPr lang="zh-CN" altLang="en-US" sz="2800" b="1" dirty="0" smtClean="0">
                <a:latin typeface="+mj-ea"/>
                <a:ea typeface="+mj-ea"/>
              </a:rPr>
              <a:t>，每次间隔一般在</a:t>
            </a:r>
            <a:r>
              <a:rPr lang="en-US" altLang="zh-CN" sz="2800" b="1" dirty="0" smtClean="0">
                <a:latin typeface="+mj-ea"/>
                <a:ea typeface="+mj-ea"/>
              </a:rPr>
              <a:t>10-12h</a:t>
            </a:r>
            <a:r>
              <a:rPr lang="zh-CN" altLang="en-US" sz="2800" b="1" dirty="0" smtClean="0">
                <a:latin typeface="+mj-ea"/>
                <a:ea typeface="+mj-ea"/>
              </a:rPr>
              <a:t>左右。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种</a:t>
            </a:r>
            <a:r>
              <a:rPr lang="zh-CN" altLang="en-US" sz="2800" b="1" dirty="0">
                <a:latin typeface="+mj-ea"/>
                <a:ea typeface="+mj-ea"/>
              </a:rPr>
              <a:t>公猫要进行适当的运动，从而增加食欲，增强精液的品质。</a:t>
            </a:r>
          </a:p>
        </p:txBody>
      </p:sp>
    </p:spTree>
    <p:extLst>
      <p:ext uri="{BB962C8B-B14F-4D97-AF65-F5344CB8AC3E}">
        <p14:creationId xmlns:p14="http://schemas.microsoft.com/office/powerpoint/2010/main" val="1612727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4</a:t>
            </a: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皮毛  </a:t>
            </a:r>
            <a:r>
              <a:rPr lang="zh-CN" altLang="en-US" sz="2800" b="1" dirty="0" smtClean="0">
                <a:latin typeface="+mj-ea"/>
                <a:ea typeface="+mj-ea"/>
              </a:rPr>
              <a:t>被毛变粗硬且色泽变为灰色，胡须变白，皮肤弹性较差。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5.</a:t>
            </a:r>
            <a:r>
              <a:rPr lang="zh-CN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好生病  </a:t>
            </a:r>
            <a:r>
              <a:rPr lang="zh-CN" altLang="en-US" sz="2800" b="1" dirty="0" smtClean="0">
                <a:latin typeface="+mj-ea"/>
                <a:ea typeface="+mj-ea"/>
              </a:rPr>
              <a:t>病情重，恢复慢，如肾脏病变、肝脏病变等。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30732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（二）老龄猫的饲养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1.</a:t>
            </a:r>
            <a:r>
              <a:rPr lang="zh-CN" altLang="en-US" sz="2800" b="1" dirty="0" smtClean="0">
                <a:latin typeface="+mj-ea"/>
                <a:ea typeface="+mj-ea"/>
              </a:rPr>
              <a:t>高质量</a:t>
            </a:r>
            <a:r>
              <a:rPr lang="zh-CN" altLang="en-US" sz="2800" b="1" dirty="0">
                <a:latin typeface="+mj-ea"/>
                <a:ea typeface="+mj-ea"/>
              </a:rPr>
              <a:t>的蛋白质，如鸡肉、鱼、蛋</a:t>
            </a:r>
            <a:r>
              <a:rPr lang="zh-CN" altLang="en-US" sz="2800" b="1" dirty="0" smtClean="0">
                <a:latin typeface="+mj-ea"/>
                <a:ea typeface="+mj-ea"/>
              </a:rPr>
              <a:t>等</a:t>
            </a:r>
            <a:r>
              <a:rPr lang="zh-CN" altLang="en-US" sz="2800" b="1" dirty="0">
                <a:latin typeface="+mj-ea"/>
                <a:ea typeface="+mj-ea"/>
              </a:rPr>
              <a:t>；</a:t>
            </a:r>
            <a:r>
              <a:rPr lang="zh-CN" altLang="en-US" sz="2800" b="1" dirty="0" smtClean="0">
                <a:latin typeface="+mj-ea"/>
                <a:ea typeface="+mj-ea"/>
              </a:rPr>
              <a:t>必需脂肪酸；有</a:t>
            </a:r>
            <a:r>
              <a:rPr lang="zh-CN" altLang="en-US" sz="2800" b="1" dirty="0">
                <a:latin typeface="+mj-ea"/>
                <a:ea typeface="+mj-ea"/>
              </a:rPr>
              <a:t>吸引力的配料和</a:t>
            </a:r>
            <a:r>
              <a:rPr lang="zh-CN" altLang="en-US" sz="2800" b="1" dirty="0" smtClean="0">
                <a:latin typeface="+mj-ea"/>
                <a:ea typeface="+mj-ea"/>
              </a:rPr>
              <a:t>香味；易</a:t>
            </a:r>
            <a:r>
              <a:rPr lang="zh-CN" altLang="en-US" sz="2800" b="1" dirty="0">
                <a:latin typeface="+mj-ea"/>
                <a:ea typeface="+mj-ea"/>
              </a:rPr>
              <a:t>消化</a:t>
            </a:r>
            <a:r>
              <a:rPr lang="zh-CN" altLang="en-US" sz="2800" b="1" dirty="0" smtClean="0">
                <a:latin typeface="+mj-ea"/>
                <a:ea typeface="+mj-ea"/>
              </a:rPr>
              <a:t>吸收</a:t>
            </a:r>
            <a:r>
              <a:rPr lang="zh-CN" altLang="en-US" sz="2800" b="1" dirty="0">
                <a:latin typeface="+mj-ea"/>
                <a:ea typeface="+mj-ea"/>
              </a:rPr>
              <a:t>；</a:t>
            </a:r>
            <a:r>
              <a:rPr lang="zh-CN" altLang="en-US" sz="2800" b="1" dirty="0" smtClean="0">
                <a:latin typeface="+mj-ea"/>
                <a:ea typeface="+mj-ea"/>
              </a:rPr>
              <a:t>足够</a:t>
            </a:r>
            <a:r>
              <a:rPr lang="zh-CN" altLang="en-US" sz="2800" b="1" dirty="0">
                <a:latin typeface="+mj-ea"/>
                <a:ea typeface="+mj-ea"/>
              </a:rPr>
              <a:t>的</a:t>
            </a:r>
            <a:r>
              <a:rPr lang="zh-CN" altLang="en-US" sz="2800" b="1" dirty="0" smtClean="0">
                <a:latin typeface="+mj-ea"/>
                <a:ea typeface="+mj-ea"/>
              </a:rPr>
              <a:t>饮水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各种</a:t>
            </a:r>
            <a:r>
              <a:rPr lang="zh-CN" altLang="en-US" sz="2800" b="1" dirty="0">
                <a:latin typeface="+mj-ea"/>
                <a:ea typeface="+mj-ea"/>
              </a:rPr>
              <a:t>矿物质及维生素的量应有所</a:t>
            </a:r>
            <a:r>
              <a:rPr lang="zh-CN" altLang="en-US" sz="2800" b="1" dirty="0" smtClean="0">
                <a:latin typeface="+mj-ea"/>
                <a:ea typeface="+mj-ea"/>
              </a:rPr>
              <a:t>强化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增加</a:t>
            </a:r>
            <a:r>
              <a:rPr lang="zh-CN" altLang="en-US" sz="2800" b="1" dirty="0">
                <a:latin typeface="+mj-ea"/>
                <a:ea typeface="+mj-ea"/>
              </a:rPr>
              <a:t>纤维素的</a:t>
            </a:r>
            <a:r>
              <a:rPr lang="zh-CN" altLang="en-US" sz="2800" b="1" dirty="0" smtClean="0">
                <a:latin typeface="+mj-ea"/>
                <a:ea typeface="+mj-ea"/>
              </a:rPr>
              <a:t>含量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389520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4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应</a:t>
            </a:r>
            <a:r>
              <a:rPr lang="zh-CN" altLang="en-US" sz="2800" b="1" dirty="0">
                <a:latin typeface="+mj-ea"/>
                <a:ea typeface="+mj-ea"/>
              </a:rPr>
              <a:t>减少饲喂量以防止</a:t>
            </a:r>
            <a:r>
              <a:rPr lang="zh-CN" altLang="en-US" sz="2800" b="1" dirty="0" smtClean="0">
                <a:latin typeface="+mj-ea"/>
                <a:ea typeface="+mj-ea"/>
              </a:rPr>
              <a:t>肥胖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5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少</a:t>
            </a:r>
            <a:r>
              <a:rPr lang="zh-CN" altLang="en-US" sz="2800" b="1" dirty="0">
                <a:latin typeface="+mj-ea"/>
                <a:ea typeface="+mj-ea"/>
              </a:rPr>
              <a:t>食多</a:t>
            </a:r>
            <a:r>
              <a:rPr lang="zh-CN" altLang="en-US" sz="2800" b="1" dirty="0" smtClean="0">
                <a:latin typeface="+mj-ea"/>
                <a:ea typeface="+mj-ea"/>
              </a:rPr>
              <a:t>餐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食物</a:t>
            </a:r>
            <a:r>
              <a:rPr lang="zh-CN" altLang="en-US" sz="2800" b="1" dirty="0">
                <a:latin typeface="+mj-ea"/>
                <a:ea typeface="+mj-ea"/>
              </a:rPr>
              <a:t>加热至</a:t>
            </a:r>
            <a:r>
              <a:rPr lang="en-US" altLang="zh-CN" sz="2800" b="1" dirty="0">
                <a:latin typeface="+mj-ea"/>
                <a:ea typeface="+mj-ea"/>
              </a:rPr>
              <a:t>35℃</a:t>
            </a:r>
            <a:r>
              <a:rPr lang="zh-CN" altLang="en-US" sz="2800" b="1" dirty="0">
                <a:latin typeface="+mj-ea"/>
                <a:ea typeface="+mj-ea"/>
              </a:rPr>
              <a:t>或为猫提供味道浓重的</a:t>
            </a:r>
            <a:r>
              <a:rPr lang="zh-CN" altLang="en-US" sz="2800" b="1" dirty="0" smtClean="0">
                <a:latin typeface="+mj-ea"/>
                <a:ea typeface="+mj-ea"/>
              </a:rPr>
              <a:t>食品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7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定期</a:t>
            </a:r>
            <a:r>
              <a:rPr lang="zh-CN" altLang="en-US" sz="2800" b="1" dirty="0">
                <a:latin typeface="+mj-ea"/>
                <a:ea typeface="+mj-ea"/>
              </a:rPr>
              <a:t>进行检査，一般</a:t>
            </a:r>
            <a:r>
              <a:rPr lang="en-US" altLang="zh-CN" sz="2800" b="1" dirty="0">
                <a:latin typeface="+mj-ea"/>
                <a:ea typeface="+mj-ea"/>
              </a:rPr>
              <a:t>1-2</a:t>
            </a:r>
            <a:r>
              <a:rPr lang="zh-CN" altLang="en-US" sz="2800" b="1" dirty="0">
                <a:latin typeface="+mj-ea"/>
                <a:ea typeface="+mj-ea"/>
              </a:rPr>
              <a:t>个月一次</a:t>
            </a:r>
            <a:r>
              <a:rPr lang="zh-CN" altLang="en-US" sz="2800" b="1" dirty="0" smtClean="0">
                <a:latin typeface="+mj-ea"/>
                <a:ea typeface="+mj-ea"/>
              </a:rPr>
              <a:t>为宜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0676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（三）老龄猫的管理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1.</a:t>
            </a:r>
            <a:r>
              <a:rPr lang="zh-CN" altLang="en-US" sz="2800" b="1" dirty="0" smtClean="0">
                <a:latin typeface="+mj-ea"/>
                <a:ea typeface="+mj-ea"/>
              </a:rPr>
              <a:t> 多</a:t>
            </a:r>
            <a:r>
              <a:rPr lang="zh-CN" altLang="en-US" sz="2800" b="1" dirty="0">
                <a:latin typeface="+mj-ea"/>
                <a:ea typeface="+mj-ea"/>
              </a:rPr>
              <a:t>关心老龄猫，要经常给予抚摸或用其他爱抚方式，让猫觉得主人仍然很需要它，使猫增强自信心和安全感。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 要</a:t>
            </a:r>
            <a:r>
              <a:rPr lang="zh-CN" altLang="en-US" sz="2800" b="1" dirty="0">
                <a:latin typeface="+mj-ea"/>
                <a:ea typeface="+mj-ea"/>
              </a:rPr>
              <a:t>注意观察猫的各种行为，发现有异常情况，要及时找兽医治疗或借助于喂养，大部分可以预防。</a:t>
            </a:r>
          </a:p>
        </p:txBody>
      </p:sp>
    </p:spTree>
    <p:extLst>
      <p:ext uri="{BB962C8B-B14F-4D97-AF65-F5344CB8AC3E}">
        <p14:creationId xmlns:p14="http://schemas.microsoft.com/office/powerpoint/2010/main" val="1231478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571184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3.</a:t>
            </a:r>
            <a:r>
              <a:rPr lang="zh-CN" altLang="en-US" sz="2800" b="1" dirty="0" smtClean="0">
                <a:latin typeface="+mj-ea"/>
                <a:ea typeface="+mj-ea"/>
              </a:rPr>
              <a:t> </a:t>
            </a:r>
            <a:r>
              <a:rPr lang="zh-CN" altLang="en-US" sz="2800" b="1" dirty="0" smtClean="0">
                <a:latin typeface="+mj-ea"/>
                <a:ea typeface="+mj-ea"/>
              </a:rPr>
              <a:t>添加</a:t>
            </a:r>
            <a:r>
              <a:rPr lang="zh-CN" altLang="en-US" sz="2800" b="1" dirty="0">
                <a:latin typeface="+mj-ea"/>
                <a:ea typeface="+mj-ea"/>
              </a:rPr>
              <a:t>维生素</a:t>
            </a:r>
            <a:r>
              <a:rPr lang="en-US" altLang="zh-CN" sz="2800" b="1" dirty="0">
                <a:latin typeface="+mj-ea"/>
                <a:ea typeface="+mj-ea"/>
              </a:rPr>
              <a:t>C</a:t>
            </a:r>
            <a:r>
              <a:rPr lang="zh-CN" altLang="en-US" sz="2800" b="1" dirty="0">
                <a:latin typeface="+mj-ea"/>
                <a:ea typeface="+mj-ea"/>
              </a:rPr>
              <a:t>和维生素</a:t>
            </a:r>
            <a:r>
              <a:rPr lang="en-US" altLang="zh-CN" sz="2800" b="1" dirty="0">
                <a:latin typeface="+mj-ea"/>
                <a:ea typeface="+mj-ea"/>
              </a:rPr>
              <a:t>E</a:t>
            </a:r>
            <a:r>
              <a:rPr lang="zh-CN" altLang="en-US" sz="2800" b="1" dirty="0">
                <a:latin typeface="+mj-ea"/>
                <a:ea typeface="+mj-ea"/>
              </a:rPr>
              <a:t>可对延长老龄猫的寿命。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4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 避免</a:t>
            </a:r>
            <a:r>
              <a:rPr lang="zh-CN" altLang="en-US" sz="2800" b="1" dirty="0">
                <a:latin typeface="+mj-ea"/>
                <a:ea typeface="+mj-ea"/>
              </a:rPr>
              <a:t>高难度动作</a:t>
            </a:r>
            <a:r>
              <a:rPr lang="zh-CN" altLang="en-US" sz="2800" b="1" dirty="0" smtClean="0">
                <a:latin typeface="+mj-ea"/>
                <a:ea typeface="+mj-ea"/>
              </a:rPr>
              <a:t>运动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5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 定期清洁检查牙齿、眼睛和内耳道</a:t>
            </a:r>
            <a:endParaRPr lang="zh-CN" altLang="en-US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en-US" altLang="zh-CN" sz="2800" b="1" dirty="0" smtClean="0">
                <a:latin typeface="+mj-ea"/>
                <a:ea typeface="+mj-ea"/>
              </a:rPr>
              <a:t>.</a:t>
            </a:r>
            <a:r>
              <a:rPr lang="zh-CN" altLang="en-US" sz="2800" b="1" dirty="0" smtClean="0">
                <a:latin typeface="+mj-ea"/>
                <a:ea typeface="+mj-ea"/>
              </a:rPr>
              <a:t> 应</a:t>
            </a:r>
            <a:r>
              <a:rPr lang="zh-CN" altLang="en-US" sz="2800" b="1" dirty="0">
                <a:latin typeface="+mj-ea"/>
                <a:ea typeface="+mj-ea"/>
              </a:rPr>
              <a:t>喂些高</a:t>
            </a:r>
            <a:r>
              <a:rPr lang="zh-CN" altLang="en-US" sz="2800" b="1" dirty="0" smtClean="0">
                <a:latin typeface="+mj-ea"/>
                <a:ea typeface="+mj-ea"/>
              </a:rPr>
              <a:t>热量少磷的</a:t>
            </a:r>
            <a:r>
              <a:rPr lang="zh-CN" altLang="en-US" sz="2800" b="1" dirty="0">
                <a:latin typeface="+mj-ea"/>
                <a:ea typeface="+mj-ea"/>
              </a:rPr>
              <a:t>细软</a:t>
            </a:r>
            <a:r>
              <a:rPr lang="zh-CN" altLang="en-US" sz="2800" b="1" dirty="0" smtClean="0">
                <a:latin typeface="+mj-ea"/>
                <a:ea typeface="+mj-ea"/>
              </a:rPr>
              <a:t>饲料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864340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（二）妊娠猫的饲养管理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猫的妊娠期为</a:t>
            </a:r>
            <a:r>
              <a:rPr lang="en-US" altLang="zh-CN" sz="2800" b="1" dirty="0">
                <a:latin typeface="+mj-ea"/>
                <a:ea typeface="+mj-ea"/>
              </a:rPr>
              <a:t>58-71</a:t>
            </a:r>
            <a:r>
              <a:rPr lang="zh-CN" altLang="en-US" sz="2800" b="1" dirty="0">
                <a:latin typeface="+mj-ea"/>
                <a:ea typeface="+mj-ea"/>
              </a:rPr>
              <a:t>天，平均为</a:t>
            </a:r>
            <a:r>
              <a:rPr lang="en-US" altLang="zh-CN" sz="2800" b="1" dirty="0">
                <a:latin typeface="+mj-ea"/>
                <a:ea typeface="+mj-ea"/>
              </a:rPr>
              <a:t>63</a:t>
            </a:r>
            <a:r>
              <a:rPr lang="zh-CN" altLang="en-US" sz="2800" b="1" dirty="0">
                <a:latin typeface="+mj-ea"/>
                <a:ea typeface="+mj-ea"/>
              </a:rPr>
              <a:t>天。这一时期的任务是保证胎儿的正常生长发育和正常分娩。</a:t>
            </a:r>
          </a:p>
        </p:txBody>
      </p:sp>
    </p:spTree>
    <p:extLst>
      <p:ext uri="{BB962C8B-B14F-4D97-AF65-F5344CB8AC3E}">
        <p14:creationId xmlns:p14="http://schemas.microsoft.com/office/powerpoint/2010/main" val="81539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妊娠母猫的饲养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1</a:t>
            </a:r>
            <a:r>
              <a:rPr lang="zh-CN" altLang="en-US" sz="2800" b="1" dirty="0">
                <a:latin typeface="+mj-ea"/>
                <a:ea typeface="+mj-ea"/>
              </a:rPr>
              <a:t>）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妊娠初期  </a:t>
            </a: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zh-CN" altLang="en-US" sz="2800" b="1" dirty="0" smtClean="0">
                <a:latin typeface="+mj-ea"/>
                <a:ea typeface="+mj-ea"/>
              </a:rPr>
              <a:t>妊娠</a:t>
            </a:r>
            <a:r>
              <a:rPr lang="zh-CN" altLang="en-US" sz="2800" b="1" dirty="0">
                <a:latin typeface="+mj-ea"/>
                <a:ea typeface="+mj-ea"/>
              </a:rPr>
              <a:t>开始至</a:t>
            </a:r>
            <a:r>
              <a:rPr lang="en-US" altLang="zh-CN" sz="2800" b="1" dirty="0">
                <a:latin typeface="+mj-ea"/>
                <a:ea typeface="+mj-ea"/>
              </a:rPr>
              <a:t>30</a:t>
            </a:r>
            <a:r>
              <a:rPr lang="zh-CN" altLang="en-US" sz="2800" b="1" dirty="0">
                <a:latin typeface="+mj-ea"/>
                <a:ea typeface="+mj-ea"/>
              </a:rPr>
              <a:t>日龄。胎儿较小，无须提供特殊的日粮，但是要注意饲料的质量，即微量元素的补充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568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）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妊娠中期</a:t>
            </a:r>
            <a:r>
              <a:rPr lang="zh-CN" altLang="en-US" sz="2800" b="1" dirty="0">
                <a:latin typeface="+mj-ea"/>
                <a:ea typeface="+mj-ea"/>
              </a:rPr>
              <a:t>  </a:t>
            </a:r>
            <a:r>
              <a:rPr lang="zh-CN" altLang="en-US" sz="2800" b="1" dirty="0" smtClean="0">
                <a:latin typeface="+mj-ea"/>
                <a:ea typeface="+mj-ea"/>
              </a:rPr>
              <a:t> 指</a:t>
            </a:r>
            <a:r>
              <a:rPr lang="zh-CN" altLang="en-US" sz="2800" b="1" dirty="0">
                <a:latin typeface="+mj-ea"/>
                <a:ea typeface="+mj-ea"/>
              </a:rPr>
              <a:t>妊娠</a:t>
            </a:r>
            <a:r>
              <a:rPr lang="en-US" altLang="zh-CN" sz="2800" b="1" dirty="0">
                <a:latin typeface="+mj-ea"/>
                <a:ea typeface="+mj-ea"/>
              </a:rPr>
              <a:t>30-48</a:t>
            </a:r>
            <a:r>
              <a:rPr lang="zh-CN" altLang="en-US" sz="2800" b="1" dirty="0">
                <a:latin typeface="+mj-ea"/>
                <a:ea typeface="+mj-ea"/>
              </a:rPr>
              <a:t>日龄。胎儿发育迅速，妊娠猫的代谢增强，对营养物质的需求量增加，蛋白质需求量增加</a:t>
            </a:r>
            <a:r>
              <a:rPr lang="en-US" altLang="zh-CN" sz="2800" b="1" dirty="0">
                <a:latin typeface="+mj-ea"/>
                <a:ea typeface="+mj-ea"/>
              </a:rPr>
              <a:t>15%-20%</a:t>
            </a:r>
            <a:r>
              <a:rPr lang="zh-CN" altLang="en-US" sz="2800" b="1" dirty="0">
                <a:latin typeface="+mj-ea"/>
                <a:ea typeface="+mj-ea"/>
              </a:rPr>
              <a:t>；能量的需求量也有所增加。因此，饲粮中应多添加些猪肉、牛肉、鸡肉等动物性脂肪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523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（</a:t>
            </a: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zh-CN" altLang="en-US" sz="2800" b="1" dirty="0">
                <a:latin typeface="+mj-ea"/>
                <a:ea typeface="+mj-ea"/>
              </a:rPr>
              <a:t>）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妊娠后期  </a:t>
            </a: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zh-CN" altLang="en-US" sz="2800" b="1" dirty="0" smtClean="0">
                <a:latin typeface="+mj-ea"/>
                <a:ea typeface="+mj-ea"/>
              </a:rPr>
              <a:t>指</a:t>
            </a:r>
            <a:r>
              <a:rPr lang="zh-CN" altLang="en-US" sz="2800" b="1" dirty="0">
                <a:latin typeface="+mj-ea"/>
                <a:ea typeface="+mj-ea"/>
              </a:rPr>
              <a:t>妊娠最后</a:t>
            </a:r>
            <a:r>
              <a:rPr lang="en-US" altLang="zh-CN" sz="2800" b="1" dirty="0">
                <a:latin typeface="+mj-ea"/>
                <a:ea typeface="+mj-ea"/>
              </a:rPr>
              <a:t>15</a:t>
            </a:r>
            <a:r>
              <a:rPr lang="zh-CN" altLang="en-US" sz="2800" b="1" dirty="0">
                <a:latin typeface="+mj-ea"/>
                <a:ea typeface="+mj-ea"/>
              </a:rPr>
              <a:t>天。胎儿的生长发育速度非常快，应增加釆食量</a:t>
            </a:r>
            <a:r>
              <a:rPr lang="en-US" altLang="zh-CN" sz="2800" b="1" dirty="0">
                <a:latin typeface="+mj-ea"/>
                <a:ea typeface="+mj-ea"/>
              </a:rPr>
              <a:t>20%-30%</a:t>
            </a:r>
            <a:r>
              <a:rPr lang="zh-CN" altLang="en-US" sz="2800" b="1" dirty="0">
                <a:latin typeface="+mj-ea"/>
                <a:ea typeface="+mj-ea"/>
              </a:rPr>
              <a:t>。但是釆用的饲喂方法是少量多餐的，每日饲喂</a:t>
            </a:r>
            <a:r>
              <a:rPr lang="en-US" altLang="zh-CN" sz="2800" b="1" dirty="0">
                <a:latin typeface="+mj-ea"/>
                <a:ea typeface="+mj-ea"/>
              </a:rPr>
              <a:t>4-5</a:t>
            </a:r>
            <a:r>
              <a:rPr lang="zh-CN" altLang="en-US" sz="2800" b="1" dirty="0">
                <a:latin typeface="+mj-ea"/>
                <a:ea typeface="+mj-ea"/>
              </a:rPr>
              <a:t>次，夜间应给妊娠母猫补饲一次。饲喂过多会导致腹压过大而伤害胎儿，减少富含碳水化合物的食物（如米饭、馒头）的供给量，防止猫过胖而难产。但是饲粮中增加蛋白质和矿物质的喂给量。</a:t>
            </a:r>
          </a:p>
        </p:txBody>
      </p:sp>
    </p:spTree>
    <p:extLst>
      <p:ext uri="{BB962C8B-B14F-4D97-AF65-F5344CB8AC3E}">
        <p14:creationId xmlns:p14="http://schemas.microsoft.com/office/powerpoint/2010/main" val="144523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妊娠母猫的管理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）适当运动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母</a:t>
            </a:r>
            <a:r>
              <a:rPr lang="zh-CN" altLang="en-US" sz="2800" b="1" dirty="0">
                <a:latin typeface="+mj-ea"/>
                <a:ea typeface="+mj-ea"/>
              </a:rPr>
              <a:t>猫在妊娠期间，采食量不断增加，因此应做适当运动，防止母猫过胖而导致肌肉的张力减退，子宫肌的张力和收缩力也减弱，导致分娩时分娩力量不够而难产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249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B050"/>
                </a:solidFill>
                <a:latin typeface="+mj-ea"/>
                <a:ea typeface="+mj-ea"/>
              </a:rPr>
              <a:t>（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zh-CN" altLang="en-US" sz="2800" b="1" dirty="0">
                <a:solidFill>
                  <a:srgbClr val="00B050"/>
                </a:solidFill>
                <a:latin typeface="+mj-ea"/>
                <a:ea typeface="+mj-ea"/>
              </a:rPr>
              <a:t>）日常护理  </a:t>
            </a:r>
            <a:endParaRPr lang="en-US" altLang="zh-CN" sz="2800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妊娠</a:t>
            </a:r>
            <a:r>
              <a:rPr lang="zh-CN" altLang="en-US" sz="2800" b="1" dirty="0">
                <a:latin typeface="+mj-ea"/>
                <a:ea typeface="+mj-ea"/>
              </a:rPr>
              <a:t>母猫喜好安静，不愿意受到任何打扰，因此为猫选择一安静、干燥、温暖的住所。勿驱赶和打骂猫，为猫洗澡和梳毛时动作要轻柔，保护猫的腹部不受到任何不适当的挤压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9760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1818</Words>
  <Application>Microsoft Office PowerPoint</Application>
  <PresentationFormat>全屏显示(4:3)</PresentationFormat>
  <Paragraphs>105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凸显</vt:lpstr>
      <vt:lpstr>项目二  宠物猫的饲养管理</vt:lpstr>
      <vt:lpstr>一、种猫的饲养管理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二、仔、幼猫的饲养管理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三、成年猫的饲养管理</vt:lpstr>
      <vt:lpstr>PowerPoint 演示文稿</vt:lpstr>
      <vt:lpstr>PowerPoint 演示文稿</vt:lpstr>
      <vt:lpstr>PowerPoint 演示文稿</vt:lpstr>
      <vt:lpstr>PowerPoint 演示文稿</vt:lpstr>
      <vt:lpstr>四、老龄猫的饲养管理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Win10_64</cp:lastModifiedBy>
  <cp:revision>59</cp:revision>
  <dcterms:created xsi:type="dcterms:W3CDTF">2020-08-23T01:44:59Z</dcterms:created>
  <dcterms:modified xsi:type="dcterms:W3CDTF">2020-11-08T13:09:52Z</dcterms:modified>
</cp:coreProperties>
</file>