
<file path=[Content_Types].xml><?xml version="1.0" encoding="utf-8"?>
<Types xmlns="http://schemas.openxmlformats.org/package/2006/content-types"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1063" r:id="rId2"/>
    <p:sldId id="1064" r:id="rId3"/>
    <p:sldId id="1065" r:id="rId4"/>
  </p:sldIdLst>
  <p:sldSz cx="12192000" cy="6858000"/>
  <p:notesSz cx="6858000" cy="9144000"/>
  <p:custDataLst>
    <p:tags r:id="rId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CA3028E0-C2C5-4ACA-989E-AB78AD702EBE}">
          <p14:sldIdLst>
            <p14:sldId id="1063"/>
            <p14:sldId id="1064"/>
            <p14:sldId id="10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李 玉丹" initials="李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11D1"/>
    <a:srgbClr val="81119F"/>
    <a:srgbClr val="C02B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030" autoAdjust="0"/>
  </p:normalViewPr>
  <p:slideViewPr>
    <p:cSldViewPr snapToGrid="0">
      <p:cViewPr varScale="1">
        <p:scale>
          <a:sx n="48" d="100"/>
          <a:sy n="48" d="100"/>
        </p:scale>
        <p:origin x="64" y="4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9B1B1-D084-40F3-A8CC-6C808683DC69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1B2CA-97E2-417C-BA7A-89DEDF11C5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0394-109B-444A-88AE-4CEFFED04FFA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558E6713-A71B-4B06-9A02-F8617D68B6D1}"/>
              </a:ext>
            </a:extLst>
          </p:cNvPr>
          <p:cNvCxnSpPr/>
          <p:nvPr/>
        </p:nvCxnSpPr>
        <p:spPr>
          <a:xfrm flipV="1">
            <a:off x="695960" y="1118473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ject 2">
            <a:extLst>
              <a:ext uri="{FF2B5EF4-FFF2-40B4-BE49-F238E27FC236}">
                <a16:creationId xmlns:a16="http://schemas.microsoft.com/office/drawing/2014/main" id="{CD1A9959-E82B-4175-ABCF-039BE2FBA794}"/>
              </a:ext>
            </a:extLst>
          </p:cNvPr>
          <p:cNvSpPr txBox="1"/>
          <p:nvPr/>
        </p:nvSpPr>
        <p:spPr>
          <a:xfrm>
            <a:off x="774065" y="3132810"/>
            <a:ext cx="5361305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7200">
              <a:lnSpc>
                <a:spcPct val="150000"/>
              </a:lnSpc>
              <a:spcBef>
                <a:spcPts val="100"/>
              </a:spcBef>
            </a:pPr>
            <a:r>
              <a:rPr sz="2000" dirty="0">
                <a:solidFill>
                  <a:srgbClr val="404040"/>
                </a:solidFill>
                <a:latin typeface="微软雅黑"/>
                <a:cs typeface="微软雅黑"/>
              </a:rPr>
              <a:t>胚胎到达子宫时，由于</a:t>
            </a:r>
            <a:r>
              <a:rPr sz="2000" spc="-15" dirty="0">
                <a:solidFill>
                  <a:srgbClr val="404040"/>
                </a:solidFill>
                <a:latin typeface="微软雅黑"/>
                <a:cs typeface="微软雅黑"/>
              </a:rPr>
              <a:t>体</a:t>
            </a:r>
            <a:r>
              <a:rPr sz="2000" dirty="0">
                <a:solidFill>
                  <a:srgbClr val="404040"/>
                </a:solidFill>
                <a:latin typeface="微软雅黑"/>
                <a:cs typeface="微软雅黑"/>
              </a:rPr>
              <a:t>积增</a:t>
            </a:r>
            <a:r>
              <a:rPr sz="2000" spc="-15" dirty="0">
                <a:solidFill>
                  <a:srgbClr val="404040"/>
                </a:solidFill>
                <a:latin typeface="微软雅黑"/>
                <a:cs typeface="微软雅黑"/>
              </a:rPr>
              <a:t>大</a:t>
            </a:r>
            <a:r>
              <a:rPr sz="2000" dirty="0">
                <a:solidFill>
                  <a:srgbClr val="404040"/>
                </a:solidFill>
                <a:latin typeface="微软雅黑"/>
                <a:cs typeface="微软雅黑"/>
              </a:rPr>
              <a:t>，在</a:t>
            </a:r>
            <a:r>
              <a:rPr sz="2000" spc="-15" dirty="0">
                <a:solidFill>
                  <a:srgbClr val="404040"/>
                </a:solidFill>
                <a:latin typeface="微软雅黑"/>
                <a:cs typeface="微软雅黑"/>
              </a:rPr>
              <a:t>子</a:t>
            </a:r>
            <a:r>
              <a:rPr sz="2000" dirty="0">
                <a:solidFill>
                  <a:srgbClr val="404040"/>
                </a:solidFill>
                <a:latin typeface="微软雅黑"/>
                <a:cs typeface="微软雅黑"/>
              </a:rPr>
              <a:t>宫 腔内的</a:t>
            </a:r>
            <a:r>
              <a:rPr sz="2000" spc="-15" dirty="0">
                <a:solidFill>
                  <a:srgbClr val="404040"/>
                </a:solidFill>
                <a:latin typeface="微软雅黑"/>
                <a:cs typeface="微软雅黑"/>
              </a:rPr>
              <a:t>运</a:t>
            </a:r>
            <a:r>
              <a:rPr sz="2000" dirty="0">
                <a:solidFill>
                  <a:srgbClr val="404040"/>
                </a:solidFill>
                <a:latin typeface="微软雅黑"/>
                <a:cs typeface="微软雅黑"/>
              </a:rPr>
              <a:t>动</a:t>
            </a:r>
            <a:r>
              <a:rPr sz="2000" spc="-15" dirty="0">
                <a:solidFill>
                  <a:srgbClr val="404040"/>
                </a:solidFill>
                <a:latin typeface="微软雅黑"/>
                <a:cs typeface="微软雅黑"/>
              </a:rPr>
              <a:t>越</a:t>
            </a:r>
            <a:r>
              <a:rPr sz="2000" dirty="0">
                <a:solidFill>
                  <a:srgbClr val="404040"/>
                </a:solidFill>
                <a:latin typeface="微软雅黑"/>
                <a:cs typeface="微软雅黑"/>
              </a:rPr>
              <a:t>来越叐</a:t>
            </a:r>
            <a:r>
              <a:rPr sz="2000" spc="-15" dirty="0">
                <a:solidFill>
                  <a:srgbClr val="404040"/>
                </a:solidFill>
                <a:latin typeface="微软雅黑"/>
                <a:cs typeface="微软雅黑"/>
              </a:rPr>
              <a:t>限</a:t>
            </a:r>
            <a:r>
              <a:rPr sz="2000" dirty="0">
                <a:solidFill>
                  <a:srgbClr val="404040"/>
                </a:solidFill>
                <a:latin typeface="微软雅黑"/>
                <a:cs typeface="微软雅黑"/>
              </a:rPr>
              <a:t>制</a:t>
            </a:r>
            <a:r>
              <a:rPr sz="2000" spc="-15" dirty="0">
                <a:solidFill>
                  <a:srgbClr val="404040"/>
                </a:solidFill>
                <a:latin typeface="微软雅黑"/>
                <a:cs typeface="微软雅黑"/>
              </a:rPr>
              <a:t>，</a:t>
            </a:r>
            <a:r>
              <a:rPr sz="2000" dirty="0">
                <a:solidFill>
                  <a:srgbClr val="404040"/>
                </a:solidFill>
                <a:latin typeface="微软雅黑"/>
                <a:cs typeface="微软雅黑"/>
              </a:rPr>
              <a:t>位置逐</a:t>
            </a:r>
            <a:r>
              <a:rPr sz="2000" spc="-15" dirty="0">
                <a:solidFill>
                  <a:srgbClr val="404040"/>
                </a:solidFill>
                <a:latin typeface="微软雅黑"/>
                <a:cs typeface="微软雅黑"/>
              </a:rPr>
              <a:t>渐</a:t>
            </a:r>
            <a:r>
              <a:rPr sz="2000" dirty="0">
                <a:solidFill>
                  <a:srgbClr val="404040"/>
                </a:solidFill>
                <a:latin typeface="微软雅黑"/>
                <a:cs typeface="微软雅黑"/>
              </a:rPr>
              <a:t>固</a:t>
            </a:r>
            <a:r>
              <a:rPr sz="2000" spc="-15" dirty="0">
                <a:solidFill>
                  <a:srgbClr val="404040"/>
                </a:solidFill>
                <a:latin typeface="微软雅黑"/>
                <a:cs typeface="微软雅黑"/>
              </a:rPr>
              <a:t>定</a:t>
            </a:r>
            <a:r>
              <a:rPr sz="2000" dirty="0">
                <a:solidFill>
                  <a:srgbClr val="404040"/>
                </a:solidFill>
                <a:latin typeface="微软雅黑"/>
                <a:cs typeface="微软雅黑"/>
              </a:rPr>
              <a:t>下来，</a:t>
            </a:r>
            <a:endParaRPr sz="2000">
              <a:latin typeface="微软雅黑"/>
              <a:cs typeface="微软雅黑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u="heavy" spc="-50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微软雅黑"/>
                <a:cs typeface="微软雅黑"/>
              </a:rPr>
              <a:t>胚胎的滋养层逐渐不子</a:t>
            </a:r>
            <a:r>
              <a:rPr sz="2000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微软雅黑"/>
                <a:cs typeface="微软雅黑"/>
              </a:rPr>
              <a:t>宫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微软雅黑"/>
                <a:cs typeface="微软雅黑"/>
              </a:rPr>
              <a:t>内膜</a:t>
            </a:r>
            <a:r>
              <a:rPr sz="2000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微软雅黑"/>
                <a:cs typeface="微软雅黑"/>
              </a:rPr>
              <a:t>収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微软雅黑"/>
                <a:cs typeface="微软雅黑"/>
              </a:rPr>
              <a:t>生组</a:t>
            </a:r>
            <a:r>
              <a:rPr sz="2000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微软雅黑"/>
                <a:cs typeface="微软雅黑"/>
              </a:rPr>
              <a:t>织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微软雅黑"/>
                <a:cs typeface="微软雅黑"/>
              </a:rPr>
              <a:t>及生理</a:t>
            </a:r>
            <a:endParaRPr sz="2000">
              <a:latin typeface="微软雅黑"/>
              <a:cs typeface="微软雅黑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u="heavy" spc="-50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微软雅黑"/>
                <a:cs typeface="微软雅黑"/>
              </a:rPr>
              <a:t>上的联系的过程，称为</a:t>
            </a:r>
            <a:r>
              <a:rPr sz="2000" b="1" u="heavy" spc="-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微软雅黑"/>
                <a:cs typeface="微软雅黑"/>
              </a:rPr>
              <a:t>胚</a:t>
            </a:r>
            <a:r>
              <a:rPr sz="2000" b="1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微软雅黑"/>
                <a:cs typeface="微软雅黑"/>
              </a:rPr>
              <a:t>胎附</a:t>
            </a:r>
            <a:r>
              <a:rPr sz="2000" b="1" u="heavy" spc="-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微软雅黑"/>
                <a:cs typeface="微软雅黑"/>
              </a:rPr>
              <a:t>值</a:t>
            </a:r>
            <a:r>
              <a:rPr sz="2000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微软雅黑"/>
                <a:cs typeface="微软雅黑"/>
              </a:rPr>
              <a:t>。</a:t>
            </a:r>
            <a:endParaRPr sz="2000">
              <a:latin typeface="微软雅黑"/>
              <a:cs typeface="微软雅黑"/>
            </a:endParaRPr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FC308201-F998-4859-9BF0-B11D7DD921A4}"/>
              </a:ext>
            </a:extLst>
          </p:cNvPr>
          <p:cNvSpPr/>
          <p:nvPr/>
        </p:nvSpPr>
        <p:spPr>
          <a:xfrm>
            <a:off x="6440423" y="3043682"/>
            <a:ext cx="5416550" cy="21766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标题 1">
            <a:extLst>
              <a:ext uri="{FF2B5EF4-FFF2-40B4-BE49-F238E27FC236}">
                <a16:creationId xmlns:a16="http://schemas.microsoft.com/office/drawing/2014/main" id="{18F6BE97-E180-49F1-9C66-7A6797B43100}"/>
              </a:ext>
            </a:extLst>
          </p:cNvPr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二、胚胎附植</a:t>
            </a:r>
          </a:p>
        </p:txBody>
      </p:sp>
    </p:spTree>
    <p:extLst>
      <p:ext uri="{BB962C8B-B14F-4D97-AF65-F5344CB8AC3E}">
        <p14:creationId xmlns:p14="http://schemas.microsoft.com/office/powerpoint/2010/main" val="238930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80229" y="1343818"/>
            <a:ext cx="9715500" cy="565753"/>
          </a:xfrm>
          <a:prstGeom prst="rect">
            <a:avLst/>
          </a:prstGeom>
        </p:spPr>
        <p:txBody>
          <a:bodyPr/>
          <a:lstStyle>
            <a:lvl1pPr marL="347345" indent="-347345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740410" indent="-28321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95"/>
              </a:spcBef>
              <a:buNone/>
            </a:pPr>
            <a:endParaRPr lang="zh-CN" altLang="en-US" b="1" dirty="0">
              <a:latin typeface="+mn-ea"/>
              <a:ea typeface="+mn-ea"/>
            </a:endParaRP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558E6713-A71B-4B06-9A02-F8617D68B6D1}"/>
              </a:ext>
            </a:extLst>
          </p:cNvPr>
          <p:cNvCxnSpPr/>
          <p:nvPr/>
        </p:nvCxnSpPr>
        <p:spPr>
          <a:xfrm flipV="1">
            <a:off x="695960" y="1118473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标题 1">
            <a:extLst>
              <a:ext uri="{FF2B5EF4-FFF2-40B4-BE49-F238E27FC236}">
                <a16:creationId xmlns:a16="http://schemas.microsoft.com/office/drawing/2014/main" id="{5A568FD0-2972-41C1-A271-E66AE6492422}"/>
              </a:ext>
            </a:extLst>
          </p:cNvPr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二、胚胎附植</a:t>
            </a:r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DAC3E9C5-714A-47FF-8E3E-336510D0D18C}"/>
              </a:ext>
            </a:extLst>
          </p:cNvPr>
          <p:cNvSpPr/>
          <p:nvPr/>
        </p:nvSpPr>
        <p:spPr>
          <a:xfrm>
            <a:off x="3402838" y="2097023"/>
            <a:ext cx="3989070" cy="1229995"/>
          </a:xfrm>
          <a:custGeom>
            <a:avLst/>
            <a:gdLst/>
            <a:ahLst/>
            <a:cxnLst/>
            <a:rect l="l" t="t" r="r" b="b"/>
            <a:pathLst>
              <a:path w="3989070" h="1229995">
                <a:moveTo>
                  <a:pt x="3746500" y="0"/>
                </a:moveTo>
                <a:lnTo>
                  <a:pt x="242062" y="0"/>
                </a:lnTo>
                <a:lnTo>
                  <a:pt x="193301" y="4161"/>
                </a:lnTo>
                <a:lnTo>
                  <a:pt x="147875" y="16097"/>
                </a:lnTo>
                <a:lnTo>
                  <a:pt x="106759" y="34986"/>
                </a:lnTo>
                <a:lnTo>
                  <a:pt x="70929" y="60007"/>
                </a:lnTo>
                <a:lnTo>
                  <a:pt x="41362" y="90338"/>
                </a:lnTo>
                <a:lnTo>
                  <a:pt x="19034" y="125158"/>
                </a:lnTo>
                <a:lnTo>
                  <a:pt x="4921" y="163645"/>
                </a:lnTo>
                <a:lnTo>
                  <a:pt x="0" y="204977"/>
                </a:lnTo>
                <a:lnTo>
                  <a:pt x="0" y="1024636"/>
                </a:lnTo>
                <a:lnTo>
                  <a:pt x="4921" y="1065932"/>
                </a:lnTo>
                <a:lnTo>
                  <a:pt x="19034" y="1104401"/>
                </a:lnTo>
                <a:lnTo>
                  <a:pt x="41362" y="1139219"/>
                </a:lnTo>
                <a:lnTo>
                  <a:pt x="70929" y="1169558"/>
                </a:lnTo>
                <a:lnTo>
                  <a:pt x="106759" y="1194593"/>
                </a:lnTo>
                <a:lnTo>
                  <a:pt x="147875" y="1213498"/>
                </a:lnTo>
                <a:lnTo>
                  <a:pt x="193301" y="1225447"/>
                </a:lnTo>
                <a:lnTo>
                  <a:pt x="242062" y="1229614"/>
                </a:lnTo>
                <a:lnTo>
                  <a:pt x="3746500" y="1229614"/>
                </a:lnTo>
                <a:lnTo>
                  <a:pt x="3795296" y="1225447"/>
                </a:lnTo>
                <a:lnTo>
                  <a:pt x="3840739" y="1213498"/>
                </a:lnTo>
                <a:lnTo>
                  <a:pt x="3881858" y="1194593"/>
                </a:lnTo>
                <a:lnTo>
                  <a:pt x="3917680" y="1169558"/>
                </a:lnTo>
                <a:lnTo>
                  <a:pt x="3947233" y="1139219"/>
                </a:lnTo>
                <a:lnTo>
                  <a:pt x="3969545" y="1104401"/>
                </a:lnTo>
                <a:lnTo>
                  <a:pt x="3983645" y="1065932"/>
                </a:lnTo>
                <a:lnTo>
                  <a:pt x="3988562" y="1024636"/>
                </a:lnTo>
                <a:lnTo>
                  <a:pt x="3988562" y="204977"/>
                </a:lnTo>
                <a:lnTo>
                  <a:pt x="3983645" y="163645"/>
                </a:lnTo>
                <a:lnTo>
                  <a:pt x="3969545" y="125158"/>
                </a:lnTo>
                <a:lnTo>
                  <a:pt x="3947233" y="90338"/>
                </a:lnTo>
                <a:lnTo>
                  <a:pt x="3917680" y="60007"/>
                </a:lnTo>
                <a:lnTo>
                  <a:pt x="3881858" y="34986"/>
                </a:lnTo>
                <a:lnTo>
                  <a:pt x="3840739" y="16097"/>
                </a:lnTo>
                <a:lnTo>
                  <a:pt x="3795296" y="4161"/>
                </a:lnTo>
                <a:lnTo>
                  <a:pt x="3746500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4">
            <a:extLst>
              <a:ext uri="{FF2B5EF4-FFF2-40B4-BE49-F238E27FC236}">
                <a16:creationId xmlns:a16="http://schemas.microsoft.com/office/drawing/2014/main" id="{98CC3D05-CE7A-4A41-9964-722D0F7E74BE}"/>
              </a:ext>
            </a:extLst>
          </p:cNvPr>
          <p:cNvSpPr/>
          <p:nvPr/>
        </p:nvSpPr>
        <p:spPr>
          <a:xfrm>
            <a:off x="3402838" y="2097023"/>
            <a:ext cx="3989070" cy="1229995"/>
          </a:xfrm>
          <a:custGeom>
            <a:avLst/>
            <a:gdLst/>
            <a:ahLst/>
            <a:cxnLst/>
            <a:rect l="l" t="t" r="r" b="b"/>
            <a:pathLst>
              <a:path w="3989070" h="1229995">
                <a:moveTo>
                  <a:pt x="0" y="204977"/>
                </a:moveTo>
                <a:lnTo>
                  <a:pt x="4921" y="163645"/>
                </a:lnTo>
                <a:lnTo>
                  <a:pt x="19034" y="125158"/>
                </a:lnTo>
                <a:lnTo>
                  <a:pt x="41362" y="90338"/>
                </a:lnTo>
                <a:lnTo>
                  <a:pt x="70929" y="60007"/>
                </a:lnTo>
                <a:lnTo>
                  <a:pt x="106759" y="34986"/>
                </a:lnTo>
                <a:lnTo>
                  <a:pt x="147875" y="16097"/>
                </a:lnTo>
                <a:lnTo>
                  <a:pt x="193301" y="4161"/>
                </a:lnTo>
                <a:lnTo>
                  <a:pt x="242062" y="0"/>
                </a:lnTo>
                <a:lnTo>
                  <a:pt x="3746500" y="0"/>
                </a:lnTo>
                <a:lnTo>
                  <a:pt x="3795296" y="4161"/>
                </a:lnTo>
                <a:lnTo>
                  <a:pt x="3840739" y="16097"/>
                </a:lnTo>
                <a:lnTo>
                  <a:pt x="3881858" y="34986"/>
                </a:lnTo>
                <a:lnTo>
                  <a:pt x="3917680" y="60007"/>
                </a:lnTo>
                <a:lnTo>
                  <a:pt x="3947233" y="90338"/>
                </a:lnTo>
                <a:lnTo>
                  <a:pt x="3969545" y="125158"/>
                </a:lnTo>
                <a:lnTo>
                  <a:pt x="3983645" y="163645"/>
                </a:lnTo>
                <a:lnTo>
                  <a:pt x="3988562" y="204977"/>
                </a:lnTo>
                <a:lnTo>
                  <a:pt x="3988562" y="1024636"/>
                </a:lnTo>
                <a:lnTo>
                  <a:pt x="3983645" y="1065932"/>
                </a:lnTo>
                <a:lnTo>
                  <a:pt x="3969545" y="1104401"/>
                </a:lnTo>
                <a:lnTo>
                  <a:pt x="3947233" y="1139219"/>
                </a:lnTo>
                <a:lnTo>
                  <a:pt x="3917680" y="1169558"/>
                </a:lnTo>
                <a:lnTo>
                  <a:pt x="3881858" y="1194593"/>
                </a:lnTo>
                <a:lnTo>
                  <a:pt x="3840739" y="1213498"/>
                </a:lnTo>
                <a:lnTo>
                  <a:pt x="3795296" y="1225447"/>
                </a:lnTo>
                <a:lnTo>
                  <a:pt x="3746500" y="1229614"/>
                </a:lnTo>
                <a:lnTo>
                  <a:pt x="242062" y="1229614"/>
                </a:lnTo>
                <a:lnTo>
                  <a:pt x="193301" y="1225447"/>
                </a:lnTo>
                <a:lnTo>
                  <a:pt x="147875" y="1213498"/>
                </a:lnTo>
                <a:lnTo>
                  <a:pt x="106759" y="1194593"/>
                </a:lnTo>
                <a:lnTo>
                  <a:pt x="70929" y="1169558"/>
                </a:lnTo>
                <a:lnTo>
                  <a:pt x="41362" y="1139219"/>
                </a:lnTo>
                <a:lnTo>
                  <a:pt x="19034" y="1104401"/>
                </a:lnTo>
                <a:lnTo>
                  <a:pt x="4921" y="1065932"/>
                </a:lnTo>
                <a:lnTo>
                  <a:pt x="0" y="1024636"/>
                </a:lnTo>
                <a:lnTo>
                  <a:pt x="0" y="204977"/>
                </a:lnTo>
                <a:close/>
              </a:path>
            </a:pathLst>
          </a:custGeom>
          <a:ln w="12700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5">
            <a:extLst>
              <a:ext uri="{FF2B5EF4-FFF2-40B4-BE49-F238E27FC236}">
                <a16:creationId xmlns:a16="http://schemas.microsoft.com/office/drawing/2014/main" id="{C9E1BB27-55BE-49B4-BA8B-60425AA1E1DA}"/>
              </a:ext>
            </a:extLst>
          </p:cNvPr>
          <p:cNvSpPr/>
          <p:nvPr/>
        </p:nvSpPr>
        <p:spPr>
          <a:xfrm>
            <a:off x="3402838" y="3480308"/>
            <a:ext cx="3989070" cy="1229995"/>
          </a:xfrm>
          <a:custGeom>
            <a:avLst/>
            <a:gdLst/>
            <a:ahLst/>
            <a:cxnLst/>
            <a:rect l="l" t="t" r="r" b="b"/>
            <a:pathLst>
              <a:path w="3989070" h="1229995">
                <a:moveTo>
                  <a:pt x="3746500" y="0"/>
                </a:moveTo>
                <a:lnTo>
                  <a:pt x="242062" y="0"/>
                </a:lnTo>
                <a:lnTo>
                  <a:pt x="193301" y="4161"/>
                </a:lnTo>
                <a:lnTo>
                  <a:pt x="147875" y="16097"/>
                </a:lnTo>
                <a:lnTo>
                  <a:pt x="106759" y="34986"/>
                </a:lnTo>
                <a:lnTo>
                  <a:pt x="70929" y="60007"/>
                </a:lnTo>
                <a:lnTo>
                  <a:pt x="41362" y="90338"/>
                </a:lnTo>
                <a:lnTo>
                  <a:pt x="19034" y="125158"/>
                </a:lnTo>
                <a:lnTo>
                  <a:pt x="4921" y="163645"/>
                </a:lnTo>
                <a:lnTo>
                  <a:pt x="0" y="204977"/>
                </a:lnTo>
                <a:lnTo>
                  <a:pt x="0" y="1024635"/>
                </a:lnTo>
                <a:lnTo>
                  <a:pt x="4921" y="1065932"/>
                </a:lnTo>
                <a:lnTo>
                  <a:pt x="19034" y="1104401"/>
                </a:lnTo>
                <a:lnTo>
                  <a:pt x="41362" y="1139219"/>
                </a:lnTo>
                <a:lnTo>
                  <a:pt x="70929" y="1169558"/>
                </a:lnTo>
                <a:lnTo>
                  <a:pt x="106759" y="1194593"/>
                </a:lnTo>
                <a:lnTo>
                  <a:pt x="147875" y="1213498"/>
                </a:lnTo>
                <a:lnTo>
                  <a:pt x="193301" y="1225447"/>
                </a:lnTo>
                <a:lnTo>
                  <a:pt x="242062" y="1229614"/>
                </a:lnTo>
                <a:lnTo>
                  <a:pt x="3746500" y="1229614"/>
                </a:lnTo>
                <a:lnTo>
                  <a:pt x="3795296" y="1225447"/>
                </a:lnTo>
                <a:lnTo>
                  <a:pt x="3840739" y="1213498"/>
                </a:lnTo>
                <a:lnTo>
                  <a:pt x="3881858" y="1194593"/>
                </a:lnTo>
                <a:lnTo>
                  <a:pt x="3917680" y="1169558"/>
                </a:lnTo>
                <a:lnTo>
                  <a:pt x="3947233" y="1139219"/>
                </a:lnTo>
                <a:lnTo>
                  <a:pt x="3969545" y="1104401"/>
                </a:lnTo>
                <a:lnTo>
                  <a:pt x="3983645" y="1065932"/>
                </a:lnTo>
                <a:lnTo>
                  <a:pt x="3988562" y="1024635"/>
                </a:lnTo>
                <a:lnTo>
                  <a:pt x="3988562" y="204977"/>
                </a:lnTo>
                <a:lnTo>
                  <a:pt x="3983645" y="163645"/>
                </a:lnTo>
                <a:lnTo>
                  <a:pt x="3969545" y="125158"/>
                </a:lnTo>
                <a:lnTo>
                  <a:pt x="3947233" y="90338"/>
                </a:lnTo>
                <a:lnTo>
                  <a:pt x="3917680" y="60007"/>
                </a:lnTo>
                <a:lnTo>
                  <a:pt x="3881858" y="34986"/>
                </a:lnTo>
                <a:lnTo>
                  <a:pt x="3840739" y="16097"/>
                </a:lnTo>
                <a:lnTo>
                  <a:pt x="3795296" y="4161"/>
                </a:lnTo>
                <a:lnTo>
                  <a:pt x="3746500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6">
            <a:extLst>
              <a:ext uri="{FF2B5EF4-FFF2-40B4-BE49-F238E27FC236}">
                <a16:creationId xmlns:a16="http://schemas.microsoft.com/office/drawing/2014/main" id="{C745104A-2A26-46E2-AFF2-40AF03C9F3ED}"/>
              </a:ext>
            </a:extLst>
          </p:cNvPr>
          <p:cNvSpPr/>
          <p:nvPr/>
        </p:nvSpPr>
        <p:spPr>
          <a:xfrm>
            <a:off x="3402838" y="3480308"/>
            <a:ext cx="3989070" cy="1229995"/>
          </a:xfrm>
          <a:custGeom>
            <a:avLst/>
            <a:gdLst/>
            <a:ahLst/>
            <a:cxnLst/>
            <a:rect l="l" t="t" r="r" b="b"/>
            <a:pathLst>
              <a:path w="3989070" h="1229995">
                <a:moveTo>
                  <a:pt x="0" y="204977"/>
                </a:moveTo>
                <a:lnTo>
                  <a:pt x="4921" y="163645"/>
                </a:lnTo>
                <a:lnTo>
                  <a:pt x="19034" y="125158"/>
                </a:lnTo>
                <a:lnTo>
                  <a:pt x="41362" y="90338"/>
                </a:lnTo>
                <a:lnTo>
                  <a:pt x="70929" y="60007"/>
                </a:lnTo>
                <a:lnTo>
                  <a:pt x="106759" y="34986"/>
                </a:lnTo>
                <a:lnTo>
                  <a:pt x="147875" y="16097"/>
                </a:lnTo>
                <a:lnTo>
                  <a:pt x="193301" y="4161"/>
                </a:lnTo>
                <a:lnTo>
                  <a:pt x="242062" y="0"/>
                </a:lnTo>
                <a:lnTo>
                  <a:pt x="3746500" y="0"/>
                </a:lnTo>
                <a:lnTo>
                  <a:pt x="3795296" y="4161"/>
                </a:lnTo>
                <a:lnTo>
                  <a:pt x="3840739" y="16097"/>
                </a:lnTo>
                <a:lnTo>
                  <a:pt x="3881858" y="34986"/>
                </a:lnTo>
                <a:lnTo>
                  <a:pt x="3917680" y="60007"/>
                </a:lnTo>
                <a:lnTo>
                  <a:pt x="3947233" y="90338"/>
                </a:lnTo>
                <a:lnTo>
                  <a:pt x="3969545" y="125158"/>
                </a:lnTo>
                <a:lnTo>
                  <a:pt x="3983645" y="163645"/>
                </a:lnTo>
                <a:lnTo>
                  <a:pt x="3988562" y="204977"/>
                </a:lnTo>
                <a:lnTo>
                  <a:pt x="3988562" y="1024635"/>
                </a:lnTo>
                <a:lnTo>
                  <a:pt x="3983645" y="1065932"/>
                </a:lnTo>
                <a:lnTo>
                  <a:pt x="3969545" y="1104401"/>
                </a:lnTo>
                <a:lnTo>
                  <a:pt x="3947233" y="1139219"/>
                </a:lnTo>
                <a:lnTo>
                  <a:pt x="3917680" y="1169558"/>
                </a:lnTo>
                <a:lnTo>
                  <a:pt x="3881858" y="1194593"/>
                </a:lnTo>
                <a:lnTo>
                  <a:pt x="3840739" y="1213498"/>
                </a:lnTo>
                <a:lnTo>
                  <a:pt x="3795296" y="1225447"/>
                </a:lnTo>
                <a:lnTo>
                  <a:pt x="3746500" y="1229614"/>
                </a:lnTo>
                <a:lnTo>
                  <a:pt x="242062" y="1229614"/>
                </a:lnTo>
                <a:lnTo>
                  <a:pt x="193301" y="1225447"/>
                </a:lnTo>
                <a:lnTo>
                  <a:pt x="147875" y="1213498"/>
                </a:lnTo>
                <a:lnTo>
                  <a:pt x="106759" y="1194593"/>
                </a:lnTo>
                <a:lnTo>
                  <a:pt x="70929" y="1169558"/>
                </a:lnTo>
                <a:lnTo>
                  <a:pt x="41362" y="1139219"/>
                </a:lnTo>
                <a:lnTo>
                  <a:pt x="19034" y="1104401"/>
                </a:lnTo>
                <a:lnTo>
                  <a:pt x="4921" y="1065932"/>
                </a:lnTo>
                <a:lnTo>
                  <a:pt x="0" y="1024635"/>
                </a:lnTo>
                <a:lnTo>
                  <a:pt x="0" y="204977"/>
                </a:lnTo>
                <a:close/>
              </a:path>
            </a:pathLst>
          </a:custGeom>
          <a:ln w="12700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7">
            <a:extLst>
              <a:ext uri="{FF2B5EF4-FFF2-40B4-BE49-F238E27FC236}">
                <a16:creationId xmlns:a16="http://schemas.microsoft.com/office/drawing/2014/main" id="{54501FB6-4D56-45F9-A3B2-E6AC94F5A2EC}"/>
              </a:ext>
            </a:extLst>
          </p:cNvPr>
          <p:cNvSpPr/>
          <p:nvPr/>
        </p:nvSpPr>
        <p:spPr>
          <a:xfrm>
            <a:off x="3402838" y="4863591"/>
            <a:ext cx="3989070" cy="1778635"/>
          </a:xfrm>
          <a:custGeom>
            <a:avLst/>
            <a:gdLst/>
            <a:ahLst/>
            <a:cxnLst/>
            <a:rect l="l" t="t" r="r" b="b"/>
            <a:pathLst>
              <a:path w="3989070" h="1778634">
                <a:moveTo>
                  <a:pt x="3746500" y="0"/>
                </a:moveTo>
                <a:lnTo>
                  <a:pt x="242062" y="0"/>
                </a:lnTo>
                <a:lnTo>
                  <a:pt x="198572" y="4775"/>
                </a:lnTo>
                <a:lnTo>
                  <a:pt x="157632" y="18545"/>
                </a:lnTo>
                <a:lnTo>
                  <a:pt x="119925" y="40470"/>
                </a:lnTo>
                <a:lnTo>
                  <a:pt x="86138" y="69715"/>
                </a:lnTo>
                <a:lnTo>
                  <a:pt x="56957" y="105441"/>
                </a:lnTo>
                <a:lnTo>
                  <a:pt x="33067" y="146811"/>
                </a:lnTo>
                <a:lnTo>
                  <a:pt x="15153" y="192989"/>
                </a:lnTo>
                <a:lnTo>
                  <a:pt x="3902" y="243137"/>
                </a:lnTo>
                <a:lnTo>
                  <a:pt x="0" y="296417"/>
                </a:lnTo>
                <a:lnTo>
                  <a:pt x="0" y="1482077"/>
                </a:lnTo>
                <a:lnTo>
                  <a:pt x="3902" y="1535361"/>
                </a:lnTo>
                <a:lnTo>
                  <a:pt x="15153" y="1585512"/>
                </a:lnTo>
                <a:lnTo>
                  <a:pt x="33067" y="1631692"/>
                </a:lnTo>
                <a:lnTo>
                  <a:pt x="56957" y="1673064"/>
                </a:lnTo>
                <a:lnTo>
                  <a:pt x="86138" y="1708791"/>
                </a:lnTo>
                <a:lnTo>
                  <a:pt x="119925" y="1738036"/>
                </a:lnTo>
                <a:lnTo>
                  <a:pt x="157632" y="1759962"/>
                </a:lnTo>
                <a:lnTo>
                  <a:pt x="198572" y="1773732"/>
                </a:lnTo>
                <a:lnTo>
                  <a:pt x="242062" y="1778507"/>
                </a:lnTo>
                <a:lnTo>
                  <a:pt x="3746500" y="1778507"/>
                </a:lnTo>
                <a:lnTo>
                  <a:pt x="3790022" y="1773732"/>
                </a:lnTo>
                <a:lnTo>
                  <a:pt x="3830980" y="1759962"/>
                </a:lnTo>
                <a:lnTo>
                  <a:pt x="3868692" y="1738036"/>
                </a:lnTo>
                <a:lnTo>
                  <a:pt x="3902475" y="1708791"/>
                </a:lnTo>
                <a:lnTo>
                  <a:pt x="3931646" y="1673064"/>
                </a:lnTo>
                <a:lnTo>
                  <a:pt x="3955523" y="1631692"/>
                </a:lnTo>
                <a:lnTo>
                  <a:pt x="3973423" y="1585512"/>
                </a:lnTo>
                <a:lnTo>
                  <a:pt x="3984663" y="1535361"/>
                </a:lnTo>
                <a:lnTo>
                  <a:pt x="3988562" y="1482077"/>
                </a:lnTo>
                <a:lnTo>
                  <a:pt x="3988562" y="296417"/>
                </a:lnTo>
                <a:lnTo>
                  <a:pt x="3984663" y="243137"/>
                </a:lnTo>
                <a:lnTo>
                  <a:pt x="3973423" y="192989"/>
                </a:lnTo>
                <a:lnTo>
                  <a:pt x="3955523" y="146811"/>
                </a:lnTo>
                <a:lnTo>
                  <a:pt x="3931646" y="105441"/>
                </a:lnTo>
                <a:lnTo>
                  <a:pt x="3902475" y="69715"/>
                </a:lnTo>
                <a:lnTo>
                  <a:pt x="3868692" y="40470"/>
                </a:lnTo>
                <a:lnTo>
                  <a:pt x="3830980" y="18545"/>
                </a:lnTo>
                <a:lnTo>
                  <a:pt x="3790022" y="4775"/>
                </a:lnTo>
                <a:lnTo>
                  <a:pt x="3746500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8">
            <a:extLst>
              <a:ext uri="{FF2B5EF4-FFF2-40B4-BE49-F238E27FC236}">
                <a16:creationId xmlns:a16="http://schemas.microsoft.com/office/drawing/2014/main" id="{C1902DE9-5B10-4F4A-83A8-6D08D9236367}"/>
              </a:ext>
            </a:extLst>
          </p:cNvPr>
          <p:cNvSpPr/>
          <p:nvPr/>
        </p:nvSpPr>
        <p:spPr>
          <a:xfrm>
            <a:off x="3402838" y="4863591"/>
            <a:ext cx="3989070" cy="1778635"/>
          </a:xfrm>
          <a:custGeom>
            <a:avLst/>
            <a:gdLst/>
            <a:ahLst/>
            <a:cxnLst/>
            <a:rect l="l" t="t" r="r" b="b"/>
            <a:pathLst>
              <a:path w="3989070" h="1778634">
                <a:moveTo>
                  <a:pt x="0" y="296417"/>
                </a:moveTo>
                <a:lnTo>
                  <a:pt x="3902" y="243137"/>
                </a:lnTo>
                <a:lnTo>
                  <a:pt x="15153" y="192989"/>
                </a:lnTo>
                <a:lnTo>
                  <a:pt x="33067" y="146811"/>
                </a:lnTo>
                <a:lnTo>
                  <a:pt x="56957" y="105441"/>
                </a:lnTo>
                <a:lnTo>
                  <a:pt x="86138" y="69715"/>
                </a:lnTo>
                <a:lnTo>
                  <a:pt x="119925" y="40470"/>
                </a:lnTo>
                <a:lnTo>
                  <a:pt x="157632" y="18545"/>
                </a:lnTo>
                <a:lnTo>
                  <a:pt x="198572" y="4775"/>
                </a:lnTo>
                <a:lnTo>
                  <a:pt x="242062" y="0"/>
                </a:lnTo>
                <a:lnTo>
                  <a:pt x="3746500" y="0"/>
                </a:lnTo>
                <a:lnTo>
                  <a:pt x="3790022" y="4775"/>
                </a:lnTo>
                <a:lnTo>
                  <a:pt x="3830980" y="18545"/>
                </a:lnTo>
                <a:lnTo>
                  <a:pt x="3868692" y="40470"/>
                </a:lnTo>
                <a:lnTo>
                  <a:pt x="3902475" y="69715"/>
                </a:lnTo>
                <a:lnTo>
                  <a:pt x="3931646" y="105441"/>
                </a:lnTo>
                <a:lnTo>
                  <a:pt x="3955523" y="146811"/>
                </a:lnTo>
                <a:lnTo>
                  <a:pt x="3973423" y="192989"/>
                </a:lnTo>
                <a:lnTo>
                  <a:pt x="3984663" y="243137"/>
                </a:lnTo>
                <a:lnTo>
                  <a:pt x="3988562" y="296417"/>
                </a:lnTo>
                <a:lnTo>
                  <a:pt x="3988562" y="1482077"/>
                </a:lnTo>
                <a:lnTo>
                  <a:pt x="3984663" y="1535361"/>
                </a:lnTo>
                <a:lnTo>
                  <a:pt x="3973423" y="1585512"/>
                </a:lnTo>
                <a:lnTo>
                  <a:pt x="3955523" y="1631692"/>
                </a:lnTo>
                <a:lnTo>
                  <a:pt x="3931646" y="1673064"/>
                </a:lnTo>
                <a:lnTo>
                  <a:pt x="3902475" y="1708791"/>
                </a:lnTo>
                <a:lnTo>
                  <a:pt x="3868692" y="1738036"/>
                </a:lnTo>
                <a:lnTo>
                  <a:pt x="3830980" y="1759962"/>
                </a:lnTo>
                <a:lnTo>
                  <a:pt x="3790022" y="1773732"/>
                </a:lnTo>
                <a:lnTo>
                  <a:pt x="3746500" y="1778507"/>
                </a:lnTo>
                <a:lnTo>
                  <a:pt x="242062" y="1778507"/>
                </a:lnTo>
                <a:lnTo>
                  <a:pt x="198572" y="1773732"/>
                </a:lnTo>
                <a:lnTo>
                  <a:pt x="157632" y="1759962"/>
                </a:lnTo>
                <a:lnTo>
                  <a:pt x="119925" y="1738036"/>
                </a:lnTo>
                <a:lnTo>
                  <a:pt x="86138" y="1708791"/>
                </a:lnTo>
                <a:lnTo>
                  <a:pt x="56957" y="1673064"/>
                </a:lnTo>
                <a:lnTo>
                  <a:pt x="33067" y="1631692"/>
                </a:lnTo>
                <a:lnTo>
                  <a:pt x="15153" y="1585512"/>
                </a:lnTo>
                <a:lnTo>
                  <a:pt x="3902" y="1535361"/>
                </a:lnTo>
                <a:lnTo>
                  <a:pt x="0" y="1482077"/>
                </a:lnTo>
                <a:lnTo>
                  <a:pt x="0" y="296417"/>
                </a:lnTo>
                <a:close/>
              </a:path>
            </a:pathLst>
          </a:custGeom>
          <a:ln w="12699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D81CD5A1-4C41-44A2-8DB4-CE9DC1DE847C}"/>
              </a:ext>
            </a:extLst>
          </p:cNvPr>
          <p:cNvSpPr/>
          <p:nvPr/>
        </p:nvSpPr>
        <p:spPr>
          <a:xfrm>
            <a:off x="8124431" y="2337308"/>
            <a:ext cx="3487674" cy="42707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1">
            <a:extLst>
              <a:ext uri="{FF2B5EF4-FFF2-40B4-BE49-F238E27FC236}">
                <a16:creationId xmlns:a16="http://schemas.microsoft.com/office/drawing/2014/main" id="{3E88C5AA-1475-466F-A4BF-6C5C54C7343C}"/>
              </a:ext>
            </a:extLst>
          </p:cNvPr>
          <p:cNvSpPr txBox="1"/>
          <p:nvPr/>
        </p:nvSpPr>
        <p:spPr>
          <a:xfrm>
            <a:off x="3490086" y="1406144"/>
            <a:ext cx="3749040" cy="53040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97075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404040"/>
                </a:solidFill>
                <a:latin typeface="微软雅黑"/>
                <a:cs typeface="微软雅黑"/>
              </a:rPr>
              <a:t>附植部位</a:t>
            </a:r>
            <a:endParaRPr sz="2400" dirty="0">
              <a:latin typeface="微软雅黑"/>
              <a:cs typeface="微软雅黑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100" dirty="0">
              <a:latin typeface="Times New Roman"/>
              <a:cs typeface="Times New Roman"/>
            </a:endParaRPr>
          </a:p>
          <a:p>
            <a:pPr marL="78105" marR="5080" algn="ctr">
              <a:lnSpc>
                <a:spcPct val="150000"/>
              </a:lnSpc>
            </a:pPr>
            <a:r>
              <a:rPr sz="1800" dirty="0">
                <a:solidFill>
                  <a:srgbClr val="404040"/>
                </a:solidFill>
                <a:latin typeface="微软雅黑"/>
                <a:cs typeface="微软雅黑"/>
              </a:rPr>
              <a:t>位于子宫系膜的对侧，此处具有以下 优点：</a:t>
            </a:r>
            <a:endParaRPr sz="1800" dirty="0">
              <a:latin typeface="微软雅黑"/>
              <a:cs typeface="微软雅黑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 marL="78105" marR="5080" algn="ctr">
              <a:lnSpc>
                <a:spcPct val="150000"/>
              </a:lnSpc>
              <a:spcBef>
                <a:spcPts val="1655"/>
              </a:spcBef>
            </a:pPr>
            <a:r>
              <a:rPr sz="1800" dirty="0">
                <a:solidFill>
                  <a:srgbClr val="404040"/>
                </a:solidFill>
                <a:latin typeface="微软雅黑"/>
                <a:cs typeface="微软雅黑"/>
              </a:rPr>
              <a:t>子宫血管分布稠密；胚胎间距离容易 均匀，避免拥挤。</a:t>
            </a:r>
            <a:endParaRPr sz="1800" dirty="0">
              <a:latin typeface="微软雅黑"/>
              <a:cs typeface="微软雅黑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100" dirty="0">
              <a:latin typeface="Times New Roman"/>
              <a:cs typeface="Times New Roman"/>
            </a:endParaRPr>
          </a:p>
          <a:p>
            <a:pPr marL="299085" marR="12700" indent="-286385">
              <a:lnSpc>
                <a:spcPct val="150000"/>
              </a:lnSpc>
              <a:buFont typeface="Wingdings"/>
              <a:buChar char=""/>
              <a:tabLst>
                <a:tab pos="299720" algn="l"/>
              </a:tabLst>
            </a:pPr>
            <a:r>
              <a:rPr sz="1800" dirty="0">
                <a:solidFill>
                  <a:srgbClr val="404040"/>
                </a:solidFill>
                <a:latin typeface="微软雅黑"/>
                <a:cs typeface="微软雅黑"/>
              </a:rPr>
              <a:t>单胎动物（如牛、羊）：在同侧子 宫角的下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1/3</a:t>
            </a:r>
            <a:r>
              <a:rPr sz="1800" dirty="0">
                <a:solidFill>
                  <a:srgbClr val="404040"/>
                </a:solidFill>
                <a:latin typeface="微软雅黑"/>
                <a:cs typeface="微软雅黑"/>
              </a:rPr>
              <a:t>处附植；</a:t>
            </a:r>
            <a:endParaRPr sz="1800" dirty="0">
              <a:latin typeface="微软雅黑"/>
              <a:cs typeface="微软雅黑"/>
            </a:endParaRPr>
          </a:p>
          <a:p>
            <a:pPr marL="299085" indent="-286385">
              <a:lnSpc>
                <a:spcPct val="100000"/>
              </a:lnSpc>
              <a:spcBef>
                <a:spcPts val="1405"/>
              </a:spcBef>
              <a:buFont typeface="Wingdings"/>
              <a:buChar char=""/>
              <a:tabLst>
                <a:tab pos="299720" algn="l"/>
              </a:tabLst>
            </a:pPr>
            <a:r>
              <a:rPr sz="1800" spc="-5" dirty="0">
                <a:solidFill>
                  <a:srgbClr val="404040"/>
                </a:solidFill>
                <a:latin typeface="微软雅黑"/>
                <a:cs typeface="微软雅黑"/>
              </a:rPr>
              <a:t>多胎动物（如猪）：在两子宫角平</a:t>
            </a:r>
            <a:endParaRPr sz="1800" dirty="0">
              <a:latin typeface="微软雅黑"/>
              <a:cs typeface="微软雅黑"/>
            </a:endParaRPr>
          </a:p>
          <a:p>
            <a:pPr marL="299085">
              <a:lnSpc>
                <a:spcPct val="100000"/>
              </a:lnSpc>
              <a:spcBef>
                <a:spcPts val="1080"/>
              </a:spcBef>
            </a:pPr>
            <a:r>
              <a:rPr sz="1800" dirty="0">
                <a:solidFill>
                  <a:srgbClr val="404040"/>
                </a:solidFill>
                <a:latin typeface="微软雅黑"/>
                <a:cs typeface="微软雅黑"/>
              </a:rPr>
              <a:t>均分布。</a:t>
            </a:r>
            <a:endParaRPr sz="1800" dirty="0">
              <a:latin typeface="微软雅黑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242975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80229" y="1343818"/>
            <a:ext cx="9715500" cy="565753"/>
          </a:xfrm>
          <a:prstGeom prst="rect">
            <a:avLst/>
          </a:prstGeom>
        </p:spPr>
        <p:txBody>
          <a:bodyPr/>
          <a:lstStyle>
            <a:lvl1pPr marL="347345" indent="-347345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740410" indent="-28321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95"/>
              </a:spcBef>
              <a:buNone/>
            </a:pPr>
            <a:endParaRPr lang="zh-CN" altLang="en-US" b="1" dirty="0">
              <a:latin typeface="+mn-ea"/>
              <a:ea typeface="+mn-ea"/>
            </a:endParaRP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558E6713-A71B-4B06-9A02-F8617D68B6D1}"/>
              </a:ext>
            </a:extLst>
          </p:cNvPr>
          <p:cNvCxnSpPr/>
          <p:nvPr/>
        </p:nvCxnSpPr>
        <p:spPr>
          <a:xfrm flipV="1">
            <a:off x="695960" y="1118473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标题 1">
            <a:extLst>
              <a:ext uri="{FF2B5EF4-FFF2-40B4-BE49-F238E27FC236}">
                <a16:creationId xmlns:a16="http://schemas.microsoft.com/office/drawing/2014/main" id="{5A568FD0-2972-41C1-A271-E66AE6492422}"/>
              </a:ext>
            </a:extLst>
          </p:cNvPr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二、胚胎附植</a:t>
            </a: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051C6D1C-05A2-49F6-B205-B3044368411A}"/>
              </a:ext>
            </a:extLst>
          </p:cNvPr>
          <p:cNvSpPr txBox="1"/>
          <p:nvPr/>
        </p:nvSpPr>
        <p:spPr>
          <a:xfrm>
            <a:off x="5473700" y="1713773"/>
            <a:ext cx="1244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404040"/>
                </a:solidFill>
                <a:latin typeface="微软雅黑"/>
                <a:cs typeface="微软雅黑"/>
              </a:rPr>
              <a:t>附植时间</a:t>
            </a:r>
            <a:endParaRPr sz="2400" dirty="0">
              <a:latin typeface="微软雅黑"/>
              <a:cs typeface="微软雅黑"/>
            </a:endParaRPr>
          </a:p>
        </p:txBody>
      </p:sp>
      <p:sp>
        <p:nvSpPr>
          <p:cNvPr id="22" name="object 3">
            <a:extLst>
              <a:ext uri="{FF2B5EF4-FFF2-40B4-BE49-F238E27FC236}">
                <a16:creationId xmlns:a16="http://schemas.microsoft.com/office/drawing/2014/main" id="{B4EA5A84-136D-443E-BDA6-17DF7238E06A}"/>
              </a:ext>
            </a:extLst>
          </p:cNvPr>
          <p:cNvSpPr/>
          <p:nvPr/>
        </p:nvSpPr>
        <p:spPr>
          <a:xfrm>
            <a:off x="1168400" y="3969384"/>
            <a:ext cx="9956800" cy="1505585"/>
          </a:xfrm>
          <a:custGeom>
            <a:avLst/>
            <a:gdLst/>
            <a:ahLst/>
            <a:cxnLst/>
            <a:rect l="l" t="t" r="r" b="b"/>
            <a:pathLst>
              <a:path w="9956800" h="1505585">
                <a:moveTo>
                  <a:pt x="9204071" y="0"/>
                </a:moveTo>
                <a:lnTo>
                  <a:pt x="9204071" y="376300"/>
                </a:lnTo>
                <a:lnTo>
                  <a:pt x="0" y="376300"/>
                </a:lnTo>
                <a:lnTo>
                  <a:pt x="376428" y="752728"/>
                </a:lnTo>
                <a:lnTo>
                  <a:pt x="0" y="1129157"/>
                </a:lnTo>
                <a:lnTo>
                  <a:pt x="9204071" y="1129157"/>
                </a:lnTo>
                <a:lnTo>
                  <a:pt x="9204071" y="1505458"/>
                </a:lnTo>
                <a:lnTo>
                  <a:pt x="9956800" y="752728"/>
                </a:lnTo>
                <a:lnTo>
                  <a:pt x="9204071" y="0"/>
                </a:lnTo>
                <a:close/>
              </a:path>
            </a:pathLst>
          </a:custGeom>
          <a:solidFill>
            <a:srgbClr val="C2D6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4">
            <a:extLst>
              <a:ext uri="{FF2B5EF4-FFF2-40B4-BE49-F238E27FC236}">
                <a16:creationId xmlns:a16="http://schemas.microsoft.com/office/drawing/2014/main" id="{D4C3AFAD-6EB3-48B8-A0E9-56B19A0C6157}"/>
              </a:ext>
            </a:extLst>
          </p:cNvPr>
          <p:cNvSpPr txBox="1"/>
          <p:nvPr/>
        </p:nvSpPr>
        <p:spPr>
          <a:xfrm>
            <a:off x="1330833" y="2327122"/>
            <a:ext cx="2570480" cy="881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50000"/>
              </a:lnSpc>
              <a:spcBef>
                <a:spcPts val="100"/>
              </a:spcBef>
            </a:pPr>
            <a:r>
              <a:rPr sz="2000" dirty="0" err="1">
                <a:solidFill>
                  <a:srgbClr val="404040"/>
                </a:solidFill>
                <a:latin typeface="微软雅黑"/>
                <a:cs typeface="微软雅黑"/>
              </a:rPr>
              <a:t>胚胎在子宫内的附植是</a:t>
            </a:r>
            <a:r>
              <a:rPr sz="2000" dirty="0">
                <a:solidFill>
                  <a:srgbClr val="404040"/>
                </a:solidFill>
                <a:latin typeface="微软雅黑"/>
                <a:cs typeface="微软雅黑"/>
              </a:rPr>
              <a:t> </a:t>
            </a:r>
            <a:r>
              <a:rPr sz="2000" dirty="0" err="1">
                <a:solidFill>
                  <a:srgbClr val="404040"/>
                </a:solidFill>
                <a:latin typeface="微软雅黑"/>
                <a:cs typeface="微软雅黑"/>
              </a:rPr>
              <a:t>一个渐进的过程</a:t>
            </a:r>
            <a:endParaRPr sz="2000" dirty="0">
              <a:latin typeface="微软雅黑"/>
              <a:cs typeface="微软雅黑"/>
            </a:endParaRPr>
          </a:p>
        </p:txBody>
      </p:sp>
      <p:sp>
        <p:nvSpPr>
          <p:cNvPr id="24" name="object 5">
            <a:extLst>
              <a:ext uri="{FF2B5EF4-FFF2-40B4-BE49-F238E27FC236}">
                <a16:creationId xmlns:a16="http://schemas.microsoft.com/office/drawing/2014/main" id="{605C86CB-D382-4FDD-8533-DF5719BB3E92}"/>
              </a:ext>
            </a:extLst>
          </p:cNvPr>
          <p:cNvSpPr/>
          <p:nvPr/>
        </p:nvSpPr>
        <p:spPr>
          <a:xfrm>
            <a:off x="2428494" y="4533900"/>
            <a:ext cx="376555" cy="376555"/>
          </a:xfrm>
          <a:custGeom>
            <a:avLst/>
            <a:gdLst/>
            <a:ahLst/>
            <a:cxnLst/>
            <a:rect l="l" t="t" r="r" b="b"/>
            <a:pathLst>
              <a:path w="376555" h="376554">
                <a:moveTo>
                  <a:pt x="188213" y="0"/>
                </a:moveTo>
                <a:lnTo>
                  <a:pt x="138200" y="6727"/>
                </a:lnTo>
                <a:lnTo>
                  <a:pt x="93246" y="25710"/>
                </a:lnTo>
                <a:lnTo>
                  <a:pt x="55149" y="55149"/>
                </a:lnTo>
                <a:lnTo>
                  <a:pt x="25710" y="93246"/>
                </a:lnTo>
                <a:lnTo>
                  <a:pt x="6727" y="138200"/>
                </a:lnTo>
                <a:lnTo>
                  <a:pt x="0" y="188213"/>
                </a:lnTo>
                <a:lnTo>
                  <a:pt x="6727" y="238227"/>
                </a:lnTo>
                <a:lnTo>
                  <a:pt x="25710" y="283181"/>
                </a:lnTo>
                <a:lnTo>
                  <a:pt x="55149" y="321278"/>
                </a:lnTo>
                <a:lnTo>
                  <a:pt x="93246" y="350717"/>
                </a:lnTo>
                <a:lnTo>
                  <a:pt x="138200" y="369700"/>
                </a:lnTo>
                <a:lnTo>
                  <a:pt x="188213" y="376427"/>
                </a:lnTo>
                <a:lnTo>
                  <a:pt x="238227" y="369700"/>
                </a:lnTo>
                <a:lnTo>
                  <a:pt x="283181" y="350717"/>
                </a:lnTo>
                <a:lnTo>
                  <a:pt x="321278" y="321278"/>
                </a:lnTo>
                <a:lnTo>
                  <a:pt x="350717" y="283181"/>
                </a:lnTo>
                <a:lnTo>
                  <a:pt x="369700" y="238227"/>
                </a:lnTo>
                <a:lnTo>
                  <a:pt x="376428" y="188213"/>
                </a:lnTo>
                <a:lnTo>
                  <a:pt x="369700" y="138200"/>
                </a:lnTo>
                <a:lnTo>
                  <a:pt x="350717" y="93246"/>
                </a:lnTo>
                <a:lnTo>
                  <a:pt x="321278" y="55149"/>
                </a:lnTo>
                <a:lnTo>
                  <a:pt x="283181" y="25710"/>
                </a:lnTo>
                <a:lnTo>
                  <a:pt x="238227" y="6727"/>
                </a:lnTo>
                <a:lnTo>
                  <a:pt x="188213" y="0"/>
                </a:lnTo>
                <a:close/>
              </a:path>
            </a:pathLst>
          </a:custGeom>
          <a:solidFill>
            <a:srgbClr val="50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6">
            <a:extLst>
              <a:ext uri="{FF2B5EF4-FFF2-40B4-BE49-F238E27FC236}">
                <a16:creationId xmlns:a16="http://schemas.microsoft.com/office/drawing/2014/main" id="{B945F565-1783-485A-BE9B-1F9B06585514}"/>
              </a:ext>
            </a:extLst>
          </p:cNvPr>
          <p:cNvSpPr/>
          <p:nvPr/>
        </p:nvSpPr>
        <p:spPr>
          <a:xfrm>
            <a:off x="2428494" y="4533900"/>
            <a:ext cx="376555" cy="376555"/>
          </a:xfrm>
          <a:custGeom>
            <a:avLst/>
            <a:gdLst/>
            <a:ahLst/>
            <a:cxnLst/>
            <a:rect l="l" t="t" r="r" b="b"/>
            <a:pathLst>
              <a:path w="376555" h="376554">
                <a:moveTo>
                  <a:pt x="0" y="188213"/>
                </a:moveTo>
                <a:lnTo>
                  <a:pt x="6727" y="138200"/>
                </a:lnTo>
                <a:lnTo>
                  <a:pt x="25710" y="93246"/>
                </a:lnTo>
                <a:lnTo>
                  <a:pt x="55149" y="55149"/>
                </a:lnTo>
                <a:lnTo>
                  <a:pt x="93246" y="25710"/>
                </a:lnTo>
                <a:lnTo>
                  <a:pt x="138200" y="6727"/>
                </a:lnTo>
                <a:lnTo>
                  <a:pt x="188213" y="0"/>
                </a:lnTo>
                <a:lnTo>
                  <a:pt x="238227" y="6727"/>
                </a:lnTo>
                <a:lnTo>
                  <a:pt x="283181" y="25710"/>
                </a:lnTo>
                <a:lnTo>
                  <a:pt x="321278" y="55149"/>
                </a:lnTo>
                <a:lnTo>
                  <a:pt x="350717" y="93246"/>
                </a:lnTo>
                <a:lnTo>
                  <a:pt x="369700" y="138200"/>
                </a:lnTo>
                <a:lnTo>
                  <a:pt x="376428" y="188213"/>
                </a:lnTo>
                <a:lnTo>
                  <a:pt x="369700" y="238227"/>
                </a:lnTo>
                <a:lnTo>
                  <a:pt x="350717" y="283181"/>
                </a:lnTo>
                <a:lnTo>
                  <a:pt x="321278" y="321278"/>
                </a:lnTo>
                <a:lnTo>
                  <a:pt x="283181" y="350717"/>
                </a:lnTo>
                <a:lnTo>
                  <a:pt x="238227" y="369700"/>
                </a:lnTo>
                <a:lnTo>
                  <a:pt x="188213" y="376427"/>
                </a:lnTo>
                <a:lnTo>
                  <a:pt x="138200" y="369700"/>
                </a:lnTo>
                <a:lnTo>
                  <a:pt x="93246" y="350717"/>
                </a:lnTo>
                <a:lnTo>
                  <a:pt x="55149" y="321278"/>
                </a:lnTo>
                <a:lnTo>
                  <a:pt x="25710" y="283181"/>
                </a:lnTo>
                <a:lnTo>
                  <a:pt x="6727" y="238227"/>
                </a:lnTo>
                <a:lnTo>
                  <a:pt x="0" y="188213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7">
            <a:extLst>
              <a:ext uri="{FF2B5EF4-FFF2-40B4-BE49-F238E27FC236}">
                <a16:creationId xmlns:a16="http://schemas.microsoft.com/office/drawing/2014/main" id="{874E2D90-46FB-485C-B615-3E66E692EDEB}"/>
              </a:ext>
            </a:extLst>
          </p:cNvPr>
          <p:cNvSpPr txBox="1"/>
          <p:nvPr/>
        </p:nvSpPr>
        <p:spPr>
          <a:xfrm>
            <a:off x="4330065" y="5136997"/>
            <a:ext cx="2639695" cy="1343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50000"/>
              </a:lnSpc>
              <a:spcBef>
                <a:spcPts val="100"/>
              </a:spcBef>
            </a:pPr>
            <a:r>
              <a:rPr sz="2000" dirty="0">
                <a:solidFill>
                  <a:srgbClr val="404040"/>
                </a:solidFill>
                <a:latin typeface="微软雅黑"/>
                <a:cs typeface="微软雅黑"/>
              </a:rPr>
              <a:t>牛</a:t>
            </a:r>
            <a:r>
              <a:rPr lang="zh-CN" altLang="en-US" sz="2000" dirty="0">
                <a:solidFill>
                  <a:srgbClr val="404040"/>
                </a:solidFill>
                <a:latin typeface="微软雅黑"/>
                <a:cs typeface="微软雅黑"/>
              </a:rPr>
              <a:t>受</a:t>
            </a:r>
            <a:r>
              <a:rPr sz="2000" dirty="0">
                <a:solidFill>
                  <a:srgbClr val="404040"/>
                </a:solidFill>
                <a:latin typeface="微软雅黑"/>
                <a:cs typeface="微软雅黑"/>
              </a:rPr>
              <a:t>精后45～60</a:t>
            </a:r>
            <a:r>
              <a:rPr sz="2000" spc="-100" dirty="0">
                <a:solidFill>
                  <a:srgbClr val="404040"/>
                </a:solidFill>
                <a:latin typeface="微软雅黑"/>
                <a:cs typeface="微软雅黑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微软雅黑"/>
                <a:cs typeface="微软雅黑"/>
              </a:rPr>
              <a:t>d，</a:t>
            </a:r>
            <a:r>
              <a:rPr sz="2000" dirty="0">
                <a:solidFill>
                  <a:srgbClr val="404040"/>
                </a:solidFill>
                <a:latin typeface="微软雅黑"/>
                <a:cs typeface="微软雅黑"/>
              </a:rPr>
              <a:t>马  90～105</a:t>
            </a:r>
            <a:r>
              <a:rPr sz="2000" spc="-80" dirty="0">
                <a:solidFill>
                  <a:srgbClr val="404040"/>
                </a:solidFill>
                <a:latin typeface="微软雅黑"/>
                <a:cs typeface="微软雅黑"/>
              </a:rPr>
              <a:t> </a:t>
            </a:r>
            <a:r>
              <a:rPr sz="2000" dirty="0">
                <a:solidFill>
                  <a:srgbClr val="404040"/>
                </a:solidFill>
                <a:latin typeface="微软雅黑"/>
                <a:cs typeface="微软雅黑"/>
              </a:rPr>
              <a:t>d，猪20～30  d，绵羊10～20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微软雅黑"/>
                <a:cs typeface="微软雅黑"/>
              </a:rPr>
              <a:t>d</a:t>
            </a:r>
            <a:r>
              <a:rPr sz="2000" dirty="0">
                <a:solidFill>
                  <a:srgbClr val="404040"/>
                </a:solidFill>
                <a:latin typeface="微软雅黑"/>
                <a:cs typeface="微软雅黑"/>
              </a:rPr>
              <a:t>。</a:t>
            </a:r>
            <a:endParaRPr sz="2000" dirty="0">
              <a:latin typeface="微软雅黑"/>
              <a:cs typeface="微软雅黑"/>
            </a:endParaRPr>
          </a:p>
        </p:txBody>
      </p:sp>
      <p:sp>
        <p:nvSpPr>
          <p:cNvPr id="27" name="object 8">
            <a:extLst>
              <a:ext uri="{FF2B5EF4-FFF2-40B4-BE49-F238E27FC236}">
                <a16:creationId xmlns:a16="http://schemas.microsoft.com/office/drawing/2014/main" id="{52CF71DE-141D-4A2B-A25C-AB54E57C7F52}"/>
              </a:ext>
            </a:extLst>
          </p:cNvPr>
          <p:cNvSpPr/>
          <p:nvPr/>
        </p:nvSpPr>
        <p:spPr>
          <a:xfrm>
            <a:off x="5460746" y="4533900"/>
            <a:ext cx="376555" cy="376555"/>
          </a:xfrm>
          <a:custGeom>
            <a:avLst/>
            <a:gdLst/>
            <a:ahLst/>
            <a:cxnLst/>
            <a:rect l="l" t="t" r="r" b="b"/>
            <a:pathLst>
              <a:path w="376554" h="376554">
                <a:moveTo>
                  <a:pt x="188213" y="0"/>
                </a:moveTo>
                <a:lnTo>
                  <a:pt x="138200" y="6727"/>
                </a:lnTo>
                <a:lnTo>
                  <a:pt x="93246" y="25710"/>
                </a:lnTo>
                <a:lnTo>
                  <a:pt x="55149" y="55149"/>
                </a:lnTo>
                <a:lnTo>
                  <a:pt x="25710" y="93246"/>
                </a:lnTo>
                <a:lnTo>
                  <a:pt x="6727" y="138200"/>
                </a:lnTo>
                <a:lnTo>
                  <a:pt x="0" y="188213"/>
                </a:lnTo>
                <a:lnTo>
                  <a:pt x="6727" y="238227"/>
                </a:lnTo>
                <a:lnTo>
                  <a:pt x="25710" y="283181"/>
                </a:lnTo>
                <a:lnTo>
                  <a:pt x="55149" y="321278"/>
                </a:lnTo>
                <a:lnTo>
                  <a:pt x="93246" y="350717"/>
                </a:lnTo>
                <a:lnTo>
                  <a:pt x="138200" y="369700"/>
                </a:lnTo>
                <a:lnTo>
                  <a:pt x="188213" y="376427"/>
                </a:lnTo>
                <a:lnTo>
                  <a:pt x="238227" y="369700"/>
                </a:lnTo>
                <a:lnTo>
                  <a:pt x="283181" y="350717"/>
                </a:lnTo>
                <a:lnTo>
                  <a:pt x="321278" y="321278"/>
                </a:lnTo>
                <a:lnTo>
                  <a:pt x="350717" y="283181"/>
                </a:lnTo>
                <a:lnTo>
                  <a:pt x="369700" y="238227"/>
                </a:lnTo>
                <a:lnTo>
                  <a:pt x="376427" y="188213"/>
                </a:lnTo>
                <a:lnTo>
                  <a:pt x="369700" y="138200"/>
                </a:lnTo>
                <a:lnTo>
                  <a:pt x="350717" y="93246"/>
                </a:lnTo>
                <a:lnTo>
                  <a:pt x="321278" y="55149"/>
                </a:lnTo>
                <a:lnTo>
                  <a:pt x="283181" y="25710"/>
                </a:lnTo>
                <a:lnTo>
                  <a:pt x="238227" y="6727"/>
                </a:lnTo>
                <a:lnTo>
                  <a:pt x="188213" y="0"/>
                </a:lnTo>
                <a:close/>
              </a:path>
            </a:pathLst>
          </a:custGeom>
          <a:solidFill>
            <a:srgbClr val="99C1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9">
            <a:extLst>
              <a:ext uri="{FF2B5EF4-FFF2-40B4-BE49-F238E27FC236}">
                <a16:creationId xmlns:a16="http://schemas.microsoft.com/office/drawing/2014/main" id="{5DA1046E-447F-450C-8622-576DBCC3F7B1}"/>
              </a:ext>
            </a:extLst>
          </p:cNvPr>
          <p:cNvSpPr/>
          <p:nvPr/>
        </p:nvSpPr>
        <p:spPr>
          <a:xfrm>
            <a:off x="5460746" y="4533900"/>
            <a:ext cx="376555" cy="376555"/>
          </a:xfrm>
          <a:custGeom>
            <a:avLst/>
            <a:gdLst/>
            <a:ahLst/>
            <a:cxnLst/>
            <a:rect l="l" t="t" r="r" b="b"/>
            <a:pathLst>
              <a:path w="376554" h="376554">
                <a:moveTo>
                  <a:pt x="0" y="188213"/>
                </a:moveTo>
                <a:lnTo>
                  <a:pt x="6727" y="138200"/>
                </a:lnTo>
                <a:lnTo>
                  <a:pt x="25710" y="93246"/>
                </a:lnTo>
                <a:lnTo>
                  <a:pt x="55149" y="55149"/>
                </a:lnTo>
                <a:lnTo>
                  <a:pt x="93246" y="25710"/>
                </a:lnTo>
                <a:lnTo>
                  <a:pt x="138200" y="6727"/>
                </a:lnTo>
                <a:lnTo>
                  <a:pt x="188213" y="0"/>
                </a:lnTo>
                <a:lnTo>
                  <a:pt x="238227" y="6727"/>
                </a:lnTo>
                <a:lnTo>
                  <a:pt x="283181" y="25710"/>
                </a:lnTo>
                <a:lnTo>
                  <a:pt x="321278" y="55149"/>
                </a:lnTo>
                <a:lnTo>
                  <a:pt x="350717" y="93246"/>
                </a:lnTo>
                <a:lnTo>
                  <a:pt x="369700" y="138200"/>
                </a:lnTo>
                <a:lnTo>
                  <a:pt x="376427" y="188213"/>
                </a:lnTo>
                <a:lnTo>
                  <a:pt x="369700" y="238227"/>
                </a:lnTo>
                <a:lnTo>
                  <a:pt x="350717" y="283181"/>
                </a:lnTo>
                <a:lnTo>
                  <a:pt x="321278" y="321278"/>
                </a:lnTo>
                <a:lnTo>
                  <a:pt x="283181" y="350717"/>
                </a:lnTo>
                <a:lnTo>
                  <a:pt x="238227" y="369700"/>
                </a:lnTo>
                <a:lnTo>
                  <a:pt x="188213" y="376427"/>
                </a:lnTo>
                <a:lnTo>
                  <a:pt x="138200" y="369700"/>
                </a:lnTo>
                <a:lnTo>
                  <a:pt x="93246" y="350717"/>
                </a:lnTo>
                <a:lnTo>
                  <a:pt x="55149" y="321278"/>
                </a:lnTo>
                <a:lnTo>
                  <a:pt x="25710" y="283181"/>
                </a:lnTo>
                <a:lnTo>
                  <a:pt x="6727" y="238227"/>
                </a:lnTo>
                <a:lnTo>
                  <a:pt x="0" y="188213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10">
            <a:extLst>
              <a:ext uri="{FF2B5EF4-FFF2-40B4-BE49-F238E27FC236}">
                <a16:creationId xmlns:a16="http://schemas.microsoft.com/office/drawing/2014/main" id="{B7503344-28C4-45AC-AE98-9330FD8AB0C4}"/>
              </a:ext>
            </a:extLst>
          </p:cNvPr>
          <p:cNvSpPr txBox="1"/>
          <p:nvPr/>
        </p:nvSpPr>
        <p:spPr>
          <a:xfrm>
            <a:off x="7396098" y="2327122"/>
            <a:ext cx="2570480" cy="185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100"/>
              </a:spcBef>
            </a:pPr>
            <a:r>
              <a:rPr sz="2000" dirty="0">
                <a:solidFill>
                  <a:srgbClr val="404040"/>
                </a:solidFill>
                <a:latin typeface="微软雅黑"/>
                <a:cs typeface="微软雅黑"/>
              </a:rPr>
              <a:t>胚胎附植后，便形成了 </a:t>
            </a:r>
            <a:r>
              <a:rPr sz="2000" dirty="0" err="1">
                <a:solidFill>
                  <a:srgbClr val="404040"/>
                </a:solidFill>
                <a:latin typeface="微软雅黑"/>
                <a:cs typeface="微软雅黑"/>
              </a:rPr>
              <a:t>胎盘系统，胎儿</a:t>
            </a:r>
            <a:r>
              <a:rPr lang="zh-CN" altLang="en-US" sz="2000" dirty="0">
                <a:solidFill>
                  <a:srgbClr val="404040"/>
                </a:solidFill>
                <a:latin typeface="微软雅黑"/>
                <a:cs typeface="微软雅黑"/>
              </a:rPr>
              <a:t>与</a:t>
            </a:r>
            <a:r>
              <a:rPr sz="2000" dirty="0" err="1">
                <a:solidFill>
                  <a:srgbClr val="404040"/>
                </a:solidFill>
                <a:latin typeface="微软雅黑"/>
                <a:cs typeface="微软雅黑"/>
              </a:rPr>
              <a:t>母体</a:t>
            </a:r>
            <a:r>
              <a:rPr sz="2000" dirty="0">
                <a:solidFill>
                  <a:srgbClr val="404040"/>
                </a:solidFill>
                <a:latin typeface="微软雅黑"/>
                <a:cs typeface="微软雅黑"/>
              </a:rPr>
              <a:t> 之间即靠胎盘进行营养 及代谢产物的交换。</a:t>
            </a:r>
            <a:endParaRPr sz="2000" dirty="0">
              <a:latin typeface="微软雅黑"/>
              <a:cs typeface="微软雅黑"/>
            </a:endParaRPr>
          </a:p>
        </p:txBody>
      </p:sp>
      <p:sp>
        <p:nvSpPr>
          <p:cNvPr id="30" name="object 11">
            <a:extLst>
              <a:ext uri="{FF2B5EF4-FFF2-40B4-BE49-F238E27FC236}">
                <a16:creationId xmlns:a16="http://schemas.microsoft.com/office/drawing/2014/main" id="{DB6769D2-DD0E-4789-BF0F-79C00F466D9D}"/>
              </a:ext>
            </a:extLst>
          </p:cNvPr>
          <p:cNvSpPr/>
          <p:nvPr/>
        </p:nvSpPr>
        <p:spPr>
          <a:xfrm>
            <a:off x="8492997" y="4533900"/>
            <a:ext cx="376555" cy="376555"/>
          </a:xfrm>
          <a:custGeom>
            <a:avLst/>
            <a:gdLst/>
            <a:ahLst/>
            <a:cxnLst/>
            <a:rect l="l" t="t" r="r" b="b"/>
            <a:pathLst>
              <a:path w="376554" h="376554">
                <a:moveTo>
                  <a:pt x="188213" y="0"/>
                </a:moveTo>
                <a:lnTo>
                  <a:pt x="138200" y="6727"/>
                </a:lnTo>
                <a:lnTo>
                  <a:pt x="93246" y="25710"/>
                </a:lnTo>
                <a:lnTo>
                  <a:pt x="55149" y="55149"/>
                </a:lnTo>
                <a:lnTo>
                  <a:pt x="25710" y="93246"/>
                </a:lnTo>
                <a:lnTo>
                  <a:pt x="6727" y="138200"/>
                </a:lnTo>
                <a:lnTo>
                  <a:pt x="0" y="188213"/>
                </a:lnTo>
                <a:lnTo>
                  <a:pt x="6727" y="238227"/>
                </a:lnTo>
                <a:lnTo>
                  <a:pt x="25710" y="283181"/>
                </a:lnTo>
                <a:lnTo>
                  <a:pt x="55149" y="321278"/>
                </a:lnTo>
                <a:lnTo>
                  <a:pt x="93246" y="350717"/>
                </a:lnTo>
                <a:lnTo>
                  <a:pt x="138200" y="369700"/>
                </a:lnTo>
                <a:lnTo>
                  <a:pt x="188213" y="376427"/>
                </a:lnTo>
                <a:lnTo>
                  <a:pt x="238227" y="369700"/>
                </a:lnTo>
                <a:lnTo>
                  <a:pt x="283181" y="350717"/>
                </a:lnTo>
                <a:lnTo>
                  <a:pt x="321278" y="321278"/>
                </a:lnTo>
                <a:lnTo>
                  <a:pt x="350717" y="283181"/>
                </a:lnTo>
                <a:lnTo>
                  <a:pt x="369700" y="238227"/>
                </a:lnTo>
                <a:lnTo>
                  <a:pt x="376427" y="188213"/>
                </a:lnTo>
                <a:lnTo>
                  <a:pt x="369700" y="138200"/>
                </a:lnTo>
                <a:lnTo>
                  <a:pt x="350717" y="93246"/>
                </a:lnTo>
                <a:lnTo>
                  <a:pt x="321278" y="55149"/>
                </a:lnTo>
                <a:lnTo>
                  <a:pt x="283181" y="25710"/>
                </a:lnTo>
                <a:lnTo>
                  <a:pt x="238227" y="6727"/>
                </a:lnTo>
                <a:lnTo>
                  <a:pt x="188213" y="0"/>
                </a:lnTo>
                <a:close/>
              </a:path>
            </a:pathLst>
          </a:custGeom>
          <a:solidFill>
            <a:srgbClr val="99C1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12">
            <a:extLst>
              <a:ext uri="{FF2B5EF4-FFF2-40B4-BE49-F238E27FC236}">
                <a16:creationId xmlns:a16="http://schemas.microsoft.com/office/drawing/2014/main" id="{072A08AB-A85B-41F9-9BE9-0642188526DB}"/>
              </a:ext>
            </a:extLst>
          </p:cNvPr>
          <p:cNvSpPr/>
          <p:nvPr/>
        </p:nvSpPr>
        <p:spPr>
          <a:xfrm>
            <a:off x="8492997" y="4533900"/>
            <a:ext cx="376555" cy="376555"/>
          </a:xfrm>
          <a:custGeom>
            <a:avLst/>
            <a:gdLst/>
            <a:ahLst/>
            <a:cxnLst/>
            <a:rect l="l" t="t" r="r" b="b"/>
            <a:pathLst>
              <a:path w="376554" h="376554">
                <a:moveTo>
                  <a:pt x="0" y="188213"/>
                </a:moveTo>
                <a:lnTo>
                  <a:pt x="6727" y="138200"/>
                </a:lnTo>
                <a:lnTo>
                  <a:pt x="25710" y="93246"/>
                </a:lnTo>
                <a:lnTo>
                  <a:pt x="55149" y="55149"/>
                </a:lnTo>
                <a:lnTo>
                  <a:pt x="93246" y="25710"/>
                </a:lnTo>
                <a:lnTo>
                  <a:pt x="138200" y="6727"/>
                </a:lnTo>
                <a:lnTo>
                  <a:pt x="188213" y="0"/>
                </a:lnTo>
                <a:lnTo>
                  <a:pt x="238227" y="6727"/>
                </a:lnTo>
                <a:lnTo>
                  <a:pt x="283181" y="25710"/>
                </a:lnTo>
                <a:lnTo>
                  <a:pt x="321278" y="55149"/>
                </a:lnTo>
                <a:lnTo>
                  <a:pt x="350717" y="93246"/>
                </a:lnTo>
                <a:lnTo>
                  <a:pt x="369700" y="138200"/>
                </a:lnTo>
                <a:lnTo>
                  <a:pt x="376427" y="188213"/>
                </a:lnTo>
                <a:lnTo>
                  <a:pt x="369700" y="238227"/>
                </a:lnTo>
                <a:lnTo>
                  <a:pt x="350717" y="283181"/>
                </a:lnTo>
                <a:lnTo>
                  <a:pt x="321278" y="321278"/>
                </a:lnTo>
                <a:lnTo>
                  <a:pt x="283181" y="350717"/>
                </a:lnTo>
                <a:lnTo>
                  <a:pt x="238227" y="369700"/>
                </a:lnTo>
                <a:lnTo>
                  <a:pt x="188213" y="376427"/>
                </a:lnTo>
                <a:lnTo>
                  <a:pt x="138200" y="369700"/>
                </a:lnTo>
                <a:lnTo>
                  <a:pt x="93246" y="350717"/>
                </a:lnTo>
                <a:lnTo>
                  <a:pt x="55149" y="321278"/>
                </a:lnTo>
                <a:lnTo>
                  <a:pt x="25710" y="283181"/>
                </a:lnTo>
                <a:lnTo>
                  <a:pt x="6727" y="238227"/>
                </a:lnTo>
                <a:lnTo>
                  <a:pt x="0" y="188213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0846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61597699-70f1-4b6a-ab61-0095a58b52bb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项目一</Template>
  <TotalTime>2861</TotalTime>
  <Words>102</Words>
  <Application>Microsoft Office PowerPoint</Application>
  <PresentationFormat>宽屏</PresentationFormat>
  <Paragraphs>19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等线</vt:lpstr>
      <vt:lpstr>等线 Light</vt:lpstr>
      <vt:lpstr>微软雅黑</vt:lpstr>
      <vt:lpstr>Arial</vt:lpstr>
      <vt:lpstr>Times New Roman</vt:lpstr>
      <vt:lpstr>Wingdings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动物繁殖与改良</dc:title>
  <dc:creator>李 玉丹</dc:creator>
  <cp:lastModifiedBy>李 玉丹</cp:lastModifiedBy>
  <cp:revision>493</cp:revision>
  <dcterms:created xsi:type="dcterms:W3CDTF">2019-09-17T02:06:00Z</dcterms:created>
  <dcterms:modified xsi:type="dcterms:W3CDTF">2020-11-22T16:39:05Z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