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544" r:id="rId2"/>
    <p:sldId id="781" r:id="rId3"/>
    <p:sldId id="550" r:id="rId4"/>
    <p:sldId id="866" r:id="rId5"/>
    <p:sldId id="868" r:id="rId6"/>
    <p:sldId id="867" r:id="rId7"/>
    <p:sldId id="836" r:id="rId8"/>
    <p:sldId id="871" r:id="rId9"/>
    <p:sldId id="872" r:id="rId10"/>
    <p:sldId id="874" r:id="rId11"/>
    <p:sldId id="869" r:id="rId12"/>
    <p:sldId id="875" r:id="rId13"/>
    <p:sldId id="883" r:id="rId14"/>
    <p:sldId id="884" r:id="rId15"/>
    <p:sldId id="886" r:id="rId16"/>
    <p:sldId id="581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 玉丹" initials="李" lastIdx="1" clrIdx="0">
    <p:extLst>
      <p:ext uri="{19B8F6BF-5375-455C-9EA6-DF929625EA0E}">
        <p15:presenceInfo xmlns:p15="http://schemas.microsoft.com/office/powerpoint/2012/main" userId="a37cabdd090a0e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2BE9"/>
    <a:srgbClr val="24E45F"/>
    <a:srgbClr val="F711D1"/>
    <a:srgbClr val="811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030" autoAdjust="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92580F-07BE-4280-9E01-DF055865C19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AAAC6DF3-C367-4086-B54F-AF0314D89FA0}">
      <dgm:prSet phldrT="[文本]"/>
      <dgm:spPr/>
      <dgm:t>
        <a:bodyPr/>
        <a:lstStyle/>
        <a:p>
          <a:pPr algn="just"/>
          <a:r>
            <a:rPr lang="zh-CN" dirty="0"/>
            <a:t>含消化能约</a:t>
          </a:r>
          <a:r>
            <a:rPr lang="en-US" dirty="0"/>
            <a:t>13.8MJ/kg</a:t>
          </a:r>
          <a:r>
            <a:rPr lang="zh-CN" dirty="0"/>
            <a:t>，粗蛋白质不低于</a:t>
          </a:r>
          <a:r>
            <a:rPr lang="en-US" dirty="0"/>
            <a:t>16%</a:t>
          </a:r>
          <a:r>
            <a:rPr lang="zh-CN" dirty="0"/>
            <a:t>，泌乳盛期可达</a:t>
          </a:r>
          <a:r>
            <a:rPr lang="en-US" dirty="0"/>
            <a:t>18%</a:t>
          </a:r>
          <a:r>
            <a:rPr lang="zh-CN" dirty="0"/>
            <a:t>，且最好可选择优质的动物性饲料，如鱼粉等</a:t>
          </a:r>
          <a:r>
            <a:rPr lang="zh-CN" altLang="en-US" dirty="0"/>
            <a:t>。</a:t>
          </a:r>
        </a:p>
      </dgm:t>
    </dgm:pt>
    <dgm:pt modelId="{D098D768-77C8-4305-A9E2-B546D0AEC097}" type="parTrans" cxnId="{15A076B7-3183-4E83-B724-AE81FCC1D3FE}">
      <dgm:prSet/>
      <dgm:spPr/>
      <dgm:t>
        <a:bodyPr/>
        <a:lstStyle/>
        <a:p>
          <a:endParaRPr lang="zh-CN" altLang="en-US"/>
        </a:p>
      </dgm:t>
    </dgm:pt>
    <dgm:pt modelId="{CCC6DCAF-D38F-488A-9093-ABFBB13C2E1D}" type="sibTrans" cxnId="{15A076B7-3183-4E83-B724-AE81FCC1D3FE}">
      <dgm:prSet/>
      <dgm:spPr/>
      <dgm:t>
        <a:bodyPr/>
        <a:lstStyle/>
        <a:p>
          <a:endParaRPr lang="zh-CN" altLang="en-US"/>
        </a:p>
      </dgm:t>
    </dgm:pt>
    <dgm:pt modelId="{9CB8C8F2-10FC-46C0-9CFE-0D665B0BDC73}">
      <dgm:prSet phldrT="[文本]"/>
      <dgm:spPr/>
      <dgm:t>
        <a:bodyPr/>
        <a:lstStyle/>
        <a:p>
          <a:r>
            <a:rPr lang="zh-CN" dirty="0"/>
            <a:t>日粮中应含有丰富的维生素和矿物质。矿物质占日粮的</a:t>
          </a:r>
          <a:r>
            <a:rPr lang="en-US" dirty="0"/>
            <a:t>2%</a:t>
          </a:r>
          <a:r>
            <a:rPr lang="zh-CN" dirty="0"/>
            <a:t>，尤其是要有足够的维生素</a:t>
          </a:r>
          <a:r>
            <a:rPr lang="en-US" dirty="0"/>
            <a:t>A</a:t>
          </a:r>
          <a:r>
            <a:rPr lang="zh-CN" dirty="0"/>
            <a:t>、</a:t>
          </a:r>
          <a:r>
            <a:rPr lang="en-US" dirty="0"/>
            <a:t>D</a:t>
          </a:r>
          <a:r>
            <a:rPr lang="zh-CN" dirty="0"/>
            <a:t>。（母猪如果缺少维生素</a:t>
          </a:r>
          <a:r>
            <a:rPr lang="en-US" dirty="0"/>
            <a:t>A</a:t>
          </a:r>
          <a:r>
            <a:rPr lang="zh-CN" dirty="0"/>
            <a:t>，就会造成泌乳量和乳质下降。缺乏维生素</a:t>
          </a:r>
          <a:r>
            <a:rPr lang="en-US" dirty="0"/>
            <a:t>D</a:t>
          </a:r>
          <a:r>
            <a:rPr lang="zh-CN" dirty="0"/>
            <a:t>，则引起母猪产后瘫痪。）</a:t>
          </a:r>
          <a:endParaRPr lang="zh-CN" altLang="en-US" dirty="0"/>
        </a:p>
      </dgm:t>
    </dgm:pt>
    <dgm:pt modelId="{22EDAB92-70A7-4186-8081-E1BB45A08CB6}" type="parTrans" cxnId="{38D4566D-7DF9-4D78-B541-9ADABE84D1B6}">
      <dgm:prSet/>
      <dgm:spPr/>
      <dgm:t>
        <a:bodyPr/>
        <a:lstStyle/>
        <a:p>
          <a:endParaRPr lang="zh-CN" altLang="en-US"/>
        </a:p>
      </dgm:t>
    </dgm:pt>
    <dgm:pt modelId="{7033FF0A-F8D9-42BE-91DE-0CBB27263A24}" type="sibTrans" cxnId="{38D4566D-7DF9-4D78-B541-9ADABE84D1B6}">
      <dgm:prSet/>
      <dgm:spPr/>
      <dgm:t>
        <a:bodyPr/>
        <a:lstStyle/>
        <a:p>
          <a:endParaRPr lang="zh-CN" altLang="en-US"/>
        </a:p>
      </dgm:t>
    </dgm:pt>
    <dgm:pt modelId="{FA3D92F0-638A-4CE4-ABEB-AAB17E0D88F7}">
      <dgm:prSet phldrT="[文本]"/>
      <dgm:spPr/>
      <dgm:t>
        <a:bodyPr/>
        <a:lstStyle/>
        <a:p>
          <a:pPr algn="ctr"/>
          <a:r>
            <a:rPr lang="zh-CN" dirty="0"/>
            <a:t>原料的选择要求新鲜、易消化、适口性好，体积不要太大。高温季节，母猪采食量下降，有条件的猪场可加喂优质青绿饲料</a:t>
          </a:r>
          <a:r>
            <a:rPr lang="zh-CN" altLang="en-US" dirty="0"/>
            <a:t>。</a:t>
          </a:r>
        </a:p>
      </dgm:t>
    </dgm:pt>
    <dgm:pt modelId="{6773C59C-7DA8-4B93-B52E-9C55EA693B71}" type="parTrans" cxnId="{CF82F3AF-B7C1-4296-AD9E-E156C98578B5}">
      <dgm:prSet/>
      <dgm:spPr/>
      <dgm:t>
        <a:bodyPr/>
        <a:lstStyle/>
        <a:p>
          <a:endParaRPr lang="zh-CN" altLang="en-US"/>
        </a:p>
      </dgm:t>
    </dgm:pt>
    <dgm:pt modelId="{4288FE66-2739-45B0-B691-6875CCBFEB83}" type="sibTrans" cxnId="{CF82F3AF-B7C1-4296-AD9E-E156C98578B5}">
      <dgm:prSet/>
      <dgm:spPr/>
      <dgm:t>
        <a:bodyPr/>
        <a:lstStyle/>
        <a:p>
          <a:endParaRPr lang="zh-CN" altLang="en-US"/>
        </a:p>
      </dgm:t>
    </dgm:pt>
    <dgm:pt modelId="{E946280A-33D7-4272-BF28-3CCF1A86ADDA}" type="pres">
      <dgm:prSet presAssocID="{E292580F-07BE-4280-9E01-DF055865C192}" presName="diagram" presStyleCnt="0">
        <dgm:presLayoutVars>
          <dgm:dir/>
          <dgm:resizeHandles val="exact"/>
        </dgm:presLayoutVars>
      </dgm:prSet>
      <dgm:spPr/>
    </dgm:pt>
    <dgm:pt modelId="{78AC4DE3-EAF0-41F2-A935-B74240E2D1D9}" type="pres">
      <dgm:prSet presAssocID="{AAAC6DF3-C367-4086-B54F-AF0314D89FA0}" presName="node" presStyleLbl="node1" presStyleIdx="0" presStyleCnt="3">
        <dgm:presLayoutVars>
          <dgm:bulletEnabled val="1"/>
        </dgm:presLayoutVars>
      </dgm:prSet>
      <dgm:spPr/>
    </dgm:pt>
    <dgm:pt modelId="{9BD17825-5480-46DF-B828-1F73854A1929}" type="pres">
      <dgm:prSet presAssocID="{CCC6DCAF-D38F-488A-9093-ABFBB13C2E1D}" presName="sibTrans" presStyleCnt="0"/>
      <dgm:spPr/>
    </dgm:pt>
    <dgm:pt modelId="{031E17D4-5F66-4390-8EF8-5EE320DE8A02}" type="pres">
      <dgm:prSet presAssocID="{9CB8C8F2-10FC-46C0-9CFE-0D665B0BDC73}" presName="node" presStyleLbl="node1" presStyleIdx="1" presStyleCnt="3">
        <dgm:presLayoutVars>
          <dgm:bulletEnabled val="1"/>
        </dgm:presLayoutVars>
      </dgm:prSet>
      <dgm:spPr/>
    </dgm:pt>
    <dgm:pt modelId="{407ED6D7-2CA1-40FC-9F57-CE269C101AAC}" type="pres">
      <dgm:prSet presAssocID="{7033FF0A-F8D9-42BE-91DE-0CBB27263A24}" presName="sibTrans" presStyleCnt="0"/>
      <dgm:spPr/>
    </dgm:pt>
    <dgm:pt modelId="{D42436C0-D459-4047-A6F0-88BE901123F7}" type="pres">
      <dgm:prSet presAssocID="{FA3D92F0-638A-4CE4-ABEB-AAB17E0D88F7}" presName="node" presStyleLbl="node1" presStyleIdx="2" presStyleCnt="3" custLinFactNeighborX="256" custLinFactNeighborY="-12341">
        <dgm:presLayoutVars>
          <dgm:bulletEnabled val="1"/>
        </dgm:presLayoutVars>
      </dgm:prSet>
      <dgm:spPr/>
    </dgm:pt>
  </dgm:ptLst>
  <dgm:cxnLst>
    <dgm:cxn modelId="{4A58F51D-B399-4489-9350-E70D9D2F528F}" type="presOf" srcId="{E292580F-07BE-4280-9E01-DF055865C192}" destId="{E946280A-33D7-4272-BF28-3CCF1A86ADDA}" srcOrd="0" destOrd="0" presId="urn:microsoft.com/office/officeart/2005/8/layout/default"/>
    <dgm:cxn modelId="{159F3A26-6FCF-47E1-A6D8-6720F6D072A0}" type="presOf" srcId="{FA3D92F0-638A-4CE4-ABEB-AAB17E0D88F7}" destId="{D42436C0-D459-4047-A6F0-88BE901123F7}" srcOrd="0" destOrd="0" presId="urn:microsoft.com/office/officeart/2005/8/layout/default"/>
    <dgm:cxn modelId="{D91E682A-D98F-4FE6-9F99-DA85C42E367B}" type="presOf" srcId="{9CB8C8F2-10FC-46C0-9CFE-0D665B0BDC73}" destId="{031E17D4-5F66-4390-8EF8-5EE320DE8A02}" srcOrd="0" destOrd="0" presId="urn:microsoft.com/office/officeart/2005/8/layout/default"/>
    <dgm:cxn modelId="{38D4566D-7DF9-4D78-B541-9ADABE84D1B6}" srcId="{E292580F-07BE-4280-9E01-DF055865C192}" destId="{9CB8C8F2-10FC-46C0-9CFE-0D665B0BDC73}" srcOrd="1" destOrd="0" parTransId="{22EDAB92-70A7-4186-8081-E1BB45A08CB6}" sibTransId="{7033FF0A-F8D9-42BE-91DE-0CBB27263A24}"/>
    <dgm:cxn modelId="{F65A67A7-B2DE-4F0C-8BC8-8D6300BD191B}" type="presOf" srcId="{AAAC6DF3-C367-4086-B54F-AF0314D89FA0}" destId="{78AC4DE3-EAF0-41F2-A935-B74240E2D1D9}" srcOrd="0" destOrd="0" presId="urn:microsoft.com/office/officeart/2005/8/layout/default"/>
    <dgm:cxn modelId="{CF82F3AF-B7C1-4296-AD9E-E156C98578B5}" srcId="{E292580F-07BE-4280-9E01-DF055865C192}" destId="{FA3D92F0-638A-4CE4-ABEB-AAB17E0D88F7}" srcOrd="2" destOrd="0" parTransId="{6773C59C-7DA8-4B93-B52E-9C55EA693B71}" sibTransId="{4288FE66-2739-45B0-B691-6875CCBFEB83}"/>
    <dgm:cxn modelId="{15A076B7-3183-4E83-B724-AE81FCC1D3FE}" srcId="{E292580F-07BE-4280-9E01-DF055865C192}" destId="{AAAC6DF3-C367-4086-B54F-AF0314D89FA0}" srcOrd="0" destOrd="0" parTransId="{D098D768-77C8-4305-A9E2-B546D0AEC097}" sibTransId="{CCC6DCAF-D38F-488A-9093-ABFBB13C2E1D}"/>
    <dgm:cxn modelId="{4C602317-53B0-4766-BA64-71E7F4BD0CD5}" type="presParOf" srcId="{E946280A-33D7-4272-BF28-3CCF1A86ADDA}" destId="{78AC4DE3-EAF0-41F2-A935-B74240E2D1D9}" srcOrd="0" destOrd="0" presId="urn:microsoft.com/office/officeart/2005/8/layout/default"/>
    <dgm:cxn modelId="{1B56915C-9C75-40A5-AF8E-1F212B857852}" type="presParOf" srcId="{E946280A-33D7-4272-BF28-3CCF1A86ADDA}" destId="{9BD17825-5480-46DF-B828-1F73854A1929}" srcOrd="1" destOrd="0" presId="urn:microsoft.com/office/officeart/2005/8/layout/default"/>
    <dgm:cxn modelId="{FE59896C-0217-49B9-B8D3-C30180B13238}" type="presParOf" srcId="{E946280A-33D7-4272-BF28-3CCF1A86ADDA}" destId="{031E17D4-5F66-4390-8EF8-5EE320DE8A02}" srcOrd="2" destOrd="0" presId="urn:microsoft.com/office/officeart/2005/8/layout/default"/>
    <dgm:cxn modelId="{0106D857-0DAF-4B3D-AABF-6D7B5FD42395}" type="presParOf" srcId="{E946280A-33D7-4272-BF28-3CCF1A86ADDA}" destId="{407ED6D7-2CA1-40FC-9F57-CE269C101AAC}" srcOrd="3" destOrd="0" presId="urn:microsoft.com/office/officeart/2005/8/layout/default"/>
    <dgm:cxn modelId="{23B14DB8-9A8B-4D11-80CB-0941BCEF1418}" type="presParOf" srcId="{E946280A-33D7-4272-BF28-3CCF1A86ADDA}" destId="{D42436C0-D459-4047-A6F0-88BE901123F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92580F-07BE-4280-9E01-DF055865C19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AAAC6DF3-C367-4086-B54F-AF0314D89FA0}">
      <dgm:prSet phldrT="[文本]"/>
      <dgm:spPr/>
      <dgm:t>
        <a:bodyPr/>
        <a:lstStyle/>
        <a:p>
          <a:pPr algn="ctr"/>
          <a:r>
            <a:rPr lang="en-US" altLang="zh-CN" dirty="0"/>
            <a:t>1.</a:t>
          </a:r>
          <a:r>
            <a:rPr lang="zh-CN" dirty="0"/>
            <a:t>产前</a:t>
          </a:r>
          <a:r>
            <a:rPr lang="en-US" dirty="0"/>
            <a:t>3</a:t>
          </a:r>
          <a:r>
            <a:rPr lang="zh-CN" dirty="0"/>
            <a:t>天开始减料，渐减至日常量的</a:t>
          </a:r>
          <a:r>
            <a:rPr lang="en-US" dirty="0"/>
            <a:t>1/2</a:t>
          </a:r>
          <a:r>
            <a:rPr lang="zh-CN" dirty="0"/>
            <a:t>～</a:t>
          </a:r>
          <a:r>
            <a:rPr lang="en-US" dirty="0"/>
            <a:t>1/3</a:t>
          </a:r>
          <a:r>
            <a:rPr lang="zh-CN" dirty="0"/>
            <a:t>。分娩当天不喂料。</a:t>
          </a:r>
          <a:endParaRPr lang="zh-CN" altLang="en-US" dirty="0"/>
        </a:p>
      </dgm:t>
    </dgm:pt>
    <dgm:pt modelId="{D098D768-77C8-4305-A9E2-B546D0AEC097}" type="parTrans" cxnId="{15A076B7-3183-4E83-B724-AE81FCC1D3FE}">
      <dgm:prSet/>
      <dgm:spPr/>
      <dgm:t>
        <a:bodyPr/>
        <a:lstStyle/>
        <a:p>
          <a:endParaRPr lang="zh-CN" altLang="en-US"/>
        </a:p>
      </dgm:t>
    </dgm:pt>
    <dgm:pt modelId="{CCC6DCAF-D38F-488A-9093-ABFBB13C2E1D}" type="sibTrans" cxnId="{15A076B7-3183-4E83-B724-AE81FCC1D3FE}">
      <dgm:prSet/>
      <dgm:spPr/>
      <dgm:t>
        <a:bodyPr/>
        <a:lstStyle/>
        <a:p>
          <a:endParaRPr lang="zh-CN" altLang="en-US"/>
        </a:p>
      </dgm:t>
    </dgm:pt>
    <dgm:pt modelId="{9CB8C8F2-10FC-46C0-9CFE-0D665B0BDC73}">
      <dgm:prSet phldrT="[文本]"/>
      <dgm:spPr/>
      <dgm:t>
        <a:bodyPr/>
        <a:lstStyle/>
        <a:p>
          <a:r>
            <a:rPr lang="en-US" dirty="0"/>
            <a:t>2</a:t>
          </a:r>
          <a:r>
            <a:rPr lang="zh-CN" dirty="0"/>
            <a:t>．母猪分娩后第一天可喂给稀粥料或麸皮水，</a:t>
          </a:r>
          <a:r>
            <a:rPr lang="en-US" dirty="0"/>
            <a:t>2~3</a:t>
          </a:r>
          <a:r>
            <a:rPr lang="zh-CN" dirty="0"/>
            <a:t>天改喂湿拌料，产后</a:t>
          </a:r>
          <a:r>
            <a:rPr lang="en-US" dirty="0"/>
            <a:t>3~4</a:t>
          </a:r>
          <a:r>
            <a:rPr lang="zh-CN" dirty="0"/>
            <a:t>天内限喂精料，以后逐渐增加饲喂量，</a:t>
          </a:r>
          <a:r>
            <a:rPr lang="en-US" dirty="0"/>
            <a:t>5~7</a:t>
          </a:r>
          <a:r>
            <a:rPr lang="zh-CN" dirty="0"/>
            <a:t>天起，</a:t>
          </a:r>
          <a:r>
            <a:rPr lang="zh-CN" altLang="en-US" dirty="0"/>
            <a:t>自由采食。</a:t>
          </a:r>
        </a:p>
      </dgm:t>
    </dgm:pt>
    <dgm:pt modelId="{22EDAB92-70A7-4186-8081-E1BB45A08CB6}" type="parTrans" cxnId="{38D4566D-7DF9-4D78-B541-9ADABE84D1B6}">
      <dgm:prSet/>
      <dgm:spPr/>
      <dgm:t>
        <a:bodyPr/>
        <a:lstStyle/>
        <a:p>
          <a:endParaRPr lang="zh-CN" altLang="en-US"/>
        </a:p>
      </dgm:t>
    </dgm:pt>
    <dgm:pt modelId="{7033FF0A-F8D9-42BE-91DE-0CBB27263A24}" type="sibTrans" cxnId="{38D4566D-7DF9-4D78-B541-9ADABE84D1B6}">
      <dgm:prSet/>
      <dgm:spPr/>
      <dgm:t>
        <a:bodyPr/>
        <a:lstStyle/>
        <a:p>
          <a:endParaRPr lang="zh-CN" altLang="en-US"/>
        </a:p>
      </dgm:t>
    </dgm:pt>
    <dgm:pt modelId="{FA3D92F0-638A-4CE4-ABEB-AAB17E0D88F7}">
      <dgm:prSet phldrT="[文本]"/>
      <dgm:spPr/>
      <dgm:t>
        <a:bodyPr/>
        <a:lstStyle/>
        <a:p>
          <a:pPr algn="ctr"/>
          <a:r>
            <a:rPr lang="en-US" altLang="zh-CN" dirty="0"/>
            <a:t>3.</a:t>
          </a:r>
          <a:r>
            <a:rPr lang="zh-CN" dirty="0"/>
            <a:t>哺乳母猪一般采用不限量饲喂原则，带</a:t>
          </a:r>
          <a:r>
            <a:rPr lang="en-US" dirty="0"/>
            <a:t>8</a:t>
          </a:r>
          <a:r>
            <a:rPr lang="zh-CN" dirty="0"/>
            <a:t>头以下仔猪的母猪日饲喂量不低于</a:t>
          </a:r>
          <a:r>
            <a:rPr lang="en-US" dirty="0"/>
            <a:t>4Kg/</a:t>
          </a:r>
          <a:r>
            <a:rPr lang="zh-CN" dirty="0"/>
            <a:t>天，</a:t>
          </a:r>
          <a:r>
            <a:rPr lang="en-US" dirty="0"/>
            <a:t>8</a:t>
          </a:r>
          <a:r>
            <a:rPr lang="zh-CN" dirty="0"/>
            <a:t>头以上的不低于</a:t>
          </a:r>
          <a:r>
            <a:rPr lang="en-US" dirty="0"/>
            <a:t>5~6Kg/</a:t>
          </a:r>
          <a:r>
            <a:rPr lang="zh-CN" dirty="0"/>
            <a:t>天。</a:t>
          </a:r>
          <a:endParaRPr lang="zh-CN" altLang="en-US" dirty="0"/>
        </a:p>
      </dgm:t>
    </dgm:pt>
    <dgm:pt modelId="{6773C59C-7DA8-4B93-B52E-9C55EA693B71}" type="parTrans" cxnId="{CF82F3AF-B7C1-4296-AD9E-E156C98578B5}">
      <dgm:prSet/>
      <dgm:spPr/>
      <dgm:t>
        <a:bodyPr/>
        <a:lstStyle/>
        <a:p>
          <a:endParaRPr lang="zh-CN" altLang="en-US"/>
        </a:p>
      </dgm:t>
    </dgm:pt>
    <dgm:pt modelId="{4288FE66-2739-45B0-B691-6875CCBFEB83}" type="sibTrans" cxnId="{CF82F3AF-B7C1-4296-AD9E-E156C98578B5}">
      <dgm:prSet/>
      <dgm:spPr/>
      <dgm:t>
        <a:bodyPr/>
        <a:lstStyle/>
        <a:p>
          <a:endParaRPr lang="zh-CN" altLang="en-US"/>
        </a:p>
      </dgm:t>
    </dgm:pt>
    <dgm:pt modelId="{0026A4AC-8FDA-473D-B840-5C9C22C0A7AC}">
      <dgm:prSet phldrT="[文本]"/>
      <dgm:spPr/>
      <dgm:t>
        <a:bodyPr/>
        <a:lstStyle/>
        <a:p>
          <a:r>
            <a:rPr lang="en-US" altLang="zh-CN" dirty="0"/>
            <a:t>4.</a:t>
          </a:r>
          <a:r>
            <a:rPr lang="zh-CN" dirty="0"/>
            <a:t>哺乳母猪每天喂</a:t>
          </a:r>
          <a:r>
            <a:rPr lang="en-US" dirty="0"/>
            <a:t>3</a:t>
          </a:r>
          <a:r>
            <a:rPr lang="zh-CN" dirty="0"/>
            <a:t>次，夏季考虑晚上</a:t>
          </a:r>
          <a:r>
            <a:rPr lang="en-US" dirty="0"/>
            <a:t>9~10</a:t>
          </a:r>
          <a:r>
            <a:rPr lang="zh-CN" dirty="0"/>
            <a:t>点加喂一次</a:t>
          </a:r>
          <a:r>
            <a:rPr lang="zh-CN" altLang="en-US" dirty="0"/>
            <a:t>。</a:t>
          </a:r>
        </a:p>
      </dgm:t>
    </dgm:pt>
    <dgm:pt modelId="{563FA0CB-FD0D-4342-BB57-ED4215349747}" type="parTrans" cxnId="{54BF93B7-AE86-40A1-9A81-31A7BBFF74CA}">
      <dgm:prSet/>
      <dgm:spPr/>
      <dgm:t>
        <a:bodyPr/>
        <a:lstStyle/>
        <a:p>
          <a:endParaRPr lang="zh-CN" altLang="en-US"/>
        </a:p>
      </dgm:t>
    </dgm:pt>
    <dgm:pt modelId="{F19AA8B1-B2AA-45C5-A1B0-2B36574F741B}" type="sibTrans" cxnId="{54BF93B7-AE86-40A1-9A81-31A7BBFF74CA}">
      <dgm:prSet/>
      <dgm:spPr/>
      <dgm:t>
        <a:bodyPr/>
        <a:lstStyle/>
        <a:p>
          <a:endParaRPr lang="zh-CN" altLang="en-US"/>
        </a:p>
      </dgm:t>
    </dgm:pt>
    <dgm:pt modelId="{B667B2B5-EF0F-4FF4-B69C-6CE958AD4D59}">
      <dgm:prSet phldrT="[文本]"/>
      <dgm:spPr/>
      <dgm:t>
        <a:bodyPr/>
        <a:lstStyle/>
        <a:p>
          <a:pPr algn="ctr"/>
          <a:r>
            <a:rPr lang="en-US" altLang="zh-CN" dirty="0"/>
            <a:t>5.</a:t>
          </a:r>
          <a:r>
            <a:rPr lang="zh-CN" dirty="0"/>
            <a:t>坚持定时定量，少喂勤添。禁止喂霉变饲料或突然变换饲料。</a:t>
          </a:r>
          <a:endParaRPr lang="zh-CN" altLang="en-US" dirty="0"/>
        </a:p>
      </dgm:t>
    </dgm:pt>
    <dgm:pt modelId="{968A656F-A804-4179-BAF3-1BDA7AFA4B63}" type="parTrans" cxnId="{1DCD9AB4-1E5E-4972-8882-1AF5FFAAA062}">
      <dgm:prSet/>
      <dgm:spPr/>
      <dgm:t>
        <a:bodyPr/>
        <a:lstStyle/>
        <a:p>
          <a:endParaRPr lang="zh-CN" altLang="en-US"/>
        </a:p>
      </dgm:t>
    </dgm:pt>
    <dgm:pt modelId="{5EC3B99C-2508-4F5F-AB84-5EB10B586ABE}" type="sibTrans" cxnId="{1DCD9AB4-1E5E-4972-8882-1AF5FFAAA062}">
      <dgm:prSet/>
      <dgm:spPr/>
      <dgm:t>
        <a:bodyPr/>
        <a:lstStyle/>
        <a:p>
          <a:endParaRPr lang="zh-CN" altLang="en-US"/>
        </a:p>
      </dgm:t>
    </dgm:pt>
    <dgm:pt modelId="{E946280A-33D7-4272-BF28-3CCF1A86ADDA}" type="pres">
      <dgm:prSet presAssocID="{E292580F-07BE-4280-9E01-DF055865C192}" presName="diagram" presStyleCnt="0">
        <dgm:presLayoutVars>
          <dgm:dir/>
          <dgm:resizeHandles val="exact"/>
        </dgm:presLayoutVars>
      </dgm:prSet>
      <dgm:spPr/>
    </dgm:pt>
    <dgm:pt modelId="{78AC4DE3-EAF0-41F2-A935-B74240E2D1D9}" type="pres">
      <dgm:prSet presAssocID="{AAAC6DF3-C367-4086-B54F-AF0314D89FA0}" presName="node" presStyleLbl="node1" presStyleIdx="0" presStyleCnt="5">
        <dgm:presLayoutVars>
          <dgm:bulletEnabled val="1"/>
        </dgm:presLayoutVars>
      </dgm:prSet>
      <dgm:spPr/>
    </dgm:pt>
    <dgm:pt modelId="{9BD17825-5480-46DF-B828-1F73854A1929}" type="pres">
      <dgm:prSet presAssocID="{CCC6DCAF-D38F-488A-9093-ABFBB13C2E1D}" presName="sibTrans" presStyleCnt="0"/>
      <dgm:spPr/>
    </dgm:pt>
    <dgm:pt modelId="{031E17D4-5F66-4390-8EF8-5EE320DE8A02}" type="pres">
      <dgm:prSet presAssocID="{9CB8C8F2-10FC-46C0-9CFE-0D665B0BDC73}" presName="node" presStyleLbl="node1" presStyleIdx="1" presStyleCnt="5">
        <dgm:presLayoutVars>
          <dgm:bulletEnabled val="1"/>
        </dgm:presLayoutVars>
      </dgm:prSet>
      <dgm:spPr/>
    </dgm:pt>
    <dgm:pt modelId="{407ED6D7-2CA1-40FC-9F57-CE269C101AAC}" type="pres">
      <dgm:prSet presAssocID="{7033FF0A-F8D9-42BE-91DE-0CBB27263A24}" presName="sibTrans" presStyleCnt="0"/>
      <dgm:spPr/>
    </dgm:pt>
    <dgm:pt modelId="{D42436C0-D459-4047-A6F0-88BE901123F7}" type="pres">
      <dgm:prSet presAssocID="{FA3D92F0-638A-4CE4-ABEB-AAB17E0D88F7}" presName="node" presStyleLbl="node1" presStyleIdx="2" presStyleCnt="5">
        <dgm:presLayoutVars>
          <dgm:bulletEnabled val="1"/>
        </dgm:presLayoutVars>
      </dgm:prSet>
      <dgm:spPr/>
    </dgm:pt>
    <dgm:pt modelId="{4FEB36BD-B494-46E1-9161-92B956F1374E}" type="pres">
      <dgm:prSet presAssocID="{4288FE66-2739-45B0-B691-6875CCBFEB83}" presName="sibTrans" presStyleCnt="0"/>
      <dgm:spPr/>
    </dgm:pt>
    <dgm:pt modelId="{89AEBFF7-1D5A-4AC1-8912-266009A21B9F}" type="pres">
      <dgm:prSet presAssocID="{0026A4AC-8FDA-473D-B840-5C9C22C0A7AC}" presName="node" presStyleLbl="node1" presStyleIdx="3" presStyleCnt="5">
        <dgm:presLayoutVars>
          <dgm:bulletEnabled val="1"/>
        </dgm:presLayoutVars>
      </dgm:prSet>
      <dgm:spPr/>
    </dgm:pt>
    <dgm:pt modelId="{A2C2DA9A-A205-46D1-ADB6-34027817075B}" type="pres">
      <dgm:prSet presAssocID="{F19AA8B1-B2AA-45C5-A1B0-2B36574F741B}" presName="sibTrans" presStyleCnt="0"/>
      <dgm:spPr/>
    </dgm:pt>
    <dgm:pt modelId="{E370D0F3-1EC2-44A7-A732-A2507735AB02}" type="pres">
      <dgm:prSet presAssocID="{B667B2B5-EF0F-4FF4-B69C-6CE958AD4D59}" presName="node" presStyleLbl="node1" presStyleIdx="4" presStyleCnt="5">
        <dgm:presLayoutVars>
          <dgm:bulletEnabled val="1"/>
        </dgm:presLayoutVars>
      </dgm:prSet>
      <dgm:spPr/>
    </dgm:pt>
  </dgm:ptLst>
  <dgm:cxnLst>
    <dgm:cxn modelId="{2C82D400-6976-44C6-8CA5-8B8E1FE8652D}" type="presOf" srcId="{0026A4AC-8FDA-473D-B840-5C9C22C0A7AC}" destId="{89AEBFF7-1D5A-4AC1-8912-266009A21B9F}" srcOrd="0" destOrd="0" presId="urn:microsoft.com/office/officeart/2005/8/layout/default"/>
    <dgm:cxn modelId="{4A58F51D-B399-4489-9350-E70D9D2F528F}" type="presOf" srcId="{E292580F-07BE-4280-9E01-DF055865C192}" destId="{E946280A-33D7-4272-BF28-3CCF1A86ADDA}" srcOrd="0" destOrd="0" presId="urn:microsoft.com/office/officeart/2005/8/layout/default"/>
    <dgm:cxn modelId="{159F3A26-6FCF-47E1-A6D8-6720F6D072A0}" type="presOf" srcId="{FA3D92F0-638A-4CE4-ABEB-AAB17E0D88F7}" destId="{D42436C0-D459-4047-A6F0-88BE901123F7}" srcOrd="0" destOrd="0" presId="urn:microsoft.com/office/officeart/2005/8/layout/default"/>
    <dgm:cxn modelId="{D91E682A-D98F-4FE6-9F99-DA85C42E367B}" type="presOf" srcId="{9CB8C8F2-10FC-46C0-9CFE-0D665B0BDC73}" destId="{031E17D4-5F66-4390-8EF8-5EE320DE8A02}" srcOrd="0" destOrd="0" presId="urn:microsoft.com/office/officeart/2005/8/layout/default"/>
    <dgm:cxn modelId="{0A885C4D-B263-4781-84E0-A4EFF0EEA421}" type="presOf" srcId="{B667B2B5-EF0F-4FF4-B69C-6CE958AD4D59}" destId="{E370D0F3-1EC2-44A7-A732-A2507735AB02}" srcOrd="0" destOrd="0" presId="urn:microsoft.com/office/officeart/2005/8/layout/default"/>
    <dgm:cxn modelId="{38D4566D-7DF9-4D78-B541-9ADABE84D1B6}" srcId="{E292580F-07BE-4280-9E01-DF055865C192}" destId="{9CB8C8F2-10FC-46C0-9CFE-0D665B0BDC73}" srcOrd="1" destOrd="0" parTransId="{22EDAB92-70A7-4186-8081-E1BB45A08CB6}" sibTransId="{7033FF0A-F8D9-42BE-91DE-0CBB27263A24}"/>
    <dgm:cxn modelId="{F65A67A7-B2DE-4F0C-8BC8-8D6300BD191B}" type="presOf" srcId="{AAAC6DF3-C367-4086-B54F-AF0314D89FA0}" destId="{78AC4DE3-EAF0-41F2-A935-B74240E2D1D9}" srcOrd="0" destOrd="0" presId="urn:microsoft.com/office/officeart/2005/8/layout/default"/>
    <dgm:cxn modelId="{CF82F3AF-B7C1-4296-AD9E-E156C98578B5}" srcId="{E292580F-07BE-4280-9E01-DF055865C192}" destId="{FA3D92F0-638A-4CE4-ABEB-AAB17E0D88F7}" srcOrd="2" destOrd="0" parTransId="{6773C59C-7DA8-4B93-B52E-9C55EA693B71}" sibTransId="{4288FE66-2739-45B0-B691-6875CCBFEB83}"/>
    <dgm:cxn modelId="{1DCD9AB4-1E5E-4972-8882-1AF5FFAAA062}" srcId="{E292580F-07BE-4280-9E01-DF055865C192}" destId="{B667B2B5-EF0F-4FF4-B69C-6CE958AD4D59}" srcOrd="4" destOrd="0" parTransId="{968A656F-A804-4179-BAF3-1BDA7AFA4B63}" sibTransId="{5EC3B99C-2508-4F5F-AB84-5EB10B586ABE}"/>
    <dgm:cxn modelId="{15A076B7-3183-4E83-B724-AE81FCC1D3FE}" srcId="{E292580F-07BE-4280-9E01-DF055865C192}" destId="{AAAC6DF3-C367-4086-B54F-AF0314D89FA0}" srcOrd="0" destOrd="0" parTransId="{D098D768-77C8-4305-A9E2-B546D0AEC097}" sibTransId="{CCC6DCAF-D38F-488A-9093-ABFBB13C2E1D}"/>
    <dgm:cxn modelId="{54BF93B7-AE86-40A1-9A81-31A7BBFF74CA}" srcId="{E292580F-07BE-4280-9E01-DF055865C192}" destId="{0026A4AC-8FDA-473D-B840-5C9C22C0A7AC}" srcOrd="3" destOrd="0" parTransId="{563FA0CB-FD0D-4342-BB57-ED4215349747}" sibTransId="{F19AA8B1-B2AA-45C5-A1B0-2B36574F741B}"/>
    <dgm:cxn modelId="{4C602317-53B0-4766-BA64-71E7F4BD0CD5}" type="presParOf" srcId="{E946280A-33D7-4272-BF28-3CCF1A86ADDA}" destId="{78AC4DE3-EAF0-41F2-A935-B74240E2D1D9}" srcOrd="0" destOrd="0" presId="urn:microsoft.com/office/officeart/2005/8/layout/default"/>
    <dgm:cxn modelId="{1B56915C-9C75-40A5-AF8E-1F212B857852}" type="presParOf" srcId="{E946280A-33D7-4272-BF28-3CCF1A86ADDA}" destId="{9BD17825-5480-46DF-B828-1F73854A1929}" srcOrd="1" destOrd="0" presId="urn:microsoft.com/office/officeart/2005/8/layout/default"/>
    <dgm:cxn modelId="{FE59896C-0217-49B9-B8D3-C30180B13238}" type="presParOf" srcId="{E946280A-33D7-4272-BF28-3CCF1A86ADDA}" destId="{031E17D4-5F66-4390-8EF8-5EE320DE8A02}" srcOrd="2" destOrd="0" presId="urn:microsoft.com/office/officeart/2005/8/layout/default"/>
    <dgm:cxn modelId="{0106D857-0DAF-4B3D-AABF-6D7B5FD42395}" type="presParOf" srcId="{E946280A-33D7-4272-BF28-3CCF1A86ADDA}" destId="{407ED6D7-2CA1-40FC-9F57-CE269C101AAC}" srcOrd="3" destOrd="0" presId="urn:microsoft.com/office/officeart/2005/8/layout/default"/>
    <dgm:cxn modelId="{23B14DB8-9A8B-4D11-80CB-0941BCEF1418}" type="presParOf" srcId="{E946280A-33D7-4272-BF28-3CCF1A86ADDA}" destId="{D42436C0-D459-4047-A6F0-88BE901123F7}" srcOrd="4" destOrd="0" presId="urn:microsoft.com/office/officeart/2005/8/layout/default"/>
    <dgm:cxn modelId="{2C67F42F-5BDE-4F95-893E-1BCCEC48D4A3}" type="presParOf" srcId="{E946280A-33D7-4272-BF28-3CCF1A86ADDA}" destId="{4FEB36BD-B494-46E1-9161-92B956F1374E}" srcOrd="5" destOrd="0" presId="urn:microsoft.com/office/officeart/2005/8/layout/default"/>
    <dgm:cxn modelId="{258401B7-8448-4ED8-92A0-D9149A5C4528}" type="presParOf" srcId="{E946280A-33D7-4272-BF28-3CCF1A86ADDA}" destId="{89AEBFF7-1D5A-4AC1-8912-266009A21B9F}" srcOrd="6" destOrd="0" presId="urn:microsoft.com/office/officeart/2005/8/layout/default"/>
    <dgm:cxn modelId="{11E93962-2003-4F33-BD77-D441F63EB245}" type="presParOf" srcId="{E946280A-33D7-4272-BF28-3CCF1A86ADDA}" destId="{A2C2DA9A-A205-46D1-ADB6-34027817075B}" srcOrd="7" destOrd="0" presId="urn:microsoft.com/office/officeart/2005/8/layout/default"/>
    <dgm:cxn modelId="{D3B92CAE-D546-4E61-A781-C8737F34D26B}" type="presParOf" srcId="{E946280A-33D7-4272-BF28-3CCF1A86ADDA}" destId="{E370D0F3-1EC2-44A7-A732-A2507735AB0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129693-6723-43F5-A9DB-CA8FE306893B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CB4AB88C-0834-4829-BDA1-7B5B636CCF66}">
      <dgm:prSet phldrT="[文本]"/>
      <dgm:spPr/>
      <dgm:t>
        <a:bodyPr/>
        <a:lstStyle/>
        <a:p>
          <a:r>
            <a:rPr lang="zh-CN" altLang="en-US" dirty="0"/>
            <a:t>乳腺体：许多的乳腺泡汇集成一些乳腺管；这些乳腺管最后又汇集成乳头管开口于乳头（结构不同于其他家畜）。</a:t>
          </a:r>
        </a:p>
      </dgm:t>
    </dgm:pt>
    <dgm:pt modelId="{4C885945-4AE4-49D4-A95E-199D8E330E73}" type="parTrans" cxnId="{9D54BD25-DAFA-412D-9F0C-33FF48B2F7D0}">
      <dgm:prSet/>
      <dgm:spPr/>
      <dgm:t>
        <a:bodyPr/>
        <a:lstStyle/>
        <a:p>
          <a:endParaRPr lang="zh-CN" altLang="en-US"/>
        </a:p>
      </dgm:t>
    </dgm:pt>
    <dgm:pt modelId="{7729E375-C817-4E28-87FD-3E8AAC1420F5}" type="sibTrans" cxnId="{9D54BD25-DAFA-412D-9F0C-33FF48B2F7D0}">
      <dgm:prSet/>
      <dgm:spPr/>
      <dgm:t>
        <a:bodyPr/>
        <a:lstStyle/>
        <a:p>
          <a:endParaRPr lang="zh-CN" altLang="en-US"/>
        </a:p>
      </dgm:t>
    </dgm:pt>
    <dgm:pt modelId="{6B53AD5C-79E9-4F3C-9B18-844F8E81035A}">
      <dgm:prSet phldrT="[文本]"/>
      <dgm:spPr/>
      <dgm:t>
        <a:bodyPr/>
        <a:lstStyle/>
        <a:p>
          <a:r>
            <a:rPr lang="zh-CN" altLang="en-US" dirty="0"/>
            <a:t>由</a:t>
          </a:r>
          <a:r>
            <a:rPr lang="en-US" altLang="en-US" dirty="0"/>
            <a:t>2~3</a:t>
          </a:r>
          <a:r>
            <a:rPr lang="zh-CN" altLang="en-US" dirty="0"/>
            <a:t>个乳腺体组成乳房。</a:t>
          </a:r>
        </a:p>
      </dgm:t>
    </dgm:pt>
    <dgm:pt modelId="{F9E50DE4-BF4F-44D8-86C9-9A8FF0BE6045}" type="parTrans" cxnId="{6CA679FD-01F1-4B42-AF04-323608B0F94A}">
      <dgm:prSet/>
      <dgm:spPr/>
      <dgm:t>
        <a:bodyPr/>
        <a:lstStyle/>
        <a:p>
          <a:endParaRPr lang="zh-CN" altLang="en-US"/>
        </a:p>
      </dgm:t>
    </dgm:pt>
    <dgm:pt modelId="{27A3E9EB-8428-48EA-A672-788EEC4B90C7}" type="sibTrans" cxnId="{6CA679FD-01F1-4B42-AF04-323608B0F94A}">
      <dgm:prSet/>
      <dgm:spPr/>
      <dgm:t>
        <a:bodyPr/>
        <a:lstStyle/>
        <a:p>
          <a:endParaRPr lang="zh-CN" altLang="en-US"/>
        </a:p>
      </dgm:t>
    </dgm:pt>
    <dgm:pt modelId="{0E69EB11-6968-4934-AA4B-6A10F3B2034D}">
      <dgm:prSet phldrT="[文本]"/>
      <dgm:spPr/>
      <dgm:t>
        <a:bodyPr/>
        <a:lstStyle/>
        <a:p>
          <a:r>
            <a:rPr lang="zh-CN" altLang="en-US" dirty="0"/>
            <a:t>母猪的乳房构造比较特殊</a:t>
          </a:r>
          <a:r>
            <a:rPr lang="en-US" altLang="en-US" dirty="0"/>
            <a:t>,</a:t>
          </a:r>
          <a:r>
            <a:rPr lang="zh-CN" altLang="en-US" dirty="0"/>
            <a:t>每个乳房均没有贮备乳汁的乳池。</a:t>
          </a:r>
        </a:p>
      </dgm:t>
    </dgm:pt>
    <dgm:pt modelId="{ACC08E56-D6A6-4DC7-8ABE-295A998429F2}" type="parTrans" cxnId="{D03AF3D6-D314-496A-B2D2-0424C7576CE6}">
      <dgm:prSet/>
      <dgm:spPr/>
      <dgm:t>
        <a:bodyPr/>
        <a:lstStyle/>
        <a:p>
          <a:endParaRPr lang="zh-CN" altLang="en-US"/>
        </a:p>
      </dgm:t>
    </dgm:pt>
    <dgm:pt modelId="{7D1D30F2-ED14-4A52-B90C-7D263382C51A}" type="sibTrans" cxnId="{D03AF3D6-D314-496A-B2D2-0424C7576CE6}">
      <dgm:prSet/>
      <dgm:spPr/>
      <dgm:t>
        <a:bodyPr/>
        <a:lstStyle/>
        <a:p>
          <a:endParaRPr lang="zh-CN" altLang="en-US"/>
        </a:p>
      </dgm:t>
    </dgm:pt>
    <dgm:pt modelId="{89E651E7-F933-448C-A615-C6B586289BBB}" type="pres">
      <dgm:prSet presAssocID="{E9129693-6723-43F5-A9DB-CA8FE306893B}" presName="Name0" presStyleCnt="0">
        <dgm:presLayoutVars>
          <dgm:dir/>
          <dgm:animLvl val="lvl"/>
          <dgm:resizeHandles val="exact"/>
        </dgm:presLayoutVars>
      </dgm:prSet>
      <dgm:spPr/>
    </dgm:pt>
    <dgm:pt modelId="{A8DF63EE-51FF-47AD-BD76-FEC2CE43CEFA}" type="pres">
      <dgm:prSet presAssocID="{CB4AB88C-0834-4829-BDA1-7B5B636CCF6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A15B165-EE50-4ED5-AA16-987BC088D932}" type="pres">
      <dgm:prSet presAssocID="{7729E375-C817-4E28-87FD-3E8AAC1420F5}" presName="parTxOnlySpace" presStyleCnt="0"/>
      <dgm:spPr/>
    </dgm:pt>
    <dgm:pt modelId="{64395EAB-6AD6-4483-95E0-76FDC5D25B70}" type="pres">
      <dgm:prSet presAssocID="{6B53AD5C-79E9-4F3C-9B18-844F8E81035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8AFA392-D307-4AF9-ADC8-4FDF80C41C11}" type="pres">
      <dgm:prSet presAssocID="{27A3E9EB-8428-48EA-A672-788EEC4B90C7}" presName="parTxOnlySpace" presStyleCnt="0"/>
      <dgm:spPr/>
    </dgm:pt>
    <dgm:pt modelId="{859C8C85-3D5D-48E1-BCE9-E5A089B164E6}" type="pres">
      <dgm:prSet presAssocID="{0E69EB11-6968-4934-AA4B-6A10F3B2034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D54BD25-DAFA-412D-9F0C-33FF48B2F7D0}" srcId="{E9129693-6723-43F5-A9DB-CA8FE306893B}" destId="{CB4AB88C-0834-4829-BDA1-7B5B636CCF66}" srcOrd="0" destOrd="0" parTransId="{4C885945-4AE4-49D4-A95E-199D8E330E73}" sibTransId="{7729E375-C817-4E28-87FD-3E8AAC1420F5}"/>
    <dgm:cxn modelId="{39769898-D0BC-4404-A416-8A673D248E41}" type="presOf" srcId="{6B53AD5C-79E9-4F3C-9B18-844F8E81035A}" destId="{64395EAB-6AD6-4483-95E0-76FDC5D25B70}" srcOrd="0" destOrd="0" presId="urn:microsoft.com/office/officeart/2005/8/layout/chevron1"/>
    <dgm:cxn modelId="{59D8039C-DC99-4F38-9B41-A736A5A6A37C}" type="presOf" srcId="{CB4AB88C-0834-4829-BDA1-7B5B636CCF66}" destId="{A8DF63EE-51FF-47AD-BD76-FEC2CE43CEFA}" srcOrd="0" destOrd="0" presId="urn:microsoft.com/office/officeart/2005/8/layout/chevron1"/>
    <dgm:cxn modelId="{47D3CCB9-F61C-4375-917D-AD3B840F0B1B}" type="presOf" srcId="{0E69EB11-6968-4934-AA4B-6A10F3B2034D}" destId="{859C8C85-3D5D-48E1-BCE9-E5A089B164E6}" srcOrd="0" destOrd="0" presId="urn:microsoft.com/office/officeart/2005/8/layout/chevron1"/>
    <dgm:cxn modelId="{D03AF3D6-D314-496A-B2D2-0424C7576CE6}" srcId="{E9129693-6723-43F5-A9DB-CA8FE306893B}" destId="{0E69EB11-6968-4934-AA4B-6A10F3B2034D}" srcOrd="2" destOrd="0" parTransId="{ACC08E56-D6A6-4DC7-8ABE-295A998429F2}" sibTransId="{7D1D30F2-ED14-4A52-B90C-7D263382C51A}"/>
    <dgm:cxn modelId="{6CA679FD-01F1-4B42-AF04-323608B0F94A}" srcId="{E9129693-6723-43F5-A9DB-CA8FE306893B}" destId="{6B53AD5C-79E9-4F3C-9B18-844F8E81035A}" srcOrd="1" destOrd="0" parTransId="{F9E50DE4-BF4F-44D8-86C9-9A8FF0BE6045}" sibTransId="{27A3E9EB-8428-48EA-A672-788EEC4B90C7}"/>
    <dgm:cxn modelId="{9F7A4BFF-A99B-4AC1-A3B2-BE66E55B0065}" type="presOf" srcId="{E9129693-6723-43F5-A9DB-CA8FE306893B}" destId="{89E651E7-F933-448C-A615-C6B586289BBB}" srcOrd="0" destOrd="0" presId="urn:microsoft.com/office/officeart/2005/8/layout/chevron1"/>
    <dgm:cxn modelId="{BFEDB22A-17AD-4592-8285-BBDE622C2961}" type="presParOf" srcId="{89E651E7-F933-448C-A615-C6B586289BBB}" destId="{A8DF63EE-51FF-47AD-BD76-FEC2CE43CEFA}" srcOrd="0" destOrd="0" presId="urn:microsoft.com/office/officeart/2005/8/layout/chevron1"/>
    <dgm:cxn modelId="{5E626AA7-8AC4-4339-986C-905A53B1643E}" type="presParOf" srcId="{89E651E7-F933-448C-A615-C6B586289BBB}" destId="{FA15B165-EE50-4ED5-AA16-987BC088D932}" srcOrd="1" destOrd="0" presId="urn:microsoft.com/office/officeart/2005/8/layout/chevron1"/>
    <dgm:cxn modelId="{5440F843-D675-47F0-832C-2D5C4C281FFF}" type="presParOf" srcId="{89E651E7-F933-448C-A615-C6B586289BBB}" destId="{64395EAB-6AD6-4483-95E0-76FDC5D25B70}" srcOrd="2" destOrd="0" presId="urn:microsoft.com/office/officeart/2005/8/layout/chevron1"/>
    <dgm:cxn modelId="{79EB902F-5C16-4B4B-A907-1937C43B4B5E}" type="presParOf" srcId="{89E651E7-F933-448C-A615-C6B586289BBB}" destId="{B8AFA392-D307-4AF9-ADC8-4FDF80C41C11}" srcOrd="3" destOrd="0" presId="urn:microsoft.com/office/officeart/2005/8/layout/chevron1"/>
    <dgm:cxn modelId="{23CB9A46-D5E7-4C21-9C15-8B032F2B8B39}" type="presParOf" srcId="{89E651E7-F933-448C-A615-C6B586289BBB}" destId="{859C8C85-3D5D-48E1-BCE9-E5A089B164E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EB58BC-C162-437E-8445-DD987715C5F3}" type="doc">
      <dgm:prSet loTypeId="urn:microsoft.com/office/officeart/2005/8/layout/process1" loCatId="process" qsTypeId="urn:microsoft.com/office/officeart/2005/8/quickstyle/simple3" qsCatId="simple" csTypeId="urn:microsoft.com/office/officeart/2005/8/colors/colorful4" csCatId="colorful" phldr="1"/>
      <dgm:spPr/>
    </dgm:pt>
    <dgm:pt modelId="{E0E728E2-8269-44E9-9823-5ED77E658460}">
      <dgm:prSet phldrT="[文本]"/>
      <dgm:spPr/>
      <dgm:t>
        <a:bodyPr/>
        <a:lstStyle/>
        <a:p>
          <a:r>
            <a:rPr lang="zh-CN" altLang="en-US" dirty="0"/>
            <a:t>由于仔猪用嘴拱揉乳房产生</a:t>
          </a:r>
          <a:r>
            <a:rPr lang="zh-CN" altLang="en-US" dirty="0">
              <a:solidFill>
                <a:srgbClr val="FF0000"/>
              </a:solidFill>
            </a:rPr>
            <a:t>神经刺激</a:t>
          </a:r>
          <a:r>
            <a:rPr lang="en-US" altLang="en-US" dirty="0"/>
            <a:t>,</a:t>
          </a:r>
          <a:r>
            <a:rPr lang="zh-CN" altLang="en-US" dirty="0"/>
            <a:t>经神经传到大脑神经中枢。</a:t>
          </a:r>
        </a:p>
      </dgm:t>
    </dgm:pt>
    <dgm:pt modelId="{24CEA536-8712-4475-9056-B4190CB5D0D5}" type="parTrans" cxnId="{7CC21AEF-2D41-4C69-B3CF-030F1A2E4126}">
      <dgm:prSet/>
      <dgm:spPr/>
      <dgm:t>
        <a:bodyPr/>
        <a:lstStyle/>
        <a:p>
          <a:endParaRPr lang="zh-CN" altLang="en-US"/>
        </a:p>
      </dgm:t>
    </dgm:pt>
    <dgm:pt modelId="{138CFF58-0941-476E-8CC8-8D58D299EAEE}" type="sibTrans" cxnId="{7CC21AEF-2D41-4C69-B3CF-030F1A2E4126}">
      <dgm:prSet/>
      <dgm:spPr/>
      <dgm:t>
        <a:bodyPr/>
        <a:lstStyle/>
        <a:p>
          <a:endParaRPr lang="zh-CN" altLang="en-US"/>
        </a:p>
      </dgm:t>
    </dgm:pt>
    <dgm:pt modelId="{08C3F29F-8BF6-4C29-946B-954E10956DE3}">
      <dgm:prSet phldrT="[文本]"/>
      <dgm:spPr/>
      <dgm:t>
        <a:bodyPr/>
        <a:lstStyle/>
        <a:p>
          <a:r>
            <a:rPr lang="zh-CN" altLang="en-US" dirty="0"/>
            <a:t>在神经系统的干预下</a:t>
          </a:r>
          <a:r>
            <a:rPr lang="en-US" altLang="en-US" dirty="0"/>
            <a:t>,</a:t>
          </a:r>
          <a:r>
            <a:rPr lang="zh-CN" altLang="en-US" dirty="0"/>
            <a:t>促使脑下垂体释放</a:t>
          </a:r>
          <a:r>
            <a:rPr lang="zh-CN" altLang="en-US" dirty="0">
              <a:solidFill>
                <a:srgbClr val="FF0000"/>
              </a:solidFill>
            </a:rPr>
            <a:t>排乳激素</a:t>
          </a:r>
          <a:r>
            <a:rPr lang="zh-CN" altLang="en-US" dirty="0"/>
            <a:t>进入血液中。</a:t>
          </a:r>
        </a:p>
      </dgm:t>
    </dgm:pt>
    <dgm:pt modelId="{A4891825-D975-4438-9057-38615A78F1A2}" type="parTrans" cxnId="{97CCFF09-4AAE-45A0-B5D5-575726835F63}">
      <dgm:prSet/>
      <dgm:spPr/>
      <dgm:t>
        <a:bodyPr/>
        <a:lstStyle/>
        <a:p>
          <a:endParaRPr lang="zh-CN" altLang="en-US"/>
        </a:p>
      </dgm:t>
    </dgm:pt>
    <dgm:pt modelId="{EADD0DC1-1BA0-4520-B977-4CE71F8D790B}" type="sibTrans" cxnId="{97CCFF09-4AAE-45A0-B5D5-575726835F63}">
      <dgm:prSet/>
      <dgm:spPr/>
      <dgm:t>
        <a:bodyPr/>
        <a:lstStyle/>
        <a:p>
          <a:endParaRPr lang="zh-CN" altLang="en-US"/>
        </a:p>
      </dgm:t>
    </dgm:pt>
    <dgm:pt modelId="{FF1845DE-125F-4BFF-856F-1F0BEFCEB48E}">
      <dgm:prSet phldrT="[文本]"/>
      <dgm:spPr/>
      <dgm:t>
        <a:bodyPr/>
        <a:lstStyle/>
        <a:p>
          <a:r>
            <a:rPr lang="zh-CN" altLang="en-US" dirty="0"/>
            <a:t>在</a:t>
          </a:r>
          <a:r>
            <a:rPr lang="zh-CN" altLang="en-US" dirty="0">
              <a:solidFill>
                <a:srgbClr val="FF0000"/>
              </a:solidFill>
            </a:rPr>
            <a:t>排乳激素</a:t>
          </a:r>
          <a:r>
            <a:rPr lang="zh-CN" altLang="en-US" dirty="0"/>
            <a:t>作用下</a:t>
          </a:r>
          <a:r>
            <a:rPr lang="en-US" altLang="en-US" dirty="0"/>
            <a:t>,</a:t>
          </a:r>
          <a:r>
            <a:rPr lang="zh-CN" altLang="en-US" dirty="0"/>
            <a:t>乳腺泡开始收缩产生乳汁流淌到乳腺管内</a:t>
          </a:r>
          <a:r>
            <a:rPr lang="en-US" altLang="en-US" dirty="0"/>
            <a:t>,</a:t>
          </a:r>
          <a:r>
            <a:rPr lang="zh-CN" altLang="en-US" dirty="0"/>
            <a:t>由乳腺管又流淌到乳头管。由于无乳池结构</a:t>
          </a:r>
          <a:r>
            <a:rPr lang="en-US" altLang="en-US" dirty="0"/>
            <a:t>,</a:t>
          </a:r>
          <a:r>
            <a:rPr lang="zh-CN" altLang="en-US" dirty="0"/>
            <a:t>此时仔猪便吃到了乳。</a:t>
          </a:r>
        </a:p>
      </dgm:t>
    </dgm:pt>
    <dgm:pt modelId="{F06E0B33-C56C-4E8C-B5ED-DC0AF6658F72}" type="parTrans" cxnId="{A92EE442-898D-43ED-99CE-0EF03FAF43B7}">
      <dgm:prSet/>
      <dgm:spPr/>
      <dgm:t>
        <a:bodyPr/>
        <a:lstStyle/>
        <a:p>
          <a:endParaRPr lang="zh-CN" altLang="en-US"/>
        </a:p>
      </dgm:t>
    </dgm:pt>
    <dgm:pt modelId="{461B4B1A-456A-478A-946D-976EFED8C3B6}" type="sibTrans" cxnId="{A92EE442-898D-43ED-99CE-0EF03FAF43B7}">
      <dgm:prSet/>
      <dgm:spPr/>
      <dgm:t>
        <a:bodyPr/>
        <a:lstStyle/>
        <a:p>
          <a:endParaRPr lang="zh-CN" altLang="en-US"/>
        </a:p>
      </dgm:t>
    </dgm:pt>
    <dgm:pt modelId="{0224A9A7-8767-4A5F-BFE2-323E1E9EA4CA}" type="pres">
      <dgm:prSet presAssocID="{73EB58BC-C162-437E-8445-DD987715C5F3}" presName="Name0" presStyleCnt="0">
        <dgm:presLayoutVars>
          <dgm:dir/>
          <dgm:resizeHandles val="exact"/>
        </dgm:presLayoutVars>
      </dgm:prSet>
      <dgm:spPr/>
    </dgm:pt>
    <dgm:pt modelId="{2A081CEE-E4C5-4E6C-9B00-BCEF036E4B96}" type="pres">
      <dgm:prSet presAssocID="{E0E728E2-8269-44E9-9823-5ED77E658460}" presName="node" presStyleLbl="node1" presStyleIdx="0" presStyleCnt="3">
        <dgm:presLayoutVars>
          <dgm:bulletEnabled val="1"/>
        </dgm:presLayoutVars>
      </dgm:prSet>
      <dgm:spPr/>
    </dgm:pt>
    <dgm:pt modelId="{DABC4836-9CF3-4A1C-9490-53028042A845}" type="pres">
      <dgm:prSet presAssocID="{138CFF58-0941-476E-8CC8-8D58D299EAEE}" presName="sibTrans" presStyleLbl="sibTrans2D1" presStyleIdx="0" presStyleCnt="2"/>
      <dgm:spPr/>
    </dgm:pt>
    <dgm:pt modelId="{F6D80EB5-670C-48F1-8827-919BAD94A77A}" type="pres">
      <dgm:prSet presAssocID="{138CFF58-0941-476E-8CC8-8D58D299EAEE}" presName="connectorText" presStyleLbl="sibTrans2D1" presStyleIdx="0" presStyleCnt="2"/>
      <dgm:spPr/>
    </dgm:pt>
    <dgm:pt modelId="{0C97A87F-A70C-4E00-8241-2E7E1BA84A39}" type="pres">
      <dgm:prSet presAssocID="{08C3F29F-8BF6-4C29-946B-954E10956DE3}" presName="node" presStyleLbl="node1" presStyleIdx="1" presStyleCnt="3">
        <dgm:presLayoutVars>
          <dgm:bulletEnabled val="1"/>
        </dgm:presLayoutVars>
      </dgm:prSet>
      <dgm:spPr/>
    </dgm:pt>
    <dgm:pt modelId="{04292485-AB1E-4E65-BB83-DA44DD933609}" type="pres">
      <dgm:prSet presAssocID="{EADD0DC1-1BA0-4520-B977-4CE71F8D790B}" presName="sibTrans" presStyleLbl="sibTrans2D1" presStyleIdx="1" presStyleCnt="2"/>
      <dgm:spPr/>
    </dgm:pt>
    <dgm:pt modelId="{3D2119B2-B560-45FB-BFD3-72A144AE2934}" type="pres">
      <dgm:prSet presAssocID="{EADD0DC1-1BA0-4520-B977-4CE71F8D790B}" presName="connectorText" presStyleLbl="sibTrans2D1" presStyleIdx="1" presStyleCnt="2"/>
      <dgm:spPr/>
    </dgm:pt>
    <dgm:pt modelId="{4898681F-18B5-44CA-909D-82F8C0AA65FF}" type="pres">
      <dgm:prSet presAssocID="{FF1845DE-125F-4BFF-856F-1F0BEFCEB48E}" presName="node" presStyleLbl="node1" presStyleIdx="2" presStyleCnt="3">
        <dgm:presLayoutVars>
          <dgm:bulletEnabled val="1"/>
        </dgm:presLayoutVars>
      </dgm:prSet>
      <dgm:spPr/>
    </dgm:pt>
  </dgm:ptLst>
  <dgm:cxnLst>
    <dgm:cxn modelId="{97CCFF09-4AAE-45A0-B5D5-575726835F63}" srcId="{73EB58BC-C162-437E-8445-DD987715C5F3}" destId="{08C3F29F-8BF6-4C29-946B-954E10956DE3}" srcOrd="1" destOrd="0" parTransId="{A4891825-D975-4438-9057-38615A78F1A2}" sibTransId="{EADD0DC1-1BA0-4520-B977-4CE71F8D790B}"/>
    <dgm:cxn modelId="{08DC9519-D222-431E-A81C-04CFF995BCD0}" type="presOf" srcId="{EADD0DC1-1BA0-4520-B977-4CE71F8D790B}" destId="{04292485-AB1E-4E65-BB83-DA44DD933609}" srcOrd="0" destOrd="0" presId="urn:microsoft.com/office/officeart/2005/8/layout/process1"/>
    <dgm:cxn modelId="{F8374C1F-0E72-4F6D-97FE-91021DF7B226}" type="presOf" srcId="{EADD0DC1-1BA0-4520-B977-4CE71F8D790B}" destId="{3D2119B2-B560-45FB-BFD3-72A144AE2934}" srcOrd="1" destOrd="0" presId="urn:microsoft.com/office/officeart/2005/8/layout/process1"/>
    <dgm:cxn modelId="{9655B223-CDFF-42A4-BC2D-4FAB0938643A}" type="presOf" srcId="{FF1845DE-125F-4BFF-856F-1F0BEFCEB48E}" destId="{4898681F-18B5-44CA-909D-82F8C0AA65FF}" srcOrd="0" destOrd="0" presId="urn:microsoft.com/office/officeart/2005/8/layout/process1"/>
    <dgm:cxn modelId="{FE974F38-B561-4AE9-A39B-EB105A5AA3D7}" type="presOf" srcId="{E0E728E2-8269-44E9-9823-5ED77E658460}" destId="{2A081CEE-E4C5-4E6C-9B00-BCEF036E4B96}" srcOrd="0" destOrd="0" presId="urn:microsoft.com/office/officeart/2005/8/layout/process1"/>
    <dgm:cxn modelId="{A92EE442-898D-43ED-99CE-0EF03FAF43B7}" srcId="{73EB58BC-C162-437E-8445-DD987715C5F3}" destId="{FF1845DE-125F-4BFF-856F-1F0BEFCEB48E}" srcOrd="2" destOrd="0" parTransId="{F06E0B33-C56C-4E8C-B5ED-DC0AF6658F72}" sibTransId="{461B4B1A-456A-478A-946D-976EFED8C3B6}"/>
    <dgm:cxn modelId="{D3471B7A-725C-4F27-8427-ED3687EC88A0}" type="presOf" srcId="{138CFF58-0941-476E-8CC8-8D58D299EAEE}" destId="{DABC4836-9CF3-4A1C-9490-53028042A845}" srcOrd="0" destOrd="0" presId="urn:microsoft.com/office/officeart/2005/8/layout/process1"/>
    <dgm:cxn modelId="{59ACD487-463C-4D6B-8F36-00EC246A5864}" type="presOf" srcId="{73EB58BC-C162-437E-8445-DD987715C5F3}" destId="{0224A9A7-8767-4A5F-BFE2-323E1E9EA4CA}" srcOrd="0" destOrd="0" presId="urn:microsoft.com/office/officeart/2005/8/layout/process1"/>
    <dgm:cxn modelId="{F6297395-7FE5-431A-87E0-35AB7B6D030E}" type="presOf" srcId="{138CFF58-0941-476E-8CC8-8D58D299EAEE}" destId="{F6D80EB5-670C-48F1-8827-919BAD94A77A}" srcOrd="1" destOrd="0" presId="urn:microsoft.com/office/officeart/2005/8/layout/process1"/>
    <dgm:cxn modelId="{91B921C4-D74D-4DD9-B79E-64ECF6773F2D}" type="presOf" srcId="{08C3F29F-8BF6-4C29-946B-954E10956DE3}" destId="{0C97A87F-A70C-4E00-8241-2E7E1BA84A39}" srcOrd="0" destOrd="0" presId="urn:microsoft.com/office/officeart/2005/8/layout/process1"/>
    <dgm:cxn modelId="{7CC21AEF-2D41-4C69-B3CF-030F1A2E4126}" srcId="{73EB58BC-C162-437E-8445-DD987715C5F3}" destId="{E0E728E2-8269-44E9-9823-5ED77E658460}" srcOrd="0" destOrd="0" parTransId="{24CEA536-8712-4475-9056-B4190CB5D0D5}" sibTransId="{138CFF58-0941-476E-8CC8-8D58D299EAEE}"/>
    <dgm:cxn modelId="{3286F2DD-8535-4B73-A446-0092C2958D0D}" type="presParOf" srcId="{0224A9A7-8767-4A5F-BFE2-323E1E9EA4CA}" destId="{2A081CEE-E4C5-4E6C-9B00-BCEF036E4B96}" srcOrd="0" destOrd="0" presId="urn:microsoft.com/office/officeart/2005/8/layout/process1"/>
    <dgm:cxn modelId="{8FF2070C-EF57-41AB-B2DF-B402E3C3C3EA}" type="presParOf" srcId="{0224A9A7-8767-4A5F-BFE2-323E1E9EA4CA}" destId="{DABC4836-9CF3-4A1C-9490-53028042A845}" srcOrd="1" destOrd="0" presId="urn:microsoft.com/office/officeart/2005/8/layout/process1"/>
    <dgm:cxn modelId="{290051CF-F27C-48B4-A063-32E67FD64B05}" type="presParOf" srcId="{DABC4836-9CF3-4A1C-9490-53028042A845}" destId="{F6D80EB5-670C-48F1-8827-919BAD94A77A}" srcOrd="0" destOrd="0" presId="urn:microsoft.com/office/officeart/2005/8/layout/process1"/>
    <dgm:cxn modelId="{42C3932F-E3F1-4F91-ACD0-29A82834AA00}" type="presParOf" srcId="{0224A9A7-8767-4A5F-BFE2-323E1E9EA4CA}" destId="{0C97A87F-A70C-4E00-8241-2E7E1BA84A39}" srcOrd="2" destOrd="0" presId="urn:microsoft.com/office/officeart/2005/8/layout/process1"/>
    <dgm:cxn modelId="{CFEF8143-B6F4-401C-AD79-4E9000077F31}" type="presParOf" srcId="{0224A9A7-8767-4A5F-BFE2-323E1E9EA4CA}" destId="{04292485-AB1E-4E65-BB83-DA44DD933609}" srcOrd="3" destOrd="0" presId="urn:microsoft.com/office/officeart/2005/8/layout/process1"/>
    <dgm:cxn modelId="{0B89E542-0C69-4C14-A8C0-A462D645750B}" type="presParOf" srcId="{04292485-AB1E-4E65-BB83-DA44DD933609}" destId="{3D2119B2-B560-45FB-BFD3-72A144AE2934}" srcOrd="0" destOrd="0" presId="urn:microsoft.com/office/officeart/2005/8/layout/process1"/>
    <dgm:cxn modelId="{AB6B2D2D-27A5-4507-8C43-DCFD0DAA0BD0}" type="presParOf" srcId="{0224A9A7-8767-4A5F-BFE2-323E1E9EA4CA}" destId="{4898681F-18B5-44CA-909D-82F8C0AA65F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C4DE3-EAF0-41F2-A935-B74240E2D1D9}">
      <dsp:nvSpPr>
        <dsp:cNvPr id="0" name=""/>
        <dsp:cNvSpPr/>
      </dsp:nvSpPr>
      <dsp:spPr>
        <a:xfrm>
          <a:off x="843360" y="126"/>
          <a:ext cx="3966166" cy="23797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kern="1200" dirty="0"/>
            <a:t>含消化能约</a:t>
          </a:r>
          <a:r>
            <a:rPr lang="en-US" sz="2100" kern="1200" dirty="0"/>
            <a:t>13.8MJ/kg</a:t>
          </a:r>
          <a:r>
            <a:rPr lang="zh-CN" sz="2100" kern="1200" dirty="0"/>
            <a:t>，粗蛋白质不低于</a:t>
          </a:r>
          <a:r>
            <a:rPr lang="en-US" sz="2100" kern="1200" dirty="0"/>
            <a:t>16%</a:t>
          </a:r>
          <a:r>
            <a:rPr lang="zh-CN" sz="2100" kern="1200" dirty="0"/>
            <a:t>，泌乳盛期可达</a:t>
          </a:r>
          <a:r>
            <a:rPr lang="en-US" sz="2100" kern="1200" dirty="0"/>
            <a:t>18%</a:t>
          </a:r>
          <a:r>
            <a:rPr lang="zh-CN" sz="2100" kern="1200" dirty="0"/>
            <a:t>，且最好可选择优质的动物性饲料，如鱼粉等</a:t>
          </a:r>
          <a:r>
            <a:rPr lang="zh-CN" altLang="en-US" sz="2100" kern="1200" dirty="0"/>
            <a:t>。</a:t>
          </a:r>
        </a:p>
      </dsp:txBody>
      <dsp:txXfrm>
        <a:off x="843360" y="126"/>
        <a:ext cx="3966166" cy="2379700"/>
      </dsp:txXfrm>
    </dsp:sp>
    <dsp:sp modelId="{031E17D4-5F66-4390-8EF8-5EE320DE8A02}">
      <dsp:nvSpPr>
        <dsp:cNvPr id="0" name=""/>
        <dsp:cNvSpPr/>
      </dsp:nvSpPr>
      <dsp:spPr>
        <a:xfrm>
          <a:off x="5206144" y="126"/>
          <a:ext cx="3966166" cy="2379700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kern="1200" dirty="0"/>
            <a:t>日粮中应含有丰富的维生素和矿物质。矿物质占日粮的</a:t>
          </a:r>
          <a:r>
            <a:rPr lang="en-US" sz="2100" kern="1200" dirty="0"/>
            <a:t>2%</a:t>
          </a:r>
          <a:r>
            <a:rPr lang="zh-CN" sz="2100" kern="1200" dirty="0"/>
            <a:t>，尤其是要有足够的维生素</a:t>
          </a:r>
          <a:r>
            <a:rPr lang="en-US" sz="2100" kern="1200" dirty="0"/>
            <a:t>A</a:t>
          </a:r>
          <a:r>
            <a:rPr lang="zh-CN" sz="2100" kern="1200" dirty="0"/>
            <a:t>、</a:t>
          </a:r>
          <a:r>
            <a:rPr lang="en-US" sz="2100" kern="1200" dirty="0"/>
            <a:t>D</a:t>
          </a:r>
          <a:r>
            <a:rPr lang="zh-CN" sz="2100" kern="1200" dirty="0"/>
            <a:t>。（母猪如果缺少维生素</a:t>
          </a:r>
          <a:r>
            <a:rPr lang="en-US" sz="2100" kern="1200" dirty="0"/>
            <a:t>A</a:t>
          </a:r>
          <a:r>
            <a:rPr lang="zh-CN" sz="2100" kern="1200" dirty="0"/>
            <a:t>，就会造成泌乳量和乳质下降。缺乏维生素</a:t>
          </a:r>
          <a:r>
            <a:rPr lang="en-US" sz="2100" kern="1200" dirty="0"/>
            <a:t>D</a:t>
          </a:r>
          <a:r>
            <a:rPr lang="zh-CN" sz="2100" kern="1200" dirty="0"/>
            <a:t>，则引起母猪产后瘫痪。）</a:t>
          </a:r>
          <a:endParaRPr lang="zh-CN" altLang="en-US" sz="2100" kern="1200" dirty="0"/>
        </a:p>
      </dsp:txBody>
      <dsp:txXfrm>
        <a:off x="5206144" y="126"/>
        <a:ext cx="3966166" cy="2379700"/>
      </dsp:txXfrm>
    </dsp:sp>
    <dsp:sp modelId="{D42436C0-D459-4047-A6F0-88BE901123F7}">
      <dsp:nvSpPr>
        <dsp:cNvPr id="0" name=""/>
        <dsp:cNvSpPr/>
      </dsp:nvSpPr>
      <dsp:spPr>
        <a:xfrm>
          <a:off x="3034905" y="2482764"/>
          <a:ext cx="3966166" cy="237970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 dirty="0"/>
            <a:t>原料的选择要求新鲜、易消化、适口性好，体积不要太大。高温季节，母猪采食量下降，有条件的猪场可加喂优质青绿饲料。</a:t>
          </a:r>
        </a:p>
      </dsp:txBody>
      <dsp:txXfrm>
        <a:off x="3034905" y="2482764"/>
        <a:ext cx="3966166" cy="2379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C4DE3-EAF0-41F2-A935-B74240E2D1D9}">
      <dsp:nvSpPr>
        <dsp:cNvPr id="0" name=""/>
        <dsp:cNvSpPr/>
      </dsp:nvSpPr>
      <dsp:spPr>
        <a:xfrm>
          <a:off x="0" y="717134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/>
            <a:t>1.</a:t>
          </a:r>
          <a:r>
            <a:rPr lang="zh-CN" sz="2000" kern="1200" dirty="0"/>
            <a:t>产前</a:t>
          </a:r>
          <a:r>
            <a:rPr lang="en-US" sz="2000" kern="1200" dirty="0"/>
            <a:t>3</a:t>
          </a:r>
          <a:r>
            <a:rPr lang="zh-CN" sz="2000" kern="1200" dirty="0"/>
            <a:t>天开始减料，渐减至日常量的</a:t>
          </a:r>
          <a:r>
            <a:rPr lang="en-US" sz="2000" kern="1200" dirty="0"/>
            <a:t>1/2</a:t>
          </a:r>
          <a:r>
            <a:rPr lang="zh-CN" sz="2000" kern="1200" dirty="0"/>
            <a:t>～</a:t>
          </a:r>
          <a:r>
            <a:rPr lang="en-US" sz="2000" kern="1200" dirty="0"/>
            <a:t>1/3</a:t>
          </a:r>
          <a:r>
            <a:rPr lang="zh-CN" sz="2000" kern="1200" dirty="0"/>
            <a:t>。分娩当天不喂料。</a:t>
          </a:r>
          <a:endParaRPr lang="zh-CN" altLang="en-US" sz="2000" kern="1200" dirty="0"/>
        </a:p>
      </dsp:txBody>
      <dsp:txXfrm>
        <a:off x="0" y="717134"/>
        <a:ext cx="3286125" cy="1971675"/>
      </dsp:txXfrm>
    </dsp:sp>
    <dsp:sp modelId="{031E17D4-5F66-4390-8EF8-5EE320DE8A02}">
      <dsp:nvSpPr>
        <dsp:cNvPr id="0" name=""/>
        <dsp:cNvSpPr/>
      </dsp:nvSpPr>
      <dsp:spPr>
        <a:xfrm>
          <a:off x="3614737" y="717134"/>
          <a:ext cx="3286125" cy="1971675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</a:t>
          </a:r>
          <a:r>
            <a:rPr lang="zh-CN" sz="2000" kern="1200" dirty="0"/>
            <a:t>．母猪分娩后第一天可喂给稀粥料或麸皮水，</a:t>
          </a:r>
          <a:r>
            <a:rPr lang="en-US" sz="2000" kern="1200" dirty="0"/>
            <a:t>2~3</a:t>
          </a:r>
          <a:r>
            <a:rPr lang="zh-CN" sz="2000" kern="1200" dirty="0"/>
            <a:t>天改喂湿拌料，产后</a:t>
          </a:r>
          <a:r>
            <a:rPr lang="en-US" sz="2000" kern="1200" dirty="0"/>
            <a:t>3~4</a:t>
          </a:r>
          <a:r>
            <a:rPr lang="zh-CN" sz="2000" kern="1200" dirty="0"/>
            <a:t>天内限喂精料，以后逐渐增加饲喂量，</a:t>
          </a:r>
          <a:r>
            <a:rPr lang="en-US" sz="2000" kern="1200" dirty="0"/>
            <a:t>5~7</a:t>
          </a:r>
          <a:r>
            <a:rPr lang="zh-CN" sz="2000" kern="1200" dirty="0"/>
            <a:t>天起，</a:t>
          </a:r>
          <a:r>
            <a:rPr lang="zh-CN" altLang="en-US" sz="2000" kern="1200" dirty="0"/>
            <a:t>自由采食。</a:t>
          </a:r>
        </a:p>
      </dsp:txBody>
      <dsp:txXfrm>
        <a:off x="3614737" y="717134"/>
        <a:ext cx="3286125" cy="1971675"/>
      </dsp:txXfrm>
    </dsp:sp>
    <dsp:sp modelId="{D42436C0-D459-4047-A6F0-88BE901123F7}">
      <dsp:nvSpPr>
        <dsp:cNvPr id="0" name=""/>
        <dsp:cNvSpPr/>
      </dsp:nvSpPr>
      <dsp:spPr>
        <a:xfrm>
          <a:off x="7229475" y="717134"/>
          <a:ext cx="3286125" cy="1971675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/>
            <a:t>3.</a:t>
          </a:r>
          <a:r>
            <a:rPr lang="zh-CN" sz="2000" kern="1200" dirty="0"/>
            <a:t>哺乳母猪一般采用不限量饲喂原则，带</a:t>
          </a:r>
          <a:r>
            <a:rPr lang="en-US" sz="2000" kern="1200" dirty="0"/>
            <a:t>8</a:t>
          </a:r>
          <a:r>
            <a:rPr lang="zh-CN" sz="2000" kern="1200" dirty="0"/>
            <a:t>头以下仔猪的母猪日饲喂量不低于</a:t>
          </a:r>
          <a:r>
            <a:rPr lang="en-US" sz="2000" kern="1200" dirty="0"/>
            <a:t>4Kg/</a:t>
          </a:r>
          <a:r>
            <a:rPr lang="zh-CN" sz="2000" kern="1200" dirty="0"/>
            <a:t>天，</a:t>
          </a:r>
          <a:r>
            <a:rPr lang="en-US" sz="2000" kern="1200" dirty="0"/>
            <a:t>8</a:t>
          </a:r>
          <a:r>
            <a:rPr lang="zh-CN" sz="2000" kern="1200" dirty="0"/>
            <a:t>头以上的不低于</a:t>
          </a:r>
          <a:r>
            <a:rPr lang="en-US" sz="2000" kern="1200" dirty="0"/>
            <a:t>5~6Kg/</a:t>
          </a:r>
          <a:r>
            <a:rPr lang="zh-CN" sz="2000" kern="1200" dirty="0"/>
            <a:t>天。</a:t>
          </a:r>
          <a:endParaRPr lang="zh-CN" altLang="en-US" sz="2000" kern="1200" dirty="0"/>
        </a:p>
      </dsp:txBody>
      <dsp:txXfrm>
        <a:off x="7229475" y="717134"/>
        <a:ext cx="3286125" cy="1971675"/>
      </dsp:txXfrm>
    </dsp:sp>
    <dsp:sp modelId="{89AEBFF7-1D5A-4AC1-8912-266009A21B9F}">
      <dsp:nvSpPr>
        <dsp:cNvPr id="0" name=""/>
        <dsp:cNvSpPr/>
      </dsp:nvSpPr>
      <dsp:spPr>
        <a:xfrm>
          <a:off x="1807368" y="3017422"/>
          <a:ext cx="3286125" cy="1971675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/>
            <a:t>4.</a:t>
          </a:r>
          <a:r>
            <a:rPr lang="zh-CN" sz="2000" kern="1200" dirty="0"/>
            <a:t>哺乳母猪每天喂</a:t>
          </a:r>
          <a:r>
            <a:rPr lang="en-US" sz="2000" kern="1200" dirty="0"/>
            <a:t>3</a:t>
          </a:r>
          <a:r>
            <a:rPr lang="zh-CN" sz="2000" kern="1200" dirty="0"/>
            <a:t>次，夏季考虑晚上</a:t>
          </a:r>
          <a:r>
            <a:rPr lang="en-US" sz="2000" kern="1200" dirty="0"/>
            <a:t>9~10</a:t>
          </a:r>
          <a:r>
            <a:rPr lang="zh-CN" sz="2000" kern="1200" dirty="0"/>
            <a:t>点加喂一次</a:t>
          </a:r>
          <a:r>
            <a:rPr lang="zh-CN" altLang="en-US" sz="2000" kern="1200" dirty="0"/>
            <a:t>。</a:t>
          </a:r>
        </a:p>
      </dsp:txBody>
      <dsp:txXfrm>
        <a:off x="1807368" y="3017422"/>
        <a:ext cx="3286125" cy="1971675"/>
      </dsp:txXfrm>
    </dsp:sp>
    <dsp:sp modelId="{E370D0F3-1EC2-44A7-A732-A2507735AB02}">
      <dsp:nvSpPr>
        <dsp:cNvPr id="0" name=""/>
        <dsp:cNvSpPr/>
      </dsp:nvSpPr>
      <dsp:spPr>
        <a:xfrm>
          <a:off x="5422106" y="3017422"/>
          <a:ext cx="3286125" cy="197167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/>
            <a:t>5.</a:t>
          </a:r>
          <a:r>
            <a:rPr lang="zh-CN" sz="2000" kern="1200" dirty="0"/>
            <a:t>坚持定时定量，少喂勤添。禁止喂霉变饲料或突然变换饲料。</a:t>
          </a:r>
          <a:endParaRPr lang="zh-CN" altLang="en-US" sz="2000" kern="1200" dirty="0"/>
        </a:p>
      </dsp:txBody>
      <dsp:txXfrm>
        <a:off x="5422106" y="3017422"/>
        <a:ext cx="3286125" cy="197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F63EE-51FF-47AD-BD76-FEC2CE43CEFA}">
      <dsp:nvSpPr>
        <dsp:cNvPr id="0" name=""/>
        <dsp:cNvSpPr/>
      </dsp:nvSpPr>
      <dsp:spPr>
        <a:xfrm>
          <a:off x="3332" y="1159473"/>
          <a:ext cx="4059631" cy="162385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乳腺体：许多的乳腺泡汇集成一些乳腺管；这些乳腺管最后又汇集成乳头管开口于乳头（结构不同于其他家畜）。</a:t>
          </a:r>
        </a:p>
      </dsp:txBody>
      <dsp:txXfrm>
        <a:off x="815258" y="1159473"/>
        <a:ext cx="2435779" cy="1623852"/>
      </dsp:txXfrm>
    </dsp:sp>
    <dsp:sp modelId="{64395EAB-6AD6-4483-95E0-76FDC5D25B70}">
      <dsp:nvSpPr>
        <dsp:cNvPr id="0" name=""/>
        <dsp:cNvSpPr/>
      </dsp:nvSpPr>
      <dsp:spPr>
        <a:xfrm>
          <a:off x="3657000" y="1159473"/>
          <a:ext cx="4059631" cy="1623852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由</a:t>
          </a:r>
          <a:r>
            <a:rPr lang="en-US" altLang="en-US" sz="1800" kern="1200" dirty="0"/>
            <a:t>2~3</a:t>
          </a:r>
          <a:r>
            <a:rPr lang="zh-CN" altLang="en-US" sz="1800" kern="1200" dirty="0"/>
            <a:t>个乳腺体组成乳房。</a:t>
          </a:r>
        </a:p>
      </dsp:txBody>
      <dsp:txXfrm>
        <a:off x="4468926" y="1159473"/>
        <a:ext cx="2435779" cy="1623852"/>
      </dsp:txXfrm>
    </dsp:sp>
    <dsp:sp modelId="{859C8C85-3D5D-48E1-BCE9-E5A089B164E6}">
      <dsp:nvSpPr>
        <dsp:cNvPr id="0" name=""/>
        <dsp:cNvSpPr/>
      </dsp:nvSpPr>
      <dsp:spPr>
        <a:xfrm>
          <a:off x="7310669" y="1159473"/>
          <a:ext cx="4059631" cy="1623852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母猪的乳房构造比较特殊</a:t>
          </a:r>
          <a:r>
            <a:rPr lang="en-US" altLang="en-US" sz="1800" kern="1200" dirty="0"/>
            <a:t>,</a:t>
          </a:r>
          <a:r>
            <a:rPr lang="zh-CN" altLang="en-US" sz="1800" kern="1200" dirty="0"/>
            <a:t>每个乳房均没有贮备乳汁的乳池。</a:t>
          </a:r>
        </a:p>
      </dsp:txBody>
      <dsp:txXfrm>
        <a:off x="8122595" y="1159473"/>
        <a:ext cx="2435779" cy="16238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81CEE-E4C5-4E6C-9B00-BCEF036E4B96}">
      <dsp:nvSpPr>
        <dsp:cNvPr id="0" name=""/>
        <dsp:cNvSpPr/>
      </dsp:nvSpPr>
      <dsp:spPr>
        <a:xfrm>
          <a:off x="9966" y="2178305"/>
          <a:ext cx="2979008" cy="1787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由于仔猪用嘴拱揉乳房产生</a:t>
          </a:r>
          <a:r>
            <a:rPr lang="zh-CN" altLang="en-US" sz="1900" kern="1200" dirty="0">
              <a:solidFill>
                <a:srgbClr val="FF0000"/>
              </a:solidFill>
            </a:rPr>
            <a:t>神经刺激</a:t>
          </a:r>
          <a:r>
            <a:rPr lang="en-US" altLang="en-US" sz="1900" kern="1200" dirty="0"/>
            <a:t>,</a:t>
          </a:r>
          <a:r>
            <a:rPr lang="zh-CN" altLang="en-US" sz="1900" kern="1200" dirty="0"/>
            <a:t>经神经传到大脑神经中枢。</a:t>
          </a:r>
        </a:p>
      </dsp:txBody>
      <dsp:txXfrm>
        <a:off x="62317" y="2230656"/>
        <a:ext cx="2874306" cy="1682703"/>
      </dsp:txXfrm>
    </dsp:sp>
    <dsp:sp modelId="{DABC4836-9CF3-4A1C-9490-53028042A845}">
      <dsp:nvSpPr>
        <dsp:cNvPr id="0" name=""/>
        <dsp:cNvSpPr/>
      </dsp:nvSpPr>
      <dsp:spPr>
        <a:xfrm>
          <a:off x="3286876" y="2702610"/>
          <a:ext cx="631549" cy="7387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3286876" y="2850369"/>
        <a:ext cx="442084" cy="443276"/>
      </dsp:txXfrm>
    </dsp:sp>
    <dsp:sp modelId="{0C97A87F-A70C-4E00-8241-2E7E1BA84A39}">
      <dsp:nvSpPr>
        <dsp:cNvPr id="0" name=""/>
        <dsp:cNvSpPr/>
      </dsp:nvSpPr>
      <dsp:spPr>
        <a:xfrm>
          <a:off x="4180578" y="2178305"/>
          <a:ext cx="2979008" cy="1787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在神经系统的干预下</a:t>
          </a:r>
          <a:r>
            <a:rPr lang="en-US" altLang="en-US" sz="1900" kern="1200" dirty="0"/>
            <a:t>,</a:t>
          </a:r>
          <a:r>
            <a:rPr lang="zh-CN" altLang="en-US" sz="1900" kern="1200" dirty="0"/>
            <a:t>促使脑下垂体释放</a:t>
          </a:r>
          <a:r>
            <a:rPr lang="zh-CN" altLang="en-US" sz="1900" kern="1200" dirty="0">
              <a:solidFill>
                <a:srgbClr val="FF0000"/>
              </a:solidFill>
            </a:rPr>
            <a:t>排乳激素</a:t>
          </a:r>
          <a:r>
            <a:rPr lang="zh-CN" altLang="en-US" sz="1900" kern="1200" dirty="0"/>
            <a:t>进入血液中。</a:t>
          </a:r>
        </a:p>
      </dsp:txBody>
      <dsp:txXfrm>
        <a:off x="4232929" y="2230656"/>
        <a:ext cx="2874306" cy="1682703"/>
      </dsp:txXfrm>
    </dsp:sp>
    <dsp:sp modelId="{04292485-AB1E-4E65-BB83-DA44DD933609}">
      <dsp:nvSpPr>
        <dsp:cNvPr id="0" name=""/>
        <dsp:cNvSpPr/>
      </dsp:nvSpPr>
      <dsp:spPr>
        <a:xfrm>
          <a:off x="7457488" y="2702610"/>
          <a:ext cx="631549" cy="7387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7457488" y="2850369"/>
        <a:ext cx="442084" cy="443276"/>
      </dsp:txXfrm>
    </dsp:sp>
    <dsp:sp modelId="{4898681F-18B5-44CA-909D-82F8C0AA65FF}">
      <dsp:nvSpPr>
        <dsp:cNvPr id="0" name=""/>
        <dsp:cNvSpPr/>
      </dsp:nvSpPr>
      <dsp:spPr>
        <a:xfrm>
          <a:off x="8351190" y="2178305"/>
          <a:ext cx="2979008" cy="1787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在</a:t>
          </a:r>
          <a:r>
            <a:rPr lang="zh-CN" altLang="en-US" sz="1900" kern="1200" dirty="0">
              <a:solidFill>
                <a:srgbClr val="FF0000"/>
              </a:solidFill>
            </a:rPr>
            <a:t>排乳激素</a:t>
          </a:r>
          <a:r>
            <a:rPr lang="zh-CN" altLang="en-US" sz="1900" kern="1200" dirty="0"/>
            <a:t>作用下</a:t>
          </a:r>
          <a:r>
            <a:rPr lang="en-US" altLang="en-US" sz="1900" kern="1200" dirty="0"/>
            <a:t>,</a:t>
          </a:r>
          <a:r>
            <a:rPr lang="zh-CN" altLang="en-US" sz="1900" kern="1200" dirty="0"/>
            <a:t>乳腺泡开始收缩产生乳汁流淌到乳腺管内</a:t>
          </a:r>
          <a:r>
            <a:rPr lang="en-US" altLang="en-US" sz="1900" kern="1200" dirty="0"/>
            <a:t>,</a:t>
          </a:r>
          <a:r>
            <a:rPr lang="zh-CN" altLang="en-US" sz="1900" kern="1200" dirty="0"/>
            <a:t>由乳腺管又流淌到乳头管。由于无乳池结构</a:t>
          </a:r>
          <a:r>
            <a:rPr lang="en-US" altLang="en-US" sz="1900" kern="1200" dirty="0"/>
            <a:t>,</a:t>
          </a:r>
          <a:r>
            <a:rPr lang="zh-CN" altLang="en-US" sz="1900" kern="1200" dirty="0"/>
            <a:t>此时仔猪便吃到了乳。</a:t>
          </a:r>
        </a:p>
      </dsp:txBody>
      <dsp:txXfrm>
        <a:off x="8403541" y="2230656"/>
        <a:ext cx="2874306" cy="1682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9B1B1-D084-40F3-A8CC-6C808683DC69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1B2CA-97E2-417C-BA7A-89DEDF11C5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324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48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B2CA-97E2-417C-BA7A-89DEDF11C5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969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B2CA-97E2-417C-BA7A-89DEDF11C5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96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00394-109B-444A-88AE-4CEFFED04FFA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6583424" y="2695929"/>
            <a:ext cx="5206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8565">
              <a:defRPr/>
            </a:pPr>
            <a:r>
              <a:rPr lang="zh-CN" altLang="en-US" sz="3200" b="1" kern="0" dirty="0">
                <a:solidFill>
                  <a:srgbClr val="2280C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任务一   母猪的接产与护理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583424" y="3730039"/>
            <a:ext cx="5474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218565">
              <a:defRPr/>
            </a:pPr>
            <a:r>
              <a:rPr lang="zh-CN" altLang="en-US" sz="3200" b="1" kern="0" dirty="0">
                <a:solidFill>
                  <a:srgbClr val="5858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任务二   哺乳母猪的饲养管理</a:t>
            </a:r>
          </a:p>
        </p:txBody>
      </p:sp>
      <p:sp>
        <p:nvSpPr>
          <p:cNvPr id="8" name="箭头: 五边形 7"/>
          <p:cNvSpPr/>
          <p:nvPr/>
        </p:nvSpPr>
        <p:spPr>
          <a:xfrm>
            <a:off x="1014494" y="837702"/>
            <a:ext cx="5752257" cy="1186594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ea typeface="【苹果】迟暮朝朝醉晚灯" panose="02000500000000000000" pitchFamily="2" charset="-122"/>
              </a:rPr>
              <a:t>项目五 哺乳母猪生产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140CD16-BEE0-44CD-8AC6-48AF1CDF6E52}"/>
              </a:ext>
            </a:extLst>
          </p:cNvPr>
          <p:cNvSpPr txBox="1"/>
          <p:nvPr/>
        </p:nvSpPr>
        <p:spPr>
          <a:xfrm>
            <a:off x="6583424" y="4797975"/>
            <a:ext cx="5474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218565">
              <a:defRPr/>
            </a:pPr>
            <a:r>
              <a:rPr lang="zh-CN" altLang="en-US" sz="3200" b="1" kern="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任务三   哺乳仔猪的饲养管理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A9799EC-4DB2-4687-A589-8665F0F1E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94" y="2773882"/>
            <a:ext cx="50768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99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55968" y="479391"/>
            <a:ext cx="6400800" cy="68032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知识链接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12C729B-73E8-4AA1-8A5E-7D6E5D79CAB2}"/>
              </a:ext>
            </a:extLst>
          </p:cNvPr>
          <p:cNvSpPr txBox="1"/>
          <p:nvPr/>
        </p:nvSpPr>
        <p:spPr>
          <a:xfrm>
            <a:off x="923888" y="2889630"/>
            <a:ext cx="10692048" cy="225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+mn-ea"/>
              </a:rPr>
              <a:t>排乳后：仔猪继续拱揉无济于事。此时母猪整个泌乳系统会产生生理上的不应期</a:t>
            </a:r>
            <a:r>
              <a:rPr lang="en-US" altLang="zh-CN" sz="2400" dirty="0">
                <a:latin typeface="+mn-ea"/>
              </a:rPr>
              <a:t>,</a:t>
            </a:r>
            <a:r>
              <a:rPr lang="zh-CN" altLang="en-US" sz="2400" dirty="0">
                <a:latin typeface="+mn-ea"/>
              </a:rPr>
              <a:t>必须经一段时间</a:t>
            </a:r>
            <a:r>
              <a:rPr lang="en-US" altLang="zh-CN" sz="2400" dirty="0">
                <a:latin typeface="+mn-ea"/>
              </a:rPr>
              <a:t>(40~60min)</a:t>
            </a:r>
            <a:r>
              <a:rPr lang="zh-CN" altLang="en-US" sz="2400" dirty="0">
                <a:latin typeface="+mn-ea"/>
              </a:rPr>
              <a:t>的生理调整方可再度恢复泌乳。</a:t>
            </a:r>
            <a:endParaRPr lang="en-US" altLang="zh-CN" sz="2400" dirty="0">
              <a:latin typeface="+mn-ea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+mn-ea"/>
              </a:rPr>
              <a:t>母猪产后</a:t>
            </a:r>
            <a:r>
              <a:rPr lang="en-US" altLang="zh-CN" sz="2400" dirty="0">
                <a:latin typeface="+mn-ea"/>
              </a:rPr>
              <a:t>1-3d</a:t>
            </a:r>
            <a:r>
              <a:rPr lang="zh-CN" altLang="en-US" sz="2400" dirty="0">
                <a:latin typeface="+mn-ea"/>
              </a:rPr>
              <a:t>由于母猪体内催产素水平相对较高</a:t>
            </a:r>
            <a:r>
              <a:rPr lang="en-US" altLang="zh-CN" sz="2400" dirty="0">
                <a:latin typeface="+mn-ea"/>
              </a:rPr>
              <a:t>,</a:t>
            </a:r>
            <a:r>
              <a:rPr lang="zh-CN" altLang="en-US" sz="2400" dirty="0">
                <a:latin typeface="+mn-ea"/>
              </a:rPr>
              <a:t>导致无需拱揉刺激即可随时排乳。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2EF0737-3086-4886-856D-40CB70CB9288}"/>
              </a:ext>
            </a:extLst>
          </p:cNvPr>
          <p:cNvSpPr txBox="1"/>
          <p:nvPr/>
        </p:nvSpPr>
        <p:spPr>
          <a:xfrm>
            <a:off x="1055968" y="1228962"/>
            <a:ext cx="10897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一、母乳泌乳规律</a:t>
            </a:r>
            <a:endParaRPr lang="en-US" altLang="zh-CN" sz="32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B3BAB81-BE36-407E-877B-6F73E821A984}"/>
              </a:ext>
            </a:extLst>
          </p:cNvPr>
          <p:cNvSpPr txBox="1"/>
          <p:nvPr/>
        </p:nvSpPr>
        <p:spPr>
          <a:xfrm>
            <a:off x="1147408" y="202224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+mn-ea"/>
              </a:rPr>
              <a:t>3</a:t>
            </a:r>
            <a:r>
              <a:rPr lang="zh-CN" altLang="en-US" sz="2800" b="1" dirty="0">
                <a:latin typeface="+mn-ea"/>
              </a:rPr>
              <a:t>、泌乳和排乳</a:t>
            </a:r>
            <a:endParaRPr lang="en-US" altLang="zh-CN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6479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55968" y="568734"/>
            <a:ext cx="6400800" cy="68032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知识链接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2595A13-DD5B-45FE-BB4F-19D7EA234DAF}"/>
              </a:ext>
            </a:extLst>
          </p:cNvPr>
          <p:cNvSpPr txBox="1"/>
          <p:nvPr/>
        </p:nvSpPr>
        <p:spPr>
          <a:xfrm>
            <a:off x="1174409" y="1249056"/>
            <a:ext cx="10897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一、母乳泌乳机制</a:t>
            </a:r>
            <a:endParaRPr lang="en-US" altLang="zh-CN" sz="3200" b="1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608BAC9-A10E-4DB4-9673-3730E1E098F1}"/>
              </a:ext>
            </a:extLst>
          </p:cNvPr>
          <p:cNvSpPr txBox="1">
            <a:spLocks noChangeArrowheads="1"/>
          </p:cNvSpPr>
          <p:nvPr/>
        </p:nvSpPr>
        <p:spPr>
          <a:xfrm>
            <a:off x="1174409" y="1865850"/>
            <a:ext cx="8243887" cy="8122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folHlink"/>
              </a:buClr>
            </a:pPr>
            <a:r>
              <a:rPr lang="en-US" altLang="zh-CN" sz="2800" b="1" dirty="0">
                <a:latin typeface="+mn-ea"/>
                <a:ea typeface="+mn-ea"/>
              </a:rPr>
              <a:t>4</a:t>
            </a:r>
            <a:r>
              <a:rPr lang="zh-CN" altLang="en-US" sz="2800" b="1" dirty="0">
                <a:latin typeface="+mn-ea"/>
                <a:ea typeface="+mn-ea"/>
              </a:rPr>
              <a:t>、初乳与常乳：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2CC7781-9E77-4D99-B5FA-AAD22D8870F1}"/>
              </a:ext>
            </a:extLst>
          </p:cNvPr>
          <p:cNvSpPr txBox="1">
            <a:spLocks noChangeArrowheads="1"/>
          </p:cNvSpPr>
          <p:nvPr/>
        </p:nvSpPr>
        <p:spPr>
          <a:xfrm>
            <a:off x="1280136" y="2507307"/>
            <a:ext cx="9469144" cy="44561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dirty="0"/>
              <a:t>初乳是指母猪分娩后</a:t>
            </a:r>
            <a:r>
              <a:rPr lang="en-US" altLang="zh-CN" dirty="0"/>
              <a:t>3</a:t>
            </a:r>
            <a:r>
              <a:rPr lang="zh-CN" altLang="zh-CN" dirty="0"/>
              <a:t>天内分泌的乳汁。常乳是指分娩后</a:t>
            </a:r>
            <a:r>
              <a:rPr lang="en-US" altLang="zh-CN" dirty="0"/>
              <a:t>3</a:t>
            </a:r>
            <a:r>
              <a:rPr lang="zh-CN" altLang="zh-CN" dirty="0"/>
              <a:t>天以后分娩的乳汁。</a:t>
            </a:r>
            <a:endParaRPr lang="en-US" altLang="zh-CN" dirty="0"/>
          </a:p>
          <a:p>
            <a:pPr marL="0" indent="0">
              <a:buNone/>
            </a:pPr>
            <a:endParaRPr lang="zh-CN" altLang="zh-CN" dirty="0"/>
          </a:p>
          <a:p>
            <a:r>
              <a:rPr lang="zh-CN" altLang="zh-CN" dirty="0"/>
              <a:t>初乳含有丰富的营养物质，可恢复仔猪的体力和体温；</a:t>
            </a:r>
            <a:endParaRPr lang="en-US" altLang="zh-CN" dirty="0"/>
          </a:p>
          <a:p>
            <a:r>
              <a:rPr lang="zh-CN" altLang="zh-CN" dirty="0"/>
              <a:t>初乳含有大量的免疫球蛋白，起到免疫抗病作用；</a:t>
            </a:r>
            <a:endParaRPr lang="en-US" altLang="zh-CN" dirty="0"/>
          </a:p>
          <a:p>
            <a:r>
              <a:rPr lang="zh-CN" altLang="zh-CN" dirty="0"/>
              <a:t>初乳酸度高，促进肠胃蠕动，帮助消化；</a:t>
            </a:r>
            <a:endParaRPr lang="en-US" altLang="zh-CN" dirty="0"/>
          </a:p>
          <a:p>
            <a:r>
              <a:rPr lang="zh-CN" altLang="zh-CN" dirty="0"/>
              <a:t>初乳含有镁盐，有轻泻作用，帮助排出胎粪。</a:t>
            </a:r>
          </a:p>
        </p:txBody>
      </p:sp>
    </p:spTree>
    <p:extLst>
      <p:ext uri="{BB962C8B-B14F-4D97-AF65-F5344CB8AC3E}">
        <p14:creationId xmlns:p14="http://schemas.microsoft.com/office/powerpoint/2010/main" val="25958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23888" y="510657"/>
            <a:ext cx="6400800" cy="68032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知识链接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2595A13-DD5B-45FE-BB4F-19D7EA234DAF}"/>
              </a:ext>
            </a:extLst>
          </p:cNvPr>
          <p:cNvSpPr txBox="1"/>
          <p:nvPr/>
        </p:nvSpPr>
        <p:spPr>
          <a:xfrm>
            <a:off x="1023162" y="1372570"/>
            <a:ext cx="10897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二、影响泌乳的因素</a:t>
            </a:r>
            <a:endParaRPr lang="en-US" altLang="zh-CN" sz="32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F235330-E52F-4C5A-BE95-39392DF4630C}"/>
              </a:ext>
            </a:extLst>
          </p:cNvPr>
          <p:cNvSpPr txBox="1"/>
          <p:nvPr/>
        </p:nvSpPr>
        <p:spPr>
          <a:xfrm>
            <a:off x="1127088" y="2056686"/>
            <a:ext cx="949011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n-ea"/>
              </a:rPr>
              <a:t>1.</a:t>
            </a:r>
            <a:r>
              <a:rPr lang="zh-CN" altLang="en-US" sz="2400" b="1" dirty="0">
                <a:latin typeface="+mn-ea"/>
              </a:rPr>
              <a:t>品种</a:t>
            </a:r>
            <a:endParaRPr lang="en-US" altLang="zh-CN" sz="24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400" kern="100" dirty="0">
                <a:effectLst/>
                <a:latin typeface="+mn-ea"/>
              </a:rPr>
              <a:t> </a:t>
            </a:r>
            <a:r>
              <a:rPr lang="zh-CN" altLang="zh-CN" sz="2400" kern="100" dirty="0">
                <a:effectLst/>
                <a:latin typeface="+mn-ea"/>
                <a:cs typeface="Times New Roman" panose="02020603050405020304" pitchFamily="18" charset="0"/>
              </a:rPr>
              <a:t>一般大型肉用型或兼用型品种泌乳多于小型或产仔少的脂肪型品种。</a:t>
            </a:r>
            <a:endParaRPr lang="en-US" altLang="zh-CN" sz="24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kern="100" dirty="0">
                <a:latin typeface="+mn-ea"/>
                <a:cs typeface="Times New Roman" panose="02020603050405020304" pitchFamily="18" charset="0"/>
              </a:rPr>
              <a:t>2.</a:t>
            </a:r>
            <a:r>
              <a:rPr lang="zh-CN" altLang="zh-CN" sz="2400" b="1" kern="100" dirty="0">
                <a:effectLst/>
                <a:latin typeface="+mn-ea"/>
                <a:cs typeface="Times New Roman" panose="02020603050405020304" pitchFamily="18" charset="0"/>
              </a:rPr>
              <a:t>胎次和初配年龄</a:t>
            </a:r>
            <a:r>
              <a:rPr lang="en-US" altLang="zh-CN" sz="2400" b="1" kern="100" dirty="0">
                <a:effectLst/>
                <a:latin typeface="+mn-ea"/>
              </a:rPr>
              <a:t>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2400" kern="100" dirty="0">
                <a:effectLst/>
                <a:latin typeface="+mn-ea"/>
                <a:cs typeface="Times New Roman" panose="02020603050405020304" pitchFamily="18" charset="0"/>
              </a:rPr>
              <a:t>经产母猪泌乳量多于初产母猪</a:t>
            </a:r>
            <a:endParaRPr lang="en-US" altLang="zh-CN" sz="24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+mn-ea"/>
              </a:rPr>
              <a:t>正常情况下</a:t>
            </a:r>
            <a:r>
              <a:rPr lang="en-US" altLang="zh-CN" sz="2400" dirty="0">
                <a:latin typeface="+mn-ea"/>
              </a:rPr>
              <a:t>,</a:t>
            </a:r>
            <a:r>
              <a:rPr lang="zh-CN" altLang="en-US" sz="2400" dirty="0">
                <a:latin typeface="+mn-ea"/>
              </a:rPr>
              <a:t>第</a:t>
            </a:r>
            <a:r>
              <a:rPr lang="en-US" altLang="zh-CN" sz="2400" dirty="0">
                <a:latin typeface="+mn-ea"/>
              </a:rPr>
              <a:t>1</a:t>
            </a:r>
            <a:r>
              <a:rPr lang="zh-CN" altLang="en-US" sz="2400" dirty="0">
                <a:latin typeface="+mn-ea"/>
              </a:rPr>
              <a:t>胎的泌乳量较低；</a:t>
            </a:r>
            <a:endParaRPr lang="en-US" altLang="zh-CN" sz="2400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+mn-ea"/>
              </a:rPr>
              <a:t>第</a:t>
            </a:r>
            <a:r>
              <a:rPr lang="en-US" altLang="zh-CN" sz="2400" dirty="0">
                <a:latin typeface="+mn-ea"/>
              </a:rPr>
              <a:t>2</a:t>
            </a:r>
            <a:r>
              <a:rPr lang="zh-CN" altLang="en-US" sz="2400" dirty="0">
                <a:latin typeface="+mn-ea"/>
              </a:rPr>
              <a:t>胎开始上升</a:t>
            </a:r>
            <a:r>
              <a:rPr lang="en-US" altLang="zh-CN" sz="2400" dirty="0">
                <a:latin typeface="+mn-ea"/>
              </a:rPr>
              <a:t>,</a:t>
            </a:r>
            <a:r>
              <a:rPr lang="zh-CN" altLang="en-US" sz="2400" dirty="0">
                <a:latin typeface="+mn-ea"/>
              </a:rPr>
              <a:t>第</a:t>
            </a:r>
            <a:r>
              <a:rPr lang="en-US" altLang="zh-CN" sz="2400" dirty="0">
                <a:latin typeface="+mn-ea"/>
              </a:rPr>
              <a:t>3</a:t>
            </a:r>
            <a:r>
              <a:rPr lang="zh-CN" altLang="en-US" sz="2400" dirty="0">
                <a:latin typeface="+mn-ea"/>
              </a:rPr>
              <a:t>、</a:t>
            </a:r>
            <a:r>
              <a:rPr lang="en-US" altLang="zh-CN" sz="2400" dirty="0">
                <a:latin typeface="+mn-ea"/>
              </a:rPr>
              <a:t>4</a:t>
            </a:r>
            <a:r>
              <a:rPr lang="zh-CN" altLang="en-US" sz="2400" dirty="0">
                <a:latin typeface="+mn-ea"/>
              </a:rPr>
              <a:t>、</a:t>
            </a:r>
            <a:r>
              <a:rPr lang="en-US" altLang="zh-CN" sz="2400" dirty="0">
                <a:latin typeface="+mn-ea"/>
              </a:rPr>
              <a:t>5</a:t>
            </a:r>
            <a:r>
              <a:rPr lang="zh-CN" altLang="en-US" sz="2400" dirty="0">
                <a:latin typeface="+mn-ea"/>
              </a:rPr>
              <a:t>、</a:t>
            </a:r>
            <a:r>
              <a:rPr lang="en-US" altLang="zh-CN" sz="2400" dirty="0">
                <a:latin typeface="+mn-ea"/>
              </a:rPr>
              <a:t>6</a:t>
            </a:r>
            <a:r>
              <a:rPr lang="zh-CN" altLang="en-US" sz="2400" dirty="0">
                <a:latin typeface="+mn-ea"/>
              </a:rPr>
              <a:t>胎维持在一定水平上；</a:t>
            </a:r>
            <a:endParaRPr lang="en-US" altLang="zh-CN" sz="2400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+mn-ea"/>
              </a:rPr>
              <a:t>第</a:t>
            </a:r>
            <a:r>
              <a:rPr lang="en-US" altLang="zh-CN" sz="2400" dirty="0">
                <a:latin typeface="+mn-ea"/>
              </a:rPr>
              <a:t>7</a:t>
            </a:r>
            <a:r>
              <a:rPr lang="zh-CN" altLang="en-US" sz="2400" dirty="0">
                <a:latin typeface="+mn-ea"/>
              </a:rPr>
              <a:t>、</a:t>
            </a:r>
            <a:r>
              <a:rPr lang="en-US" altLang="zh-CN" sz="2400" dirty="0">
                <a:latin typeface="+mn-ea"/>
              </a:rPr>
              <a:t>8</a:t>
            </a:r>
            <a:r>
              <a:rPr lang="zh-CN" altLang="en-US" sz="2400" dirty="0">
                <a:latin typeface="+mn-ea"/>
              </a:rPr>
              <a:t>胎开始下降。</a:t>
            </a:r>
          </a:p>
          <a:p>
            <a:endParaRPr lang="en-US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1800" b="1" dirty="0"/>
          </a:p>
        </p:txBody>
      </p:sp>
    </p:spTree>
    <p:extLst>
      <p:ext uri="{BB962C8B-B14F-4D97-AF65-F5344CB8AC3E}">
        <p14:creationId xmlns:p14="http://schemas.microsoft.com/office/powerpoint/2010/main" val="7708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45808" y="603350"/>
            <a:ext cx="6400800" cy="68032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知识链接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2595A13-DD5B-45FE-BB4F-19D7EA234DAF}"/>
              </a:ext>
            </a:extLst>
          </p:cNvPr>
          <p:cNvSpPr txBox="1"/>
          <p:nvPr/>
        </p:nvSpPr>
        <p:spPr>
          <a:xfrm>
            <a:off x="1045808" y="1353378"/>
            <a:ext cx="10897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二、影响泌乳的因素</a:t>
            </a:r>
            <a:endParaRPr lang="en-US" altLang="zh-CN" sz="3200" b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547ECAC-227B-450C-B2B3-AC718192CAA9}"/>
              </a:ext>
            </a:extLst>
          </p:cNvPr>
          <p:cNvSpPr txBox="1"/>
          <p:nvPr/>
        </p:nvSpPr>
        <p:spPr>
          <a:xfrm>
            <a:off x="1246682" y="2061795"/>
            <a:ext cx="10073964" cy="169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n-ea"/>
              </a:rPr>
              <a:t>3.</a:t>
            </a:r>
            <a:r>
              <a:rPr lang="zh-CN" altLang="en-US" sz="2400" b="1" dirty="0">
                <a:latin typeface="+mn-ea"/>
              </a:rPr>
              <a:t>哺乳仔猪头数</a:t>
            </a:r>
            <a:endParaRPr lang="en-US" altLang="zh-CN" sz="24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+mn-ea"/>
              </a:rPr>
              <a:t>母猪带仔头数的多少将影响着泌乳量</a:t>
            </a:r>
            <a:r>
              <a:rPr lang="en-US" altLang="zh-CN" sz="2400" dirty="0">
                <a:latin typeface="+mn-ea"/>
              </a:rPr>
              <a:t>,</a:t>
            </a:r>
            <a:r>
              <a:rPr lang="zh-CN" altLang="en-US" sz="2400" dirty="0">
                <a:latin typeface="+mn-ea"/>
              </a:rPr>
              <a:t>带仔头数多</a:t>
            </a:r>
            <a:r>
              <a:rPr lang="en-US" altLang="zh-CN" sz="2400" dirty="0">
                <a:latin typeface="+mn-ea"/>
              </a:rPr>
              <a:t>,</a:t>
            </a:r>
            <a:r>
              <a:rPr lang="zh-CN" altLang="en-US" sz="2400" dirty="0">
                <a:latin typeface="+mn-ea"/>
              </a:rPr>
              <a:t>则母猪泌乳量就高</a:t>
            </a:r>
            <a:r>
              <a:rPr lang="en-US" altLang="zh-CN" sz="2400" dirty="0">
                <a:latin typeface="+mn-ea"/>
              </a:rPr>
              <a:t>,</a:t>
            </a:r>
            <a:r>
              <a:rPr lang="zh-CN" altLang="en-US" sz="2400" dirty="0">
                <a:latin typeface="+mn-ea"/>
              </a:rPr>
              <a:t>但每头仔猪日获得的乳量却减少了。</a:t>
            </a:r>
            <a:endParaRPr lang="en-US" altLang="zh-CN" sz="2400" dirty="0">
              <a:latin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8E73F9A-B2B4-4982-AA99-B28BBABDCFA3}"/>
              </a:ext>
            </a:extLst>
          </p:cNvPr>
          <p:cNvSpPr txBox="1"/>
          <p:nvPr/>
        </p:nvSpPr>
        <p:spPr>
          <a:xfrm>
            <a:off x="1170777" y="3984502"/>
            <a:ext cx="10073964" cy="2245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n-ea"/>
              </a:rPr>
              <a:t>4.</a:t>
            </a:r>
            <a:r>
              <a:rPr lang="zh-CN" altLang="en-US" sz="2400" b="1" dirty="0">
                <a:latin typeface="+mn-ea"/>
              </a:rPr>
              <a:t>环境与饲养管理</a:t>
            </a:r>
            <a:endParaRPr lang="en-US" altLang="zh-CN" sz="24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+mn-ea"/>
              </a:rPr>
              <a:t>温、湿度适宜，安静环境有利于泌乳。据报道，</a:t>
            </a:r>
            <a:r>
              <a:rPr lang="en-US" altLang="zh-CN" sz="2400" dirty="0">
                <a:latin typeface="+mn-ea"/>
              </a:rPr>
              <a:t>60</a:t>
            </a:r>
            <a:r>
              <a:rPr lang="zh-CN" altLang="en-US" sz="2400" dirty="0">
                <a:latin typeface="+mn-ea"/>
              </a:rPr>
              <a:t>天泌乳期内，夜间比白天多泌乳</a:t>
            </a:r>
            <a:r>
              <a:rPr lang="en-US" altLang="zh-CN" sz="2400" dirty="0">
                <a:latin typeface="+mn-ea"/>
              </a:rPr>
              <a:t>19.2kg</a:t>
            </a:r>
            <a:r>
              <a:rPr lang="zh-CN" altLang="en-US" sz="2400" dirty="0">
                <a:latin typeface="+mn-ea"/>
              </a:rPr>
              <a:t>。反过来高温、高湿、低温、噪声干扰等环境将使母猪泌乳量降低。</a:t>
            </a:r>
            <a:endParaRPr lang="en-US" altLang="zh-CN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986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45808" y="603350"/>
            <a:ext cx="6400800" cy="68032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知识链接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2595A13-DD5B-45FE-BB4F-19D7EA234DAF}"/>
              </a:ext>
            </a:extLst>
          </p:cNvPr>
          <p:cNvSpPr txBox="1"/>
          <p:nvPr/>
        </p:nvSpPr>
        <p:spPr>
          <a:xfrm>
            <a:off x="1045808" y="1400230"/>
            <a:ext cx="10897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二、影响泌乳的因素</a:t>
            </a:r>
            <a:endParaRPr lang="en-US" altLang="zh-CN" sz="32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8CAD09D-406D-486C-98A1-C7739F508A2A}"/>
              </a:ext>
            </a:extLst>
          </p:cNvPr>
          <p:cNvSpPr txBox="1"/>
          <p:nvPr/>
        </p:nvSpPr>
        <p:spPr>
          <a:xfrm>
            <a:off x="1045808" y="2101564"/>
            <a:ext cx="10180992" cy="391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</a:pPr>
            <a:r>
              <a:rPr lang="en-US" altLang="zh-CN" sz="2400" b="1" kern="100" dirty="0">
                <a:effectLst/>
                <a:latin typeface="+mn-ea"/>
              </a:rPr>
              <a:t>5</a:t>
            </a:r>
            <a:r>
              <a:rPr lang="zh-CN" altLang="zh-CN" sz="2400" b="1" kern="100" dirty="0">
                <a:effectLst/>
                <a:latin typeface="+mn-ea"/>
              </a:rPr>
              <a:t>．健康状况</a:t>
            </a:r>
            <a:r>
              <a:rPr lang="en-US" altLang="zh-CN" sz="2400" b="1" kern="100" dirty="0">
                <a:effectLst/>
                <a:latin typeface="+mn-ea"/>
              </a:rPr>
              <a:t>  </a:t>
            </a:r>
            <a:r>
              <a:rPr lang="zh-CN" altLang="zh-CN" sz="2400" kern="100" dirty="0">
                <a:effectLst/>
                <a:latin typeface="+mn-ea"/>
              </a:rPr>
              <a:t>健康状况对泌乳影响较大，如发生一些产后应激综合征如</a:t>
            </a:r>
            <a:r>
              <a:rPr lang="en-US" altLang="zh-CN" sz="2400" kern="100" dirty="0">
                <a:effectLst/>
                <a:latin typeface="+mn-ea"/>
              </a:rPr>
              <a:t>MMA</a:t>
            </a:r>
            <a:r>
              <a:rPr lang="zh-CN" altLang="zh-CN" sz="2400" kern="100" dirty="0">
                <a:effectLst/>
                <a:latin typeface="+mn-ea"/>
              </a:rPr>
              <a:t>（</a:t>
            </a:r>
            <a:r>
              <a:rPr lang="en-US" altLang="zh-CN" sz="2400" kern="100" dirty="0">
                <a:effectLst/>
                <a:latin typeface="+mn-ea"/>
              </a:rPr>
              <a:t>Mastitis-</a:t>
            </a:r>
            <a:r>
              <a:rPr lang="zh-CN" altLang="zh-CN" sz="2400" kern="100" dirty="0">
                <a:effectLst/>
                <a:latin typeface="+mn-ea"/>
              </a:rPr>
              <a:t>乳房炎、</a:t>
            </a:r>
            <a:r>
              <a:rPr lang="en-US" altLang="zh-CN" sz="2400" kern="100" dirty="0">
                <a:effectLst/>
                <a:latin typeface="+mn-ea"/>
              </a:rPr>
              <a:t>Metritis-</a:t>
            </a:r>
            <a:r>
              <a:rPr lang="zh-CN" altLang="zh-CN" sz="2400" kern="100" dirty="0">
                <a:effectLst/>
                <a:latin typeface="+mn-ea"/>
              </a:rPr>
              <a:t>子宫炎、</a:t>
            </a:r>
            <a:r>
              <a:rPr lang="en-US" altLang="zh-CN" sz="2400" kern="100" dirty="0" err="1">
                <a:effectLst/>
                <a:latin typeface="+mn-ea"/>
              </a:rPr>
              <a:t>Agatactia</a:t>
            </a:r>
            <a:r>
              <a:rPr lang="en-US" altLang="zh-CN" sz="2400" kern="100" dirty="0">
                <a:effectLst/>
                <a:latin typeface="+mn-ea"/>
              </a:rPr>
              <a:t>_</a:t>
            </a:r>
            <a:r>
              <a:rPr lang="zh-CN" altLang="zh-CN" sz="2400" kern="100" dirty="0">
                <a:effectLst/>
                <a:latin typeface="+mn-ea"/>
              </a:rPr>
              <a:t>无乳症）等，会严重影响母猪泌乳量。</a:t>
            </a:r>
          </a:p>
          <a:p>
            <a:pPr indent="304800" algn="just">
              <a:lnSpc>
                <a:spcPct val="150000"/>
              </a:lnSpc>
            </a:pPr>
            <a:r>
              <a:rPr lang="en-US" altLang="zh-CN" sz="2400" kern="100" dirty="0">
                <a:effectLst/>
                <a:latin typeface="+mn-ea"/>
              </a:rPr>
              <a:t>MMA</a:t>
            </a:r>
            <a:r>
              <a:rPr lang="zh-CN" altLang="zh-CN" sz="2400" kern="100" dirty="0">
                <a:effectLst/>
                <a:latin typeface="+mn-ea"/>
              </a:rPr>
              <a:t>常发生于产后</a:t>
            </a:r>
            <a:r>
              <a:rPr lang="en-US" altLang="zh-CN" sz="2400" kern="100" dirty="0">
                <a:effectLst/>
                <a:latin typeface="+mn-ea"/>
              </a:rPr>
              <a:t>12</a:t>
            </a:r>
            <a:r>
              <a:rPr lang="zh-CN" altLang="zh-CN" sz="2400" kern="100" dirty="0">
                <a:effectLst/>
                <a:latin typeface="+mn-ea"/>
              </a:rPr>
              <a:t>小时，其表现为呼吸、心跳增数，精神不振，体温升高，便秘，不愿站立和哺乳，乳房炎症，食欲不振，阴户有恶露，皮肤出现红斑。其产生原因主要是日粮不平衡，少运动，过肥，产前喂料过多，便秘、产前产后猪过度应激、传染病等引起。</a:t>
            </a:r>
          </a:p>
        </p:txBody>
      </p:sp>
    </p:spTree>
    <p:extLst>
      <p:ext uri="{BB962C8B-B14F-4D97-AF65-F5344CB8AC3E}">
        <p14:creationId xmlns:p14="http://schemas.microsoft.com/office/powerpoint/2010/main" val="100706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45808" y="603350"/>
            <a:ext cx="6400800" cy="68032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知识链接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2595A13-DD5B-45FE-BB4F-19D7EA234DAF}"/>
              </a:ext>
            </a:extLst>
          </p:cNvPr>
          <p:cNvSpPr txBox="1"/>
          <p:nvPr/>
        </p:nvSpPr>
        <p:spPr>
          <a:xfrm>
            <a:off x="1045808" y="1473887"/>
            <a:ext cx="10897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三、提高泌乳量的措施</a:t>
            </a:r>
            <a:endParaRPr lang="en-US" altLang="zh-CN" sz="32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8CAD09D-406D-486C-98A1-C7739F508A2A}"/>
              </a:ext>
            </a:extLst>
          </p:cNvPr>
          <p:cNvSpPr txBox="1"/>
          <p:nvPr/>
        </p:nvSpPr>
        <p:spPr>
          <a:xfrm>
            <a:off x="1117263" y="2268227"/>
            <a:ext cx="10180992" cy="325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2800" kern="100" dirty="0">
                <a:effectLst/>
                <a:latin typeface="+mn-ea"/>
              </a:rPr>
              <a:t>补充动物性蛋白质饲料，如鱼粉、虾粉、煮熟的胎衣</a:t>
            </a:r>
            <a:r>
              <a:rPr lang="zh-CN" altLang="en-US" sz="2800" kern="100" dirty="0">
                <a:effectLst/>
                <a:latin typeface="+mn-ea"/>
              </a:rPr>
              <a:t>。</a:t>
            </a:r>
            <a:endParaRPr lang="en-US" altLang="zh-CN" sz="2800" kern="100" dirty="0">
              <a:latin typeface="+mn-ea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2800" kern="100" dirty="0">
                <a:effectLst/>
                <a:latin typeface="+mn-ea"/>
              </a:rPr>
              <a:t>适当饲喂青绿多汁饲料。</a:t>
            </a:r>
            <a:endParaRPr lang="en-US" altLang="zh-CN" sz="2800" kern="100" dirty="0">
              <a:effectLst/>
              <a:latin typeface="+mn-ea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2800" kern="100" dirty="0">
                <a:effectLst/>
                <a:latin typeface="+mn-ea"/>
              </a:rPr>
              <a:t>加强运动和多哂太阳。</a:t>
            </a:r>
            <a:endParaRPr lang="en-US" altLang="zh-CN" sz="2800" kern="100" dirty="0">
              <a:effectLst/>
              <a:latin typeface="+mn-ea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2800" kern="100" dirty="0">
                <a:effectLst/>
                <a:latin typeface="+mn-ea"/>
              </a:rPr>
              <a:t>保持环境安静、清洁。</a:t>
            </a:r>
            <a:endParaRPr lang="en-US" altLang="zh-CN" sz="2800" kern="100" dirty="0">
              <a:effectLst/>
              <a:latin typeface="+mn-ea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2800" kern="100" dirty="0">
                <a:effectLst/>
                <a:latin typeface="+mn-ea"/>
              </a:rPr>
              <a:t>防止哺乳母猪便秘。</a:t>
            </a:r>
          </a:p>
        </p:txBody>
      </p:sp>
    </p:spTree>
    <p:extLst>
      <p:ext uri="{BB962C8B-B14F-4D97-AF65-F5344CB8AC3E}">
        <p14:creationId xmlns:p14="http://schemas.microsoft.com/office/powerpoint/2010/main" val="248669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18943F-0D73-43DE-A782-47DE34B31416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838200" y="2159000"/>
            <a:ext cx="10515600" cy="43513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sz="7200" dirty="0">
                <a:solidFill>
                  <a:srgbClr val="000099"/>
                </a:solidFill>
                <a:ea typeface="华文行楷" pitchFamily="2" charset="-122"/>
              </a:rPr>
              <a:t>谢谢大家！</a:t>
            </a:r>
          </a:p>
        </p:txBody>
      </p:sp>
    </p:spTree>
    <p:extLst>
      <p:ext uri="{BB962C8B-B14F-4D97-AF65-F5344CB8AC3E}">
        <p14:creationId xmlns:p14="http://schemas.microsoft.com/office/powerpoint/2010/main" val="307062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240" y="92710"/>
            <a:ext cx="6854456" cy="68544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179" y="1565838"/>
            <a:ext cx="4267881" cy="4338134"/>
          </a:xfrm>
          <a:prstGeom prst="rect">
            <a:avLst/>
          </a:prstGeom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760319" y="2839046"/>
            <a:ext cx="3365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>
              <a:defRPr/>
            </a:pPr>
            <a:endParaRPr lang="en-US" altLang="zh-CN" sz="4800" kern="0" dirty="0">
              <a:solidFill>
                <a:srgbClr val="AE5D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8565">
              <a:defRPr/>
            </a:pPr>
            <a:r>
              <a:rPr lang="zh-CN" altLang="en-US" sz="4800" kern="0" dirty="0">
                <a:solidFill>
                  <a:srgbClr val="AE5D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哺乳母猪的饲养管理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81301" y="2126961"/>
            <a:ext cx="27238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2B60A5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任务二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195678" y="2096184"/>
            <a:ext cx="4457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一、哺乳母猪的饲养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266709" y="4502105"/>
            <a:ext cx="4533284" cy="596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二、哺乳母猪的管理</a:t>
            </a:r>
          </a:p>
        </p:txBody>
      </p:sp>
      <p:sp>
        <p:nvSpPr>
          <p:cNvPr id="16" name="圆角矩形 51"/>
          <p:cNvSpPr/>
          <p:nvPr/>
        </p:nvSpPr>
        <p:spPr>
          <a:xfrm>
            <a:off x="6874696" y="1781404"/>
            <a:ext cx="4544291" cy="1147131"/>
          </a:xfrm>
          <a:prstGeom prst="roundRect">
            <a:avLst/>
          </a:prstGeom>
          <a:noFill/>
          <a:ln>
            <a:solidFill>
              <a:srgbClr val="5858A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51"/>
          <p:cNvSpPr/>
          <p:nvPr/>
        </p:nvSpPr>
        <p:spPr>
          <a:xfrm>
            <a:off x="6991542" y="4202409"/>
            <a:ext cx="4544291" cy="1195647"/>
          </a:xfrm>
          <a:prstGeom prst="roundRect">
            <a:avLst/>
          </a:prstGeom>
          <a:noFill/>
          <a:ln>
            <a:solidFill>
              <a:srgbClr val="5858A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724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5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6" grpId="0" bldLvl="0" animBg="1"/>
      <p:bldP spid="1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>
            <a:extLst>
              <a:ext uri="{FF2B5EF4-FFF2-40B4-BE49-F238E27FC236}">
                <a16:creationId xmlns:a16="http://schemas.microsoft.com/office/drawing/2014/main" id="{05F4B141-EE86-4C32-9A7B-60F471C94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9960" y="639445"/>
            <a:ext cx="10515600" cy="1325563"/>
          </a:xfrm>
        </p:spPr>
        <p:txBody>
          <a:bodyPr/>
          <a:lstStyle/>
          <a:p>
            <a:pPr algn="just"/>
            <a:r>
              <a:rPr lang="zh-CN" altLang="en-US" sz="4000" b="1" dirty="0">
                <a:latin typeface="宋体" panose="02010600030101010101" pitchFamily="2" charset="-122"/>
              </a:rPr>
              <a:t>哺乳母猪的饲养管理</a:t>
            </a:r>
          </a:p>
        </p:txBody>
      </p:sp>
      <p:sp>
        <p:nvSpPr>
          <p:cNvPr id="407555" name="Rectangle 3">
            <a:extLst>
              <a:ext uri="{FF2B5EF4-FFF2-40B4-BE49-F238E27FC236}">
                <a16:creationId xmlns:a16="http://schemas.microsoft.com/office/drawing/2014/main" id="{5452C6EE-03A1-430F-9B23-C2A50DF45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algn="just"/>
            <a:r>
              <a:rPr lang="zh-CN" altLang="en-US" dirty="0">
                <a:latin typeface="宋体" panose="02010600030101010101" pitchFamily="2" charset="-122"/>
              </a:rPr>
              <a:t>母猪每天泌乳，消耗大量的营养，在哺乳期，从饲料中摄取的营养往往是入不敷支，必然会动用身体的营养贮备而出现掉膘</a:t>
            </a:r>
            <a:r>
              <a:rPr lang="en-US" altLang="zh-CN" dirty="0">
                <a:latin typeface="宋体" panose="02010600030101010101" pitchFamily="2" charset="-122"/>
              </a:rPr>
              <a:t>(</a:t>
            </a:r>
            <a:r>
              <a:rPr lang="zh-CN" altLang="en-US" dirty="0">
                <a:latin typeface="宋体" panose="02010600030101010101" pitchFamily="2" charset="-122"/>
              </a:rPr>
              <a:t>消瘦</a:t>
            </a:r>
            <a:r>
              <a:rPr lang="en-US" altLang="zh-CN" dirty="0">
                <a:latin typeface="宋体" panose="02010600030101010101" pitchFamily="2" charset="-122"/>
              </a:rPr>
              <a:t>)</a:t>
            </a:r>
            <a:r>
              <a:rPr lang="zh-CN" altLang="en-US" dirty="0">
                <a:latin typeface="宋体" panose="02010600030101010101" pitchFamily="2" charset="-122"/>
              </a:rPr>
              <a:t>。</a:t>
            </a:r>
            <a:endParaRPr lang="en-US" altLang="zh-CN" dirty="0">
              <a:latin typeface="宋体" panose="02010600030101010101" pitchFamily="2" charset="-122"/>
            </a:endParaRPr>
          </a:p>
          <a:p>
            <a:pPr algn="just"/>
            <a:endParaRPr lang="zh-CN" altLang="en-US" dirty="0">
              <a:latin typeface="宋体" panose="02010600030101010101" pitchFamily="2" charset="-122"/>
            </a:endParaRPr>
          </a:p>
          <a:p>
            <a:pPr algn="just"/>
            <a:r>
              <a:rPr lang="zh-CN" altLang="en-US" sz="3600" b="1" dirty="0"/>
              <a:t>工作目标：</a:t>
            </a:r>
          </a:p>
          <a:p>
            <a:pPr eaLnBrk="0" hangingPunct="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dirty="0"/>
              <a:t>一是为仔猪提供质优量多的乳汁，保证仔猪正常生长发育；</a:t>
            </a:r>
          </a:p>
          <a:p>
            <a:pPr eaLnBrk="0" hangingPunct="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dirty="0"/>
              <a:t>二是维持母猪良好的体况，保证断奶后能正常发情配种。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>
            <a:extLst>
              <a:ext uri="{FF2B5EF4-FFF2-40B4-BE49-F238E27FC236}">
                <a16:creationId xmlns:a16="http://schemas.microsoft.com/office/drawing/2014/main" id="{7D75C62B-FDD6-4706-B0BF-BC2BB1467B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960" y="1263564"/>
            <a:ext cx="7024687" cy="814388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ea typeface="黑体" panose="02010609060101010101" pitchFamily="49" charset="-122"/>
              </a:rPr>
              <a:t>1</a:t>
            </a:r>
            <a:r>
              <a:rPr lang="zh-CN" altLang="en-US" sz="3200" dirty="0">
                <a:ea typeface="黑体" panose="02010609060101010101" pitchFamily="49" charset="-122"/>
              </a:rPr>
              <a:t>、饲粮设计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4FD67D4-7697-492D-9B27-B4717353D57D}"/>
              </a:ext>
            </a:extLst>
          </p:cNvPr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>
            <a:extLst>
              <a:ext uri="{FF2B5EF4-FFF2-40B4-BE49-F238E27FC236}">
                <a16:creationId xmlns:a16="http://schemas.microsoft.com/office/drawing/2014/main" id="{F3F028C0-F68E-4642-A7B2-FF644ABD57C1}"/>
              </a:ext>
            </a:extLst>
          </p:cNvPr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一、哺乳母猪的饲养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4DD24DA7-3BF8-4127-B8CE-70A10F74CD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124650"/>
              </p:ext>
            </p:extLst>
          </p:nvPr>
        </p:nvGraphicFramePr>
        <p:xfrm>
          <a:off x="1297488" y="2077952"/>
          <a:ext cx="10015672" cy="5156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8026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>
            <a:extLst>
              <a:ext uri="{FF2B5EF4-FFF2-40B4-BE49-F238E27FC236}">
                <a16:creationId xmlns:a16="http://schemas.microsoft.com/office/drawing/2014/main" id="{7D75C62B-FDD6-4706-B0BF-BC2BB1467B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960" y="1263564"/>
            <a:ext cx="7024687" cy="814388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ea typeface="黑体" panose="02010609060101010101" pitchFamily="49" charset="-122"/>
              </a:rPr>
              <a:t>2</a:t>
            </a:r>
            <a:r>
              <a:rPr lang="zh-CN" altLang="en-US" sz="3200" dirty="0">
                <a:ea typeface="黑体" panose="02010609060101010101" pitchFamily="49" charset="-122"/>
              </a:rPr>
              <a:t>、合理饲养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4FD67D4-7697-492D-9B27-B4717353D57D}"/>
              </a:ext>
            </a:extLst>
          </p:cNvPr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4DD24DA7-3BF8-4127-B8CE-70A10F74CD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3305711"/>
              </p:ext>
            </p:extLst>
          </p:nvPr>
        </p:nvGraphicFramePr>
        <p:xfrm>
          <a:off x="967288" y="1421078"/>
          <a:ext cx="10515600" cy="5706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034CBA4F-3BE5-4AD1-AFF8-FF9284DA4E88}"/>
              </a:ext>
            </a:extLst>
          </p:cNvPr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一、哺乳母猪的饲养</a:t>
            </a:r>
          </a:p>
        </p:txBody>
      </p:sp>
    </p:spTree>
    <p:extLst>
      <p:ext uri="{BB962C8B-B14F-4D97-AF65-F5344CB8AC3E}">
        <p14:creationId xmlns:p14="http://schemas.microsoft.com/office/powerpoint/2010/main" val="665524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内容占位符 2"/>
          <p:cNvSpPr>
            <a:spLocks noGrp="1"/>
          </p:cNvSpPr>
          <p:nvPr>
            <p:ph idx="1"/>
          </p:nvPr>
        </p:nvSpPr>
        <p:spPr>
          <a:xfrm>
            <a:off x="766932" y="1343818"/>
            <a:ext cx="7693487" cy="4351338"/>
          </a:xfrm>
        </p:spPr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3FE11D7-1683-4103-A3EC-86C65ECAD6A6}"/>
              </a:ext>
            </a:extLst>
          </p:cNvPr>
          <p:cNvSpPr/>
          <p:nvPr/>
        </p:nvSpPr>
        <p:spPr>
          <a:xfrm>
            <a:off x="1212937" y="5909467"/>
            <a:ext cx="976612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母猪产前患病必须及时诊治</a:t>
            </a:r>
            <a:r>
              <a:rPr lang="en-US" altLang="zh-CN" sz="24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,</a:t>
            </a:r>
            <a:r>
              <a:rPr lang="zh-CN" altLang="en-US" sz="24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以免影响分娩、泌乳和引发仔猪黄痢等病。</a:t>
            </a: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84782D41-5CEF-48B3-996C-0180F2240C50}"/>
              </a:ext>
            </a:extLst>
          </p:cNvPr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二、哺乳母猪的管理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2C160EB-F878-48B6-A962-CC7518829012}"/>
              </a:ext>
            </a:extLst>
          </p:cNvPr>
          <p:cNvSpPr txBox="1"/>
          <p:nvPr/>
        </p:nvSpPr>
        <p:spPr>
          <a:xfrm>
            <a:off x="1057996" y="1558129"/>
            <a:ext cx="9162964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/>
            <a:r>
              <a:rPr lang="en-US" altLang="zh-CN" sz="2200" kern="10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zh-CN" altLang="en-US" sz="2200" kern="100" dirty="0">
                <a:solidFill>
                  <a:srgbClr val="000000"/>
                </a:solidFill>
                <a:latin typeface="+mn-ea"/>
              </a:rPr>
              <a:t>、</a:t>
            </a:r>
            <a:r>
              <a:rPr lang="zh-CN" altLang="en-US" sz="2200" kern="100" dirty="0">
                <a:solidFill>
                  <a:srgbClr val="000000"/>
                </a:solidFill>
                <a:effectLst/>
                <a:latin typeface="+mn-ea"/>
              </a:rPr>
              <a:t>保持哺乳舍内环境安静，清洁干燥，舒适温暖，空气清新，日光充足。夏天做好防暑降温工作，慎防母猪中暑；冬季要防寒保温，防止贼风侵袭。</a:t>
            </a:r>
          </a:p>
          <a:p>
            <a:pPr indent="304800" algn="just"/>
            <a:r>
              <a:rPr lang="en-US" altLang="zh-CN" sz="2200" kern="100" dirty="0">
                <a:solidFill>
                  <a:srgbClr val="000000"/>
                </a:solidFill>
                <a:effectLst/>
                <a:latin typeface="+mn-ea"/>
              </a:rPr>
              <a:t>2</a:t>
            </a:r>
            <a:r>
              <a:rPr lang="zh-CN" altLang="en-US" sz="2200" kern="100" dirty="0">
                <a:solidFill>
                  <a:srgbClr val="000000"/>
                </a:solidFill>
                <a:effectLst/>
                <a:latin typeface="+mn-ea"/>
              </a:rPr>
              <a:t>、每</a:t>
            </a:r>
            <a:r>
              <a:rPr lang="en-US" altLang="zh-CN" sz="2200" kern="100" dirty="0">
                <a:solidFill>
                  <a:srgbClr val="000000"/>
                </a:solidFill>
                <a:effectLst/>
                <a:latin typeface="+mn-ea"/>
              </a:rPr>
              <a:t>2~3</a:t>
            </a:r>
            <a:r>
              <a:rPr lang="zh-CN" altLang="en-US" sz="2200" kern="100" dirty="0">
                <a:solidFill>
                  <a:srgbClr val="000000"/>
                </a:solidFill>
                <a:effectLst/>
                <a:latin typeface="+mn-ea"/>
              </a:rPr>
              <a:t>天必须用消毒剂喷雾消毒猪栏和过道。</a:t>
            </a:r>
          </a:p>
          <a:p>
            <a:pPr indent="304800" algn="just"/>
            <a:r>
              <a:rPr lang="en-US" altLang="zh-CN" sz="2200" kern="100" dirty="0">
                <a:solidFill>
                  <a:srgbClr val="000000"/>
                </a:solidFill>
                <a:effectLst/>
                <a:latin typeface="+mn-ea"/>
              </a:rPr>
              <a:t>3</a:t>
            </a:r>
            <a:r>
              <a:rPr lang="zh-CN" altLang="en-US" sz="2200" kern="100" dirty="0">
                <a:solidFill>
                  <a:srgbClr val="000000"/>
                </a:solidFill>
                <a:effectLst/>
                <a:latin typeface="+mn-ea"/>
              </a:rPr>
              <a:t>、产房设置自动饮水器，经常检查保证母猪随时饮水 。</a:t>
            </a:r>
          </a:p>
          <a:p>
            <a:pPr indent="304800" algn="just"/>
            <a:r>
              <a:rPr lang="en-US" altLang="zh-CN" sz="2200" kern="100" dirty="0">
                <a:solidFill>
                  <a:srgbClr val="000000"/>
                </a:solidFill>
                <a:effectLst/>
                <a:latin typeface="+mn-ea"/>
              </a:rPr>
              <a:t>4</a:t>
            </a:r>
            <a:r>
              <a:rPr lang="zh-CN" altLang="en-US" sz="2200" kern="100" dirty="0">
                <a:solidFill>
                  <a:srgbClr val="000000"/>
                </a:solidFill>
                <a:effectLst/>
                <a:latin typeface="+mn-ea"/>
              </a:rPr>
              <a:t>、保护好母猪的乳房和乳头  母猪乳腺的发育与仔猪吸吮有关，所以，母猪特别是初产母猪，一定要使所有的乳头都能均匀利用。同时，要训练母猪养成交替躺卧的习惯，便于仔猪哺乳。在带仔数少于乳头数时，要训练一头仔猪吮几个乳头，尤其要训练仔猪吮吸母猪乳房后面乳头，防止未利用的乳头萎缩。</a:t>
            </a:r>
          </a:p>
          <a:p>
            <a:pPr indent="304800" algn="just"/>
            <a:r>
              <a:rPr lang="en-US" altLang="zh-CN" sz="2200" kern="100" dirty="0">
                <a:solidFill>
                  <a:srgbClr val="000000"/>
                </a:solidFill>
                <a:effectLst/>
                <a:latin typeface="+mn-ea"/>
              </a:rPr>
              <a:t>5</a:t>
            </a:r>
            <a:r>
              <a:rPr lang="zh-CN" altLang="en-US" sz="2200" kern="100" dirty="0">
                <a:solidFill>
                  <a:srgbClr val="000000"/>
                </a:solidFill>
                <a:effectLst/>
                <a:latin typeface="+mn-ea"/>
              </a:rPr>
              <a:t>、适当运动并经常检查母猪健康状况。饲养员应经常观察母猪采食、粪便、精神状态及仔猪的生长发育表现，严防母猪发生发烧、便秘、子宫炎、乳房炎、风湿、感冒、发烧；仔猪消化不良腹泻等。</a:t>
            </a:r>
          </a:p>
        </p:txBody>
      </p:sp>
    </p:spTree>
    <p:extLst>
      <p:ext uri="{BB962C8B-B14F-4D97-AF65-F5344CB8AC3E}">
        <p14:creationId xmlns:p14="http://schemas.microsoft.com/office/powerpoint/2010/main" val="2981489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23888" y="590964"/>
            <a:ext cx="6400800" cy="68032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知识链接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2595A13-DD5B-45FE-BB4F-19D7EA234DAF}"/>
              </a:ext>
            </a:extLst>
          </p:cNvPr>
          <p:cNvSpPr txBox="1"/>
          <p:nvPr/>
        </p:nvSpPr>
        <p:spPr>
          <a:xfrm>
            <a:off x="923888" y="1271286"/>
            <a:ext cx="10897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一、母乳泌乳规律</a:t>
            </a:r>
            <a:endParaRPr lang="en-US" altLang="zh-CN" sz="3200" b="1" dirty="0"/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D2A3D1FB-36B3-45C0-A099-2076A9F30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3531394"/>
              </p:ext>
            </p:extLst>
          </p:nvPr>
        </p:nvGraphicFramePr>
        <p:xfrm>
          <a:off x="545645" y="2294788"/>
          <a:ext cx="11373633" cy="3942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A01E356D-D8B1-468B-AF1E-1584870A06C3}"/>
              </a:ext>
            </a:extLst>
          </p:cNvPr>
          <p:cNvSpPr txBox="1"/>
          <p:nvPr/>
        </p:nvSpPr>
        <p:spPr>
          <a:xfrm>
            <a:off x="1076288" y="200210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/>
              <a:t>1.</a:t>
            </a:r>
            <a:r>
              <a:rPr lang="zh-CN" altLang="en-US" sz="2800" b="1" dirty="0"/>
              <a:t>乳房的构造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310902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15328" y="513785"/>
            <a:ext cx="6400800" cy="68032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知识准备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2595A13-DD5B-45FE-BB4F-19D7EA234DAF}"/>
              </a:ext>
            </a:extLst>
          </p:cNvPr>
          <p:cNvSpPr txBox="1"/>
          <p:nvPr/>
        </p:nvSpPr>
        <p:spPr>
          <a:xfrm>
            <a:off x="923888" y="1152374"/>
            <a:ext cx="10897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一、母乳泌乳机制</a:t>
            </a:r>
            <a:endParaRPr lang="en-US" altLang="zh-CN" sz="32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FDA7C55-B503-4857-A28B-022AC54C51BF}"/>
              </a:ext>
            </a:extLst>
          </p:cNvPr>
          <p:cNvSpPr txBox="1"/>
          <p:nvPr/>
        </p:nvSpPr>
        <p:spPr>
          <a:xfrm>
            <a:off x="705664" y="2833955"/>
            <a:ext cx="107806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/>
              <a:t>猪的所有乳房中乳腺数量并不是相等的</a:t>
            </a:r>
            <a:r>
              <a:rPr lang="en-US" altLang="zh-CN" sz="2400" dirty="0"/>
              <a:t>,</a:t>
            </a:r>
            <a:r>
              <a:rPr lang="zh-CN" altLang="en-US" sz="2400" dirty="0"/>
              <a:t>其中前边乳房的乳腺数多于中部</a:t>
            </a:r>
            <a:r>
              <a:rPr lang="en-US" altLang="zh-CN" sz="2400" dirty="0"/>
              <a:t>,</a:t>
            </a:r>
            <a:r>
              <a:rPr lang="zh-CN" altLang="en-US" sz="2400" dirty="0"/>
              <a:t>中部又多于后部。</a:t>
            </a:r>
            <a:endParaRPr lang="en-US" altLang="zh-CN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/>
              <a:t>乳腺的数量直接影响着每个乳房的泌乳量</a:t>
            </a:r>
            <a:r>
              <a:rPr lang="en-US" altLang="zh-CN" sz="2400" dirty="0"/>
              <a:t>,</a:t>
            </a:r>
            <a:r>
              <a:rPr lang="zh-CN" altLang="en-US" sz="2400" dirty="0"/>
              <a:t>乳腺数量多</a:t>
            </a:r>
            <a:r>
              <a:rPr lang="en-US" altLang="zh-CN" sz="2400" dirty="0"/>
              <a:t>,</a:t>
            </a:r>
            <a:r>
              <a:rPr lang="zh-CN" altLang="en-US" sz="2400" dirty="0"/>
              <a:t>泌乳量就多。</a:t>
            </a:r>
            <a:endParaRPr lang="en-US" altLang="zh-CN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/>
              <a:t>因此</a:t>
            </a:r>
            <a:r>
              <a:rPr lang="en-US" altLang="zh-CN" sz="2400" dirty="0"/>
              <a:t>,</a:t>
            </a:r>
            <a:r>
              <a:rPr lang="zh-CN" altLang="en-US" sz="2400" dirty="0"/>
              <a:t>前边乳房的泌乳量高于中、后部的乳房。</a:t>
            </a:r>
            <a:endParaRPr lang="en-US" altLang="zh-CN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/>
              <a:t>泌乳量随着泌乳时间延长，逐渐增加到</a:t>
            </a:r>
            <a:r>
              <a:rPr lang="en-US" altLang="zh-CN" sz="2400" dirty="0"/>
              <a:t>21</a:t>
            </a:r>
            <a:r>
              <a:rPr lang="zh-CN" altLang="en-US" sz="2400" dirty="0"/>
              <a:t>日龄达到高峰，后逐渐降低。</a:t>
            </a:r>
            <a:endParaRPr lang="en-US" altLang="zh-CN" sz="2400" dirty="0"/>
          </a:p>
          <a:p>
            <a:endParaRPr lang="zh-CN" altLang="en-US" sz="2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A8E7111-F389-4DF4-98F4-2F364BF46238}"/>
              </a:ext>
            </a:extLst>
          </p:cNvPr>
          <p:cNvSpPr txBox="1"/>
          <p:nvPr/>
        </p:nvSpPr>
        <p:spPr>
          <a:xfrm>
            <a:off x="923888" y="202394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+mn-ea"/>
              </a:rPr>
              <a:t>2</a:t>
            </a:r>
            <a:r>
              <a:rPr lang="zh-CN" altLang="en-US" sz="2800" b="1" dirty="0">
                <a:latin typeface="+mn-ea"/>
              </a:rPr>
              <a:t>、泌乳量</a:t>
            </a:r>
            <a:endParaRPr lang="en-US" altLang="zh-CN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3293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84848" y="614436"/>
            <a:ext cx="6400800" cy="68032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知识链接</a:t>
            </a: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E8597CF6-C6E4-41EE-892B-0A486274B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5052138"/>
              </p:ext>
            </p:extLst>
          </p:nvPr>
        </p:nvGraphicFramePr>
        <p:xfrm>
          <a:off x="647242" y="1336450"/>
          <a:ext cx="11340166" cy="6144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EF45ED21-C048-46F2-9E79-6837B3704734}"/>
              </a:ext>
            </a:extLst>
          </p:cNvPr>
          <p:cNvSpPr txBox="1"/>
          <p:nvPr/>
        </p:nvSpPr>
        <p:spPr>
          <a:xfrm>
            <a:off x="1017834" y="2129158"/>
            <a:ext cx="106208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3</a:t>
            </a:r>
            <a:r>
              <a:rPr lang="zh-CN" altLang="en-US" sz="2800" b="1" dirty="0"/>
              <a:t>、泌乳和排乳</a:t>
            </a:r>
            <a:endParaRPr lang="en-US" altLang="zh-CN" sz="2800" b="1" dirty="0"/>
          </a:p>
          <a:p>
            <a:r>
              <a:rPr lang="zh-CN" altLang="en-US" sz="2400" b="1" dirty="0">
                <a:latin typeface="FangSong" panose="02010609060101010101" pitchFamily="49" charset="-122"/>
                <a:ea typeface="FangSong" panose="02010609060101010101" pitchFamily="49" charset="-122"/>
              </a:rPr>
              <a:t>母猪的泌乳是受神经和内分泌双重调节的</a:t>
            </a:r>
            <a:r>
              <a:rPr lang="en-US" altLang="zh-CN" sz="2400" b="1" dirty="0">
                <a:latin typeface="FangSong" panose="02010609060101010101" pitchFamily="49" charset="-122"/>
                <a:ea typeface="FangSong" panose="02010609060101010101" pitchFamily="49" charset="-122"/>
              </a:rPr>
              <a:t>,</a:t>
            </a:r>
            <a:r>
              <a:rPr lang="zh-CN" altLang="en-US" sz="2400" b="1" dirty="0">
                <a:latin typeface="FangSong" panose="02010609060101010101" pitchFamily="49" charset="-122"/>
                <a:ea typeface="FangSong" panose="02010609060101010101" pitchFamily="49" charset="-122"/>
              </a:rPr>
              <a:t>每一次放乳机制如下：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12C729B-73E8-4AA1-8A5E-7D6E5D79CAB2}"/>
              </a:ext>
            </a:extLst>
          </p:cNvPr>
          <p:cNvSpPr txBox="1"/>
          <p:nvPr/>
        </p:nvSpPr>
        <p:spPr>
          <a:xfrm>
            <a:off x="647242" y="5669002"/>
            <a:ext cx="11152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排乳激素的活性在血液中很快被破坏</a:t>
            </a:r>
            <a:r>
              <a:rPr lang="en-US" altLang="zh-CN" sz="24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导致母猪排乳时间较短</a:t>
            </a:r>
            <a:r>
              <a:rPr lang="en-US" altLang="zh-CN" sz="24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一般只有</a:t>
            </a:r>
            <a:r>
              <a:rPr lang="en-US" altLang="zh-CN" sz="24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15-30s</a:t>
            </a:r>
            <a:r>
              <a:rPr lang="zh-CN" altLang="en-US" sz="24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7CBDB11-9067-42D1-977A-BC50EEE93253}"/>
              </a:ext>
            </a:extLst>
          </p:cNvPr>
          <p:cNvSpPr txBox="1"/>
          <p:nvPr/>
        </p:nvSpPr>
        <p:spPr>
          <a:xfrm>
            <a:off x="984848" y="1336450"/>
            <a:ext cx="10897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一、母乳泌乳规律</a:t>
            </a:r>
            <a:endParaRPr lang="en-US" altLang="zh-CN" sz="3200" b="1" dirty="0"/>
          </a:p>
        </p:txBody>
      </p:sp>
    </p:spTree>
    <p:extLst>
      <p:ext uri="{BB962C8B-B14F-4D97-AF65-F5344CB8AC3E}">
        <p14:creationId xmlns:p14="http://schemas.microsoft.com/office/powerpoint/2010/main" val="31225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61597699-70f1-4b6a-ab61-0095a58b52bb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项目一</Template>
  <TotalTime>5418</TotalTime>
  <Words>1514</Words>
  <Application>Microsoft Office PowerPoint</Application>
  <PresentationFormat>宽屏</PresentationFormat>
  <Paragraphs>101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FangSong</vt:lpstr>
      <vt:lpstr>等线</vt:lpstr>
      <vt:lpstr>等线 Light</vt:lpstr>
      <vt:lpstr>方正兰亭超细黑简体</vt:lpstr>
      <vt:lpstr>华文行楷</vt:lpstr>
      <vt:lpstr>华文隶书</vt:lpstr>
      <vt:lpstr>宋体</vt:lpstr>
      <vt:lpstr>微软雅黑</vt:lpstr>
      <vt:lpstr>Arial</vt:lpstr>
      <vt:lpstr>Times New Roman</vt:lpstr>
      <vt:lpstr>Wingdings</vt:lpstr>
      <vt:lpstr>Office 主题​​</vt:lpstr>
      <vt:lpstr>PowerPoint 演示文稿</vt:lpstr>
      <vt:lpstr>PowerPoint 演示文稿</vt:lpstr>
      <vt:lpstr>哺乳母猪的饲养管理</vt:lpstr>
      <vt:lpstr>1、饲粮设计</vt:lpstr>
      <vt:lpstr>2、合理饲养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动物繁殖与改良</dc:title>
  <cp:lastModifiedBy>付 云娜</cp:lastModifiedBy>
  <cp:revision>494</cp:revision>
  <dcterms:created xsi:type="dcterms:W3CDTF">2019-09-17T02:06:00Z</dcterms:created>
  <dcterms:modified xsi:type="dcterms:W3CDTF">2020-11-19T09:15:59Z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