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63" r:id="rId2"/>
    <p:sldId id="331" r:id="rId3"/>
    <p:sldId id="362" r:id="rId4"/>
    <p:sldId id="258" r:id="rId5"/>
    <p:sldId id="260" r:id="rId6"/>
    <p:sldId id="353" r:id="rId7"/>
    <p:sldId id="352" r:id="rId8"/>
    <p:sldId id="354" r:id="rId9"/>
    <p:sldId id="266" r:id="rId10"/>
    <p:sldId id="355" r:id="rId11"/>
    <p:sldId id="340" r:id="rId12"/>
    <p:sldId id="267" r:id="rId13"/>
    <p:sldId id="356" r:id="rId14"/>
    <p:sldId id="357" r:id="rId15"/>
    <p:sldId id="359" r:id="rId16"/>
    <p:sldId id="358" r:id="rId17"/>
    <p:sldId id="342" r:id="rId18"/>
    <p:sldId id="337" r:id="rId19"/>
    <p:sldId id="360" r:id="rId20"/>
    <p:sldId id="344" r:id="rId21"/>
    <p:sldId id="291" r:id="rId22"/>
    <p:sldId id="323" r:id="rId23"/>
    <p:sldId id="361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66FFFF"/>
    <a:srgbClr val="000066"/>
    <a:srgbClr val="99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9" autoAdjust="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153C-44D6-44DB-BC70-5B95A2ECE9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39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4977-A111-490B-A128-4F8D374511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09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F9E2-01C9-4F6F-B886-FAB6335404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684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C3B9-A8AC-409A-A014-81C397F7F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6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54BA-4F0B-458A-BA74-2BF4F36B3B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598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167DD-680D-4FB0-AA25-B9BCB9C082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99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D2ED-2501-46F7-8327-92505DFA5D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109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3F44-0407-4861-B855-E69852D4A5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210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A0B5-2AB5-411B-AF77-7CE8C5B329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86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576B-C24F-4B3D-9DD7-3D8F4D34FE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9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CE77-29C5-4779-8949-28BD178656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435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4F0F53-D9B4-44FE-993A-861EB7840D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28.jpe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hyperlink" Target="&#39033;&#30446;&#20108;%20&#20840;&#36523;&#24615;&#30142;&#30149;.ppt" TargetMode="External"/><Relationship Id="rId1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slide" Target="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hyperlink" Target="../&#29482;&#30149;&#38450;&#27835;.ppt" TargetMode="External"/><Relationship Id="rId5" Type="http://schemas.openxmlformats.org/officeDocument/2006/relationships/slide" Target="slide12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slide" Target="slide9.xml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w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/>
              <a:t>任务</a:t>
            </a:r>
            <a:r>
              <a:rPr lang="en-US" altLang="zh-CN" dirty="0"/>
              <a:t>7 </a:t>
            </a:r>
            <a:r>
              <a:rPr lang="zh-CN" altLang="en-US" smtClean="0"/>
              <a:t>猪</a:t>
            </a:r>
            <a:r>
              <a:rPr lang="zh-CN" altLang="zh-CN" smtClean="0"/>
              <a:t>链球菌</a:t>
            </a:r>
            <a:r>
              <a:rPr lang="zh-CN" altLang="zh-CN"/>
              <a:t>病防治</a:t>
            </a:r>
            <a:br>
              <a:rPr lang="zh-CN" altLang="zh-CN"/>
            </a:b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735013"/>
            <a:ext cx="7086600" cy="5360987"/>
          </a:xfrm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传播途径</a:t>
            </a:r>
            <a:endParaRPr kumimoji="1" lang="en-US" altLang="zh-CN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消化道</a:t>
            </a:r>
            <a:endParaRPr kumimoji="1" lang="en-US" altLang="zh-C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伤口感染</a:t>
            </a:r>
            <a:endParaRPr kumimoji="1" lang="zh-CN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流行形式</a:t>
            </a: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新疫区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——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呈暴发性流行，发病率、死亡率高。</a:t>
            </a: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老疫区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——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呈散发性、地方性流行。</a:t>
            </a:r>
            <a:endParaRPr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267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685800"/>
            <a:ext cx="6781800" cy="5562600"/>
          </a:xfrm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流行季节：</a:t>
            </a:r>
            <a:r>
              <a:rPr kumimoji="1"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夏秋多发，有些可延至初冬，一年四季均有。 </a:t>
            </a:r>
          </a:p>
          <a:p>
            <a:pPr eaLnBrk="1" hangingPunct="1"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促进流行的因素</a:t>
            </a: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病猪生肉出售</a:t>
            </a:r>
            <a:r>
              <a:rPr kumimoji="1"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……</a:t>
            </a:r>
            <a:r>
              <a:rPr kumimoji="1"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；</a:t>
            </a:r>
            <a:endParaRPr kumimoji="1" lang="en-US" altLang="zh-CN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死猪处理不严，污染环境甚者出售肉；</a:t>
            </a: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市场检疫不严；</a:t>
            </a:r>
          </a:p>
          <a:p>
            <a:pPr lvl="1" eaLnBrk="1" hangingPunct="1">
              <a:defRPr/>
            </a:pPr>
            <a:r>
              <a:rPr kumimoji="1"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放养。</a:t>
            </a:r>
            <a:endParaRPr lang="zh-CN" alt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291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81625"/>
            <a:ext cx="1117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ly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062">
            <a:off x="5859463" y="4378325"/>
            <a:ext cx="20574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flow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524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65225" y="571500"/>
            <a:ext cx="7524750" cy="5715000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ts val="180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潜伏期</a:t>
            </a:r>
            <a:r>
              <a:rPr kumimoji="1"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kumimoji="1"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天，最长</a:t>
            </a:r>
            <a:r>
              <a:rPr kumimoji="1"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8</a:t>
            </a: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天。</a:t>
            </a:r>
          </a:p>
          <a:p>
            <a:pPr eaLnBrk="1" hangingPunct="1">
              <a:lnSpc>
                <a:spcPts val="4500"/>
              </a:lnSpc>
              <a:spcBef>
                <a:spcPts val="180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最急性型</a:t>
            </a:r>
          </a:p>
          <a:p>
            <a:pPr lvl="1" eaLnBrk="1" hangingPunct="1">
              <a:lnSpc>
                <a:spcPts val="4500"/>
              </a:lnSpc>
              <a:spcBef>
                <a:spcPts val="180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发病急，病程短，多在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24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小时内死亡。病猪头天晚上精神食欲尚好，次日晨死栏内。</a:t>
            </a:r>
          </a:p>
          <a:p>
            <a:pPr lvl="1" eaLnBrk="1" hangingPunct="1">
              <a:lnSpc>
                <a:spcPts val="4500"/>
              </a:lnSpc>
              <a:spcBef>
                <a:spcPts val="180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或突然减食或不食，体温升高达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41℃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以上，精神沉郁，卧地不起，呼吸迫促，迅速死于败血症。</a:t>
            </a:r>
          </a:p>
        </p:txBody>
      </p:sp>
      <p:pic>
        <p:nvPicPr>
          <p:cNvPr id="13315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93800" y="773113"/>
            <a:ext cx="747395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急性败血型：</a:t>
            </a:r>
            <a:r>
              <a:rPr kumimoji="1"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多发于流行初期，常突然发病。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精神沉郁、食欲废绝，结膜炎；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体温升高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41℃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以上，鼻盘干，呼吸迫促困难，大便干硬呈球状；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皮肤苍白有紫斑或出血斑点，个别猪死亡时从鼻孔流出暗红色血液；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病程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天，长的可达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周以上。</a:t>
            </a:r>
          </a:p>
        </p:txBody>
      </p:sp>
      <p:pic>
        <p:nvPicPr>
          <p:cNvPr id="14339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内容占位符 2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85800"/>
            <a:ext cx="3352800" cy="2651125"/>
          </a:xfrm>
        </p:spPr>
      </p:pic>
      <p:pic>
        <p:nvPicPr>
          <p:cNvPr id="15369" name="内容占位符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731838"/>
            <a:ext cx="3621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内容占位符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679825"/>
            <a:ext cx="33607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内容占位符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767138"/>
            <a:ext cx="36210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685800"/>
            <a:ext cx="7620000" cy="5715000"/>
          </a:xfrm>
        </p:spPr>
        <p:txBody>
          <a:bodyPr/>
          <a:lstStyle/>
          <a:p>
            <a:pPr eaLnBrk="1" hangingPunct="1">
              <a:lnSpc>
                <a:spcPts val="3500"/>
              </a:lnSpc>
              <a:defRPr/>
            </a:pPr>
            <a:r>
              <a:rPr kumimoji="1"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脑炎型（神经型）</a:t>
            </a:r>
          </a:p>
          <a:p>
            <a:pPr lvl="1" eaLnBrk="1" hangingPunct="1">
              <a:lnSpc>
                <a:spcPts val="3200"/>
              </a:lnSpc>
              <a:spcBef>
                <a:spcPts val="600"/>
              </a:spcBef>
              <a:defRPr/>
            </a:pPr>
            <a:r>
              <a:rPr kumimoji="1" lang="zh-CN" alt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体温升高达</a:t>
            </a:r>
            <a:r>
              <a:rPr kumimoji="1" lang="en-US" altLang="zh-CN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41℃</a:t>
            </a:r>
            <a:r>
              <a:rPr kumimoji="1" lang="zh-CN" alt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以上，表现迟钝、呆立，有些兴奋出现神经症状（</a:t>
            </a:r>
            <a:r>
              <a:rPr kumimoji="1" lang="en-US" altLang="zh-CN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30</a:t>
            </a:r>
            <a:r>
              <a:rPr kumimoji="1" lang="zh-CN" alt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市斤左右或母猪多见），颈部强直，头偏向一侧或圆圈运动，低声嘶叫，或痉挛抽搐，全身颤抖或四肢作划泳状挣扎不能起立；有的没有体温升高而突然倒地。</a:t>
            </a:r>
          </a:p>
        </p:txBody>
      </p:sp>
      <p:pic>
        <p:nvPicPr>
          <p:cNvPr id="16387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246188" y="563563"/>
            <a:ext cx="7524750" cy="31242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关节炎型</a:t>
            </a:r>
          </a:p>
          <a:p>
            <a:pPr lvl="1"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多见于一个关节。关节周围肌肉肿胀，时间长的关节化脓，病肢悬蹄高度跛行（悬蹄），疼痛，稍一触则嘶叫不停，严重时后躯麻痹，极度衰竭而死。</a:t>
            </a:r>
          </a:p>
        </p:txBody>
      </p:sp>
      <p:pic>
        <p:nvPicPr>
          <p:cNvPr id="17411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3741738"/>
            <a:ext cx="3484562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740150"/>
            <a:ext cx="32670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533400"/>
            <a:ext cx="7772400" cy="25908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局部淋巴结脓肿型</a:t>
            </a:r>
          </a:p>
          <a:p>
            <a:pPr lvl="1"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kumimoji="1"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在局部淋巴结如颌下、咽部、颈部淋巴结发生化脓性炎症（肿大化脓），全身症状不明显，也不引起死亡。</a:t>
            </a:r>
          </a:p>
        </p:txBody>
      </p:sp>
      <p:pic>
        <p:nvPicPr>
          <p:cNvPr id="18435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8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276600"/>
            <a:ext cx="3343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28950"/>
            <a:ext cx="3409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295400" y="609600"/>
            <a:ext cx="76200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最急性型：</a:t>
            </a:r>
            <a:r>
              <a:rPr kumimoji="1"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肉眼多不见明显的病变，有些内脏器官浆膜粘膜有出血表现。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急性型：</a:t>
            </a: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主要为败血症变化</a:t>
            </a:r>
            <a:r>
              <a:rPr kumimoji="1"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死后尸僵缓慢，体表苍白，颈胸腹下及四肢皮肤有紫斑或出血点。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鼻腔、口腔可流出血样带泡沫液体，血凝不良。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喉、气管充血有大量泡沫样分泌物。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肺充血，肺间质水肿，局部气肿，肺增大。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脾肿大，有些突起红色小点呈粟粒状。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淋巴结充血水肿。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肾肿大充血出血。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心包积液淡黄色，纤维素性心包炎，心包增厚，心内膜有出血点。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病程长者胸腹腔内积有混浊液，有纤维素沉着。</a:t>
            </a:r>
          </a:p>
        </p:txBody>
      </p:sp>
      <p:pic>
        <p:nvPicPr>
          <p:cNvPr id="19459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62600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62600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内容占位符 2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050" y="1143000"/>
            <a:ext cx="2241550" cy="1905000"/>
          </a:xfrm>
        </p:spPr>
      </p:pic>
      <p:pic>
        <p:nvPicPr>
          <p:cNvPr id="20489" name="内容占位符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143000"/>
            <a:ext cx="2384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内容占位符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286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内容占位符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810000"/>
            <a:ext cx="22415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810000"/>
            <a:ext cx="24272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86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495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4800" b="1">
                <a:solidFill>
                  <a:srgbClr val="99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链球菌病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2317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hlinkClick r:id="rId2" action="ppaction://hlinksldjump"/>
              </a:rPr>
              <a:t>概述</a:t>
            </a:r>
            <a:endParaRPr lang="zh-CN" altLang="en-US" sz="280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hlinkClick r:id="rId3" action="ppaction://hlinksldjump"/>
              </a:rPr>
              <a:t>病原</a:t>
            </a:r>
            <a:endParaRPr lang="zh-CN" altLang="en-US" sz="280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4" action="ppaction://hlinksldjump"/>
              </a:rPr>
              <a:t>流行病学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5" action="ppaction://hlinksldjump"/>
              </a:rPr>
              <a:t>临床症状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6" action="ppaction://hlinksldjump"/>
              </a:rPr>
              <a:t>病理变化</a:t>
            </a:r>
            <a:endParaRPr kumimoji="1"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7" action="ppaction://hlinksldjump"/>
              </a:rPr>
              <a:t>诊断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8" action="ppaction://hlinksldjump"/>
              </a:rPr>
              <a:t>防 制</a:t>
            </a:r>
            <a:endParaRPr lang="zh-CN" altLang="en-US" sz="28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076" name="Picture 6" descr="close button">
            <a:hlinkClick r:id="" action="ppaction://hlinkshowjump?jump=endshow" highlightClick="1">
              <a:snd r:embed="rId9" name="camera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ontent">
            <a:hlinkClick r:id="rId11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hapter content">
            <a:hlinkClick r:id="rId13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next page">
            <a:hlinkClick r:id="" action="ppaction://hlinkshowjump?jump=endshow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revious page">
            <a:hlinkClick r:id="" action="ppaction://hlinkshowjump?jump=previous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back to jie">
            <a:hlinkClick r:id="" action="ppaction://hlinkshowjump?jump=first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皮下脓肿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7974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287463" y="1001713"/>
            <a:ext cx="3810000" cy="51054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1800"/>
              </a:spcBef>
              <a:defRPr/>
            </a:pPr>
            <a:r>
              <a:rPr kumimoji="1"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关节炎型：</a:t>
            </a:r>
            <a:r>
              <a:rPr kumimoji="1" lang="zh-CN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关节液混浊、关节周围皮下组织呈黄色胶样水肿，严重者肌肉组织化脓坏死。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  <a:defRPr/>
            </a:pPr>
            <a:r>
              <a:rPr kumimoji="1"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脑炎型：</a:t>
            </a:r>
            <a:r>
              <a:rPr kumimoji="1" lang="zh-CN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脑充血出血，脑脊液增多、混浊。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  <a:buClrTx/>
              <a:buSzTx/>
              <a:buFontTx/>
              <a:buNone/>
              <a:defRPr/>
            </a:pPr>
            <a:endParaRPr lang="en-US" altLang="zh-CN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1507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117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2" y="2590800"/>
            <a:ext cx="3502024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1219200"/>
            <a:ext cx="41910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现场诊断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根据流行特点结合各型症状特征及病理变化可作出初步诊断。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实验室诊断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细菌学检查（病料抹片、分离培养），小动物接种。</a:t>
            </a:r>
          </a:p>
        </p:txBody>
      </p:sp>
      <p:pic>
        <p:nvPicPr>
          <p:cNvPr id="22531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7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91163"/>
            <a:ext cx="965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low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0955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ly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295400" y="628650"/>
            <a:ext cx="7239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生物安全措施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群防群治，不要私杀病死猪生肉出售，尸体严格处理深埋。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加强饲管，搞好清洁卫生消毒工作，加强检疫，特别是市场检疫。</a:t>
            </a:r>
            <a:endParaRPr lang="zh-CN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5000"/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免疫预防</a:t>
            </a:r>
            <a:endParaRPr lang="en-US" altLang="zh-CN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仔猪在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周龄以上均注射多价灭活苗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2ml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，隔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周重复一次。种猪一年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次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5ml.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或使用弱毒苗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头份肌注。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295400" y="838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120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治疗</a:t>
            </a:r>
          </a:p>
          <a:p>
            <a:pPr lvl="1" eaLnBrk="1" hangingPunct="1">
              <a:lnSpc>
                <a:spcPts val="4500"/>
              </a:lnSpc>
              <a:spcBef>
                <a:spcPts val="1200"/>
              </a:spcBef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早发现、早诊断、早治疗、用药足，用药准，要坚持（几天）。</a:t>
            </a:r>
          </a:p>
          <a:p>
            <a:pPr lvl="1" eaLnBrk="1" hangingPunct="1">
              <a:lnSpc>
                <a:spcPts val="4500"/>
              </a:lnSpc>
              <a:spcBef>
                <a:spcPts val="1200"/>
              </a:spcBef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常用的药物：氨苄西林、青霉素、头孢类、复方间甲或对甲、恩诺沙星、强力霉素、维生素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等。</a:t>
            </a:r>
          </a:p>
        </p:txBody>
      </p:sp>
      <p:pic>
        <p:nvPicPr>
          <p:cNvPr id="24585" name="Picture 20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867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598488"/>
            <a:ext cx="7620000" cy="5802312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猪链球菌病主要由</a:t>
            </a:r>
            <a:r>
              <a:rPr lang="en-US" altLang="zh-CN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β</a:t>
            </a:r>
            <a:r>
              <a:rPr lang="zh-CN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溶血性链球菌引起的一种常发传染病。</a:t>
            </a:r>
          </a:p>
          <a:p>
            <a:pPr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引起疾病</a:t>
            </a:r>
            <a:endParaRPr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lvl="1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最急性型</a:t>
            </a:r>
          </a:p>
          <a:p>
            <a:pPr lvl="1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急性型</a:t>
            </a:r>
          </a:p>
          <a:p>
            <a:pPr lvl="2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败血症（危害最大）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脑炎型（神经型）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 lvl="1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慢性型：</a:t>
            </a:r>
          </a:p>
          <a:p>
            <a:pPr lvl="2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关节炎型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45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局部淋巴脓肿型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pic>
        <p:nvPicPr>
          <p:cNvPr id="4099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878681"/>
            <a:ext cx="7219950" cy="4938713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kumimoji="1"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急性型发病率死亡率高，危害大；慢性型病例最常见，流行最广。</a:t>
            </a:r>
            <a:endParaRPr kumimoji="1" lang="en-US" altLang="zh-CN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eaLnBrk="1" hangingPunct="1">
              <a:spcBef>
                <a:spcPct val="5000"/>
              </a:spcBef>
            </a:pPr>
            <a:r>
              <a:rPr kumimoji="1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猪</a:t>
            </a:r>
            <a:r>
              <a:rPr kumimoji="1"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Ⅱ</a:t>
            </a:r>
            <a:r>
              <a:rPr kumimoji="1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型链球菌病</a:t>
            </a:r>
            <a:r>
              <a:rPr kumimoji="1"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对我国养猪业和人民健康造成了严重危害，已成为我国当前一个重要的人兽共患病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pic>
        <p:nvPicPr>
          <p:cNvPr id="5123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7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0"/>
            <a:ext cx="9906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457200"/>
            <a:ext cx="7543800" cy="6019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病原：链球菌</a:t>
            </a:r>
          </a:p>
          <a:p>
            <a:pPr lvl="1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链球菌属的细菌，种类繁多，广泛分布于自然界，多数为非致病菌。致病性链球菌，由于种类的不同，而引起人畜不同的疾病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血清型</a:t>
            </a:r>
          </a:p>
          <a:p>
            <a:pPr lvl="1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已知有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19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个血清群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80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多种，较重要的有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D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E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等血清群。猪的链球菌病主要为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群（可引起猪急性败血症）和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E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群（可引起淋巴结脓肿）。</a:t>
            </a:r>
          </a:p>
        </p:txBody>
      </p:sp>
      <p:pic>
        <p:nvPicPr>
          <p:cNvPr id="6147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533400"/>
            <a:ext cx="7543800" cy="26035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kumimoji="1"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菌体的形态与培养</a:t>
            </a:r>
          </a:p>
          <a:p>
            <a:pPr lvl="1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呈球形，链状排列，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G+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，肉汤培养呈长链状，普通培养基生长不好，有血清的肉汤培养生长旺盛，鲜血琼脂生长旺盛，菌落周围有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β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溶血。</a:t>
            </a:r>
            <a:endParaRPr lang="zh-CN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3048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276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384300" y="914400"/>
            <a:ext cx="71501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产生毒素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有溶血毒素、杀白细胞毒素、坏死毒素、溶纤维蛋白毒素、扩散因子，透明质酸酶等。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体内分布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全身各器官都有该菌存在，特别肝、脾、淋巴结、血液含菌最多。</a:t>
            </a:r>
          </a:p>
        </p:txBody>
      </p:sp>
      <p:pic>
        <p:nvPicPr>
          <p:cNvPr id="8195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384300" y="914400"/>
            <a:ext cx="71501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实验动物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特别敏感：小白鼠、兔；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不敏感：天丛鼠、鸽子。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抵抗力：</a:t>
            </a:r>
            <a:r>
              <a:rPr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强。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但一般消毒剂可杀灭，如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3%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福尔马林，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20%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石灰乳，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0.1%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新洁而灭，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50%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臭水或来苏儿，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3%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碘酊等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分钟灭活。</a:t>
            </a:r>
          </a:p>
        </p:txBody>
      </p:sp>
      <p:pic>
        <p:nvPicPr>
          <p:cNvPr id="9219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next page">
            <a:hlinkClick r:id="" action="ppaction://noaction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bac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38800"/>
            <a:ext cx="965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85888" y="1066800"/>
            <a:ext cx="69342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易感动物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猪，其中以仔猪、架子猪和怀孕母猪的发病率高。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人，多是有损伤而接触病猪或死猪引起感染。</a:t>
            </a:r>
            <a:endParaRPr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传染源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病猪和病愈后带菌猪。</a:t>
            </a:r>
          </a:p>
        </p:txBody>
      </p:sp>
      <p:pic>
        <p:nvPicPr>
          <p:cNvPr id="10243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2286</TotalTime>
  <Words>1110</Words>
  <Application>Microsoft Office PowerPoint</Application>
  <PresentationFormat>全屏显示(4:3)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隶书</vt:lpstr>
      <vt:lpstr>宋体</vt:lpstr>
      <vt:lpstr>Arial</vt:lpstr>
      <vt:lpstr>Times New Roman</vt:lpstr>
      <vt:lpstr>Wingdings</vt:lpstr>
      <vt:lpstr>诗情画意</vt:lpstr>
      <vt:lpstr>任务7 猪链球菌病防治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lizuwen</dc:creator>
  <cp:lastModifiedBy>1025237925@qq.com</cp:lastModifiedBy>
  <cp:revision>133</cp:revision>
  <cp:lastPrinted>1601-01-01T00:00:00Z</cp:lastPrinted>
  <dcterms:created xsi:type="dcterms:W3CDTF">1601-01-01T00:00:00Z</dcterms:created>
  <dcterms:modified xsi:type="dcterms:W3CDTF">2020-12-15T13:19:16Z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