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7"/>
  </p:notesMasterIdLst>
  <p:handoutMasterIdLst>
    <p:handoutMasterId r:id="rId28"/>
  </p:handoutMasterIdLst>
  <p:sldIdLst>
    <p:sldId id="455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3" r:id="rId15"/>
    <p:sldId id="444" r:id="rId16"/>
    <p:sldId id="445" r:id="rId17"/>
    <p:sldId id="446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454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4B2C-7AB5-4685-9E45-096901B54E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0974-1F7B-4DCE-AEE4-6333F652F2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4B2C-7AB5-4685-9E45-096901B54E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0974-1F7B-4DCE-AEE4-6333F652F2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E4B2C-7AB5-4685-9E45-096901B54E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00974-1F7B-4DCE-AEE4-6333F652F2E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4260" y="2766060"/>
            <a:ext cx="10515600" cy="1325563"/>
          </a:xfrm>
        </p:spPr>
        <p:txBody>
          <a:bodyPr/>
          <a:p>
            <a:r>
              <a:rPr lang="en-US" altLang="zh-CN"/>
              <a:t>         </a:t>
            </a:r>
            <a:r>
              <a:rPr lang="zh-CN" altLang="en-US" b="1">
                <a:solidFill>
                  <a:schemeClr val="accent2"/>
                </a:solidFill>
              </a:rPr>
              <a:t>手动变速器变速传动机构认知</a:t>
            </a:r>
            <a:endParaRPr lang="zh-CN" alt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en-US" altLang="zh-CN" sz="4000"/>
              <a:t>                 </a:t>
            </a:r>
            <a:r>
              <a:rPr lang="zh-CN" altLang="en-US" sz="4000" b="1">
                <a:ea typeface="宋体" panose="02010600030101010101" pitchFamily="2" charset="-122"/>
                <a:sym typeface="+mn-ea"/>
              </a:rPr>
              <a:t>手动变速器变速传动机构认知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④ 4 档</a:t>
            </a:r>
            <a:endParaRPr sz="32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　　3、4 档同步器接合套向左移动</a:t>
            </a:r>
            <a:endParaRPr sz="32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　　动力传递路线为：输入轴→ 3、4 档同步器→ 4 档主动齿轮→ 4 档从动齿轮→输出轴。</a:t>
            </a: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en-US" altLang="zh-CN" sz="4000"/>
              <a:t>                 </a:t>
            </a:r>
            <a:r>
              <a:rPr lang="zh-CN" altLang="en-US" sz="4000" b="1">
                <a:ea typeface="宋体" panose="02010600030101010101" pitchFamily="2" charset="-122"/>
                <a:sym typeface="+mn-ea"/>
              </a:rPr>
              <a:t>手动变速器变速传动机构认知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　⑤ 5 档</a:t>
            </a:r>
            <a:endParaRPr sz="32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　　5 档同步器接合套向右移动</a:t>
            </a:r>
            <a:endParaRPr sz="32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　　动力传递路线为：输入轴→ 5 档同步器→ 5 档主动齿轮→ 5 档从动齿轮→ 输出轴。</a:t>
            </a: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en-US" altLang="zh-CN" sz="4000"/>
              <a:t>                 </a:t>
            </a:r>
            <a:r>
              <a:rPr lang="zh-CN" altLang="en-US" sz="4000" b="1">
                <a:ea typeface="宋体" panose="02010600030101010101" pitchFamily="2" charset="-122"/>
                <a:sym typeface="+mn-ea"/>
              </a:rPr>
              <a:t>手动变速器变速传动机构认知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⑥ 倒档</a:t>
            </a:r>
            <a:endParaRPr sz="32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　　倒档惰轮向左移动，同时与倒档主、从动齿轮啮合。</a:t>
            </a:r>
            <a:endParaRPr sz="32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　　动力传递路线为：输入轴→倒档主动齿轮→倒档惰轮→倒档从动齿轮→输出轴。 经过2 对外啮合齿轮传动，因此，输出轴转向与前进各档位相反，从而实现倒车。</a:t>
            </a: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en-US" altLang="zh-CN" sz="4000"/>
              <a:t>                </a:t>
            </a:r>
            <a:r>
              <a:rPr lang="zh-CN" altLang="en-US" sz="4000" b="1">
                <a:ea typeface="宋体" panose="02010600030101010101" pitchFamily="2" charset="-122"/>
                <a:sym typeface="+mn-ea"/>
              </a:rPr>
              <a:t>手动变速器变速传动机构认知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⑦ 空档</a:t>
            </a:r>
            <a:endParaRPr sz="32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　　3 个接合套都位于花键毂中央时，变速器即处于空档状态，无法传递动力。</a:t>
            </a: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en-US" altLang="zh-CN" sz="4000"/>
              <a:t>                 </a:t>
            </a:r>
            <a:r>
              <a:rPr lang="zh-CN" altLang="en-US" sz="4000" b="1">
                <a:ea typeface="宋体" panose="02010600030101010101" pitchFamily="2" charset="-122"/>
                <a:sym typeface="+mn-ea"/>
              </a:rPr>
              <a:t>手动变速器变速传动机构认知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(2)三轴式变速器(如图3-1</a:t>
            </a:r>
            <a:r>
              <a:rPr lang="en-US" sz="3200" b="1" dirty="0">
                <a:latin typeface="Arial" panose="020B0604020202020204" pitchFamily="34" charset="0"/>
                <a:sym typeface="+mn-ea"/>
              </a:rPr>
              <a:t>7</a:t>
            </a:r>
            <a:r>
              <a:rPr sz="3200" b="1" dirty="0">
                <a:latin typeface="Arial" panose="020B0604020202020204" pitchFamily="34" charset="0"/>
                <a:sym typeface="+mn-ea"/>
              </a:rPr>
              <a:t>)</a:t>
            </a:r>
            <a:endParaRPr sz="32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　　1)变速传动机构的结构　　</a:t>
            </a:r>
            <a:endParaRPr sz="32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① 第一轴：通过轴承，前支撑在曲轴后端孔中，花键部分装入离合器从动盘;后部有常啮合齿轮和直接档齿轮。</a:t>
            </a: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en-US" altLang="zh-CN" sz="4000"/>
              <a:t>               </a:t>
            </a:r>
            <a:r>
              <a:rPr lang="zh-CN" altLang="en-US" sz="4000" b="1">
                <a:ea typeface="宋体" panose="02010600030101010101" pitchFamily="2" charset="-122"/>
                <a:sym typeface="+mn-ea"/>
              </a:rPr>
              <a:t>手动变速器变速传动机构认知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 marL="0" indent="0">
              <a:lnSpc>
                <a:spcPct val="115000"/>
              </a:lnSpc>
              <a:buNone/>
            </a:pPr>
            <a:r>
              <a:rPr sz="3200" b="1" dirty="0">
                <a:latin typeface="Arial" panose="020B0604020202020204" pitchFamily="34" charset="0"/>
                <a:sym typeface="+mn-ea"/>
              </a:rPr>
              <a:t>② 中间轴：有与第一轴齿轮常啮合齿轮，一档、倒档齿轮与轴一体，二、三、四档齿轮用半圆键装配。</a:t>
            </a:r>
            <a:endParaRPr sz="32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r>
              <a:rPr sz="3200" b="1" dirty="0">
                <a:latin typeface="Arial" panose="020B0604020202020204" pitchFamily="34" charset="0"/>
                <a:sym typeface="+mn-ea"/>
              </a:rPr>
              <a:t>③ 第二轴：前支撑在第一轴后端，后支撑在壳体，一档、倒档齿轮可轴向滑动，二、三、四档齿轮通过轴承与轴配合，并与中间轴齿轮常啮合，其上均有传力齿圈。前后各有一副花键毂和接合套，实现换档。</a:t>
            </a: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en-US" altLang="zh-CN" sz="4000"/>
              <a:t>               </a:t>
            </a:r>
            <a:r>
              <a:rPr lang="zh-CN" altLang="en-US" sz="4000" b="1">
                <a:ea typeface="宋体" panose="02010600030101010101" pitchFamily="2" charset="-122"/>
                <a:sym typeface="+mn-ea"/>
              </a:rPr>
              <a:t>手动变速器变速传动机构认知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 marL="0" indent="0">
              <a:lnSpc>
                <a:spcPct val="115000"/>
              </a:lnSpc>
              <a:buNone/>
            </a:pPr>
            <a:r>
              <a:rPr sz="3200" dirty="0">
                <a:latin typeface="Arial" panose="020B0604020202020204" pitchFamily="34" charset="0"/>
                <a:sym typeface="+mn-ea"/>
              </a:rPr>
              <a:t>　</a:t>
            </a:r>
            <a:r>
              <a:rPr sz="3200" b="1" dirty="0">
                <a:latin typeface="Arial" panose="020B0604020202020204" pitchFamily="34" charset="0"/>
                <a:sym typeface="+mn-ea"/>
              </a:rPr>
              <a:t>④ 倒档轴：两个到档齿轮制成一体，其中一个与中间轴齿轮常啮合。</a:t>
            </a: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8380" y="240665"/>
            <a:ext cx="7900670" cy="49968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en-US" altLang="zh-CN" sz="4000"/>
              <a:t>               </a:t>
            </a:r>
            <a:r>
              <a:rPr lang="zh-CN" altLang="en-US" sz="4000" b="1">
                <a:ea typeface="宋体" panose="02010600030101010101" pitchFamily="2" charset="-122"/>
                <a:sym typeface="+mn-ea"/>
              </a:rPr>
              <a:t>手动变速器变速传动机构认知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2)各档齿轮的传动情况</a:t>
            </a:r>
            <a:endParaRPr sz="32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　　① 空档：第二轴换档的接合套、传动齿轮均处于中间空转位置，动力不传给第二轴。</a:t>
            </a:r>
            <a:endParaRPr sz="32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　　② 一档：前移一、倒档齿轮，与中间轴一档齿轮啮合，动力经第一轴常啮合齿轮、中间轴常啮合齿轮、中间轴一档齿轮、第二轴一、倒档齿轮传到第二轴。</a:t>
            </a: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en-US" altLang="zh-CN" sz="4000"/>
              <a:t>               </a:t>
            </a:r>
            <a:r>
              <a:rPr lang="zh-CN" altLang="en-US" sz="4000" b="1">
                <a:ea typeface="宋体" panose="02010600030101010101" pitchFamily="2" charset="-122"/>
                <a:sym typeface="+mn-ea"/>
              </a:rPr>
              <a:t>手动变速器变速传动机构认知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③ 二档：后移后接合套与第二轴二档齿轮上的齿圈啮合。</a:t>
            </a:r>
            <a:endParaRPr sz="32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④ 三档：前移后接合套与第二轴三档齿轮上的齿圈啮合。</a:t>
            </a:r>
            <a:endParaRPr sz="32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⑤ 四档：后移前接合套与第二轴四档齿轮上的齿圈啮合。</a:t>
            </a:r>
            <a:endParaRPr sz="32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⑥ 五档：前移前接合套与第二轴常啮合传动齿轮上的齿圈啮合，动力由第一轴直接传到第二轴。</a:t>
            </a:r>
            <a:endParaRPr sz="32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⑦ 倒档：后移第二轴上的一、倒档齿轮与倒档齿轮啮合，实现汽车倒驶。</a:t>
            </a: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en-US" altLang="zh-CN" sz="4000"/>
              <a:t>                  </a:t>
            </a:r>
            <a:r>
              <a:rPr lang="zh-CN" altLang="en-US" sz="4000" b="1">
                <a:ea typeface="宋体" panose="02010600030101010101" pitchFamily="2" charset="-122"/>
                <a:sym typeface="+mn-ea"/>
              </a:rPr>
              <a:t>手动变速器变速传动机构认知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 marL="0" indent="0">
              <a:lnSpc>
                <a:spcPct val="115000"/>
              </a:lnSpc>
              <a:buNone/>
            </a:pPr>
            <a:r>
              <a:rPr sz="3200" b="1" dirty="0">
                <a:latin typeface="Arial" panose="020B0604020202020204" pitchFamily="34" charset="0"/>
                <a:sym typeface="+mn-ea"/>
              </a:rPr>
              <a:t>(1)二轴式变速器(如图3-1</a:t>
            </a:r>
            <a:r>
              <a:rPr lang="en-US" sz="3200" b="1" dirty="0">
                <a:latin typeface="Arial" panose="020B0604020202020204" pitchFamily="34" charset="0"/>
                <a:sym typeface="+mn-ea"/>
              </a:rPr>
              <a:t>6</a:t>
            </a:r>
            <a:r>
              <a:rPr sz="3200" b="1" dirty="0">
                <a:latin typeface="Arial" panose="020B0604020202020204" pitchFamily="34" charset="0"/>
                <a:sym typeface="+mn-ea"/>
              </a:rPr>
              <a:t>)</a:t>
            </a:r>
            <a:endParaRPr sz="3200" b="1" dirty="0">
              <a:latin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sz="3200" b="1" dirty="0">
                <a:latin typeface="Arial" panose="020B0604020202020204" pitchFamily="34" charset="0"/>
                <a:sym typeface="+mn-ea"/>
              </a:rPr>
              <a:t>功用：变速、变矩、改变旋转方向，通过操纵机构来实现。</a:t>
            </a:r>
            <a:endParaRPr sz="3200" b="1" dirty="0">
              <a:latin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sz="3200" b="1" dirty="0">
                <a:latin typeface="Arial" panose="020B0604020202020204" pitchFamily="34" charset="0"/>
                <a:sym typeface="+mn-ea"/>
              </a:rPr>
              <a:t>组成：由齿轮、轴、轴承以及同步器组成。</a:t>
            </a:r>
            <a:endParaRPr sz="3200" b="1" dirty="0">
              <a:latin typeface="Arial" panose="020B0604020202020204" pitchFamily="34" charset="0"/>
              <a:sym typeface="+mn-ea"/>
            </a:endParaRPr>
          </a:p>
          <a:p>
            <a:pPr>
              <a:lnSpc>
                <a:spcPct val="115000"/>
              </a:lnSpc>
            </a:pPr>
            <a:r>
              <a:rPr lang="zh-CN" altLang="en-US" sz="3200" b="1" dirty="0">
                <a:latin typeface="Verdana" panose="020B0604030504040204" pitchFamily="34" charset="0"/>
                <a:sym typeface="+mn-ea"/>
              </a:rPr>
              <a:t>特点</a:t>
            </a:r>
            <a:r>
              <a:rPr lang="en-US" altLang="zh-CN" sz="3200" b="1">
                <a:latin typeface="Verdana" panose="020B0604030504040204" pitchFamily="34" charset="0"/>
                <a:sym typeface="+mn-ea"/>
              </a:rPr>
              <a:t>:</a:t>
            </a:r>
            <a:r>
              <a:rPr lang="zh-CN" altLang="en-US" sz="3200" b="1" dirty="0">
                <a:latin typeface="Verdana" panose="020B0604030504040204" pitchFamily="34" charset="0"/>
                <a:sym typeface="+mn-ea"/>
              </a:rPr>
              <a:t>只有输入轴和输出轴（不包括倒挡轴）两根轴，无中间轴，且输入轴与输出轴平行。</a:t>
            </a: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en-US" altLang="zh-CN" sz="4000"/>
              <a:t>               </a:t>
            </a:r>
            <a:r>
              <a:rPr lang="zh-CN" altLang="en-US" sz="4000" b="1">
                <a:ea typeface="宋体" panose="02010600030101010101" pitchFamily="2" charset="-122"/>
                <a:sym typeface="+mn-ea"/>
              </a:rPr>
              <a:t>手动变速器变速传动机构认知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 marL="0" indent="0">
              <a:lnSpc>
                <a:spcPct val="115000"/>
              </a:lnSpc>
              <a:buNone/>
            </a:pPr>
            <a:r>
              <a:rPr 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单项选择题：</a:t>
            </a:r>
            <a:endParaRPr 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1.汽车变速器第一轴是（       ）。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sz="3200" b="1" dirty="0">
                <a:latin typeface="Arial" panose="020B0604020202020204" pitchFamily="34" charset="0"/>
              </a:rPr>
              <a:t>A</a:t>
            </a:r>
            <a:r>
              <a:rPr lang="en-US" sz="3200" b="1" dirty="0">
                <a:latin typeface="Arial" panose="020B0604020202020204" pitchFamily="34" charset="0"/>
              </a:rPr>
              <a:t>.</a:t>
            </a:r>
            <a:r>
              <a:rPr sz="3200" b="1" dirty="0">
                <a:latin typeface="Arial" panose="020B0604020202020204" pitchFamily="34" charset="0"/>
              </a:rPr>
              <a:t>主动轴   B</a:t>
            </a:r>
            <a:r>
              <a:rPr lang="en-US" sz="3200" b="1" dirty="0">
                <a:latin typeface="Arial" panose="020B0604020202020204" pitchFamily="34" charset="0"/>
              </a:rPr>
              <a:t>.</a:t>
            </a:r>
            <a:r>
              <a:rPr sz="3200" b="1" dirty="0">
                <a:latin typeface="Arial" panose="020B0604020202020204" pitchFamily="34" charset="0"/>
              </a:rPr>
              <a:t>从动轴   C</a:t>
            </a:r>
            <a:r>
              <a:rPr lang="en-US" sz="3200" b="1" dirty="0">
                <a:latin typeface="Arial" panose="020B0604020202020204" pitchFamily="34" charset="0"/>
              </a:rPr>
              <a:t>.</a:t>
            </a:r>
            <a:r>
              <a:rPr sz="3200" b="1" dirty="0">
                <a:latin typeface="Arial" panose="020B0604020202020204" pitchFamily="34" charset="0"/>
              </a:rPr>
              <a:t>中间轴   D</a:t>
            </a:r>
            <a:r>
              <a:rPr lang="en-US" sz="3200" b="1" dirty="0">
                <a:latin typeface="Arial" panose="020B0604020202020204" pitchFamily="34" charset="0"/>
              </a:rPr>
              <a:t>.</a:t>
            </a:r>
            <a:r>
              <a:rPr sz="3200" b="1" dirty="0">
                <a:latin typeface="Arial" panose="020B0604020202020204" pitchFamily="34" charset="0"/>
              </a:rPr>
              <a:t>倒挡轴</a:t>
            </a:r>
            <a:endParaRPr sz="3200" dirty="0">
              <a:latin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en-US" altLang="zh-CN" sz="4000"/>
              <a:t>              </a:t>
            </a:r>
            <a:r>
              <a:rPr lang="zh-CN" altLang="en-US" sz="4000" b="1">
                <a:ea typeface="宋体" panose="02010600030101010101" pitchFamily="2" charset="-122"/>
                <a:sym typeface="+mn-ea"/>
              </a:rPr>
              <a:t>手动变速器变速传动机构认知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 marL="0" indent="0">
              <a:lnSpc>
                <a:spcPct val="115000"/>
              </a:lnSpc>
              <a:buNone/>
            </a:pPr>
            <a:r>
              <a:rPr 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单项选择题：</a:t>
            </a:r>
            <a:endParaRPr 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3200" b="1" dirty="0">
                <a:latin typeface="Arial" panose="020B0604020202020204" pitchFamily="34" charset="0"/>
              </a:rPr>
              <a:t>2.三轴式变速器的三根主要轴分别为（      ）。</a:t>
            </a:r>
            <a:endParaRPr lang="en-US" sz="3200" b="1" dirty="0">
              <a:latin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sz="3200" b="1" dirty="0">
                <a:latin typeface="Arial" panose="020B0604020202020204" pitchFamily="34" charset="0"/>
              </a:rPr>
              <a:t>         A </a:t>
            </a:r>
            <a:r>
              <a:rPr lang="en-US" sz="3200" b="1" dirty="0">
                <a:latin typeface="Arial" panose="020B0604020202020204" pitchFamily="34" charset="0"/>
              </a:rPr>
              <a:t>.</a:t>
            </a:r>
            <a:r>
              <a:rPr sz="3200" b="1" dirty="0">
                <a:latin typeface="Arial" panose="020B0604020202020204" pitchFamily="34" charset="0"/>
              </a:rPr>
              <a:t>第一轴、第二轴、中间轴  </a:t>
            </a:r>
            <a:endParaRPr sz="3200" b="1" dirty="0">
              <a:latin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sz="3200" b="1" dirty="0">
                <a:latin typeface="Arial" panose="020B0604020202020204" pitchFamily="34" charset="0"/>
              </a:rPr>
              <a:t>         B</a:t>
            </a:r>
            <a:r>
              <a:rPr lang="en-US" sz="3200" b="1" dirty="0">
                <a:latin typeface="Arial" panose="020B0604020202020204" pitchFamily="34" charset="0"/>
              </a:rPr>
              <a:t>.</a:t>
            </a:r>
            <a:r>
              <a:rPr sz="3200" b="1" dirty="0">
                <a:latin typeface="Arial" panose="020B0604020202020204" pitchFamily="34" charset="0"/>
              </a:rPr>
              <a:t>第一轴、第二轴、第三轴</a:t>
            </a:r>
            <a:endParaRPr sz="3200" b="1" dirty="0">
              <a:latin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sz="3200" b="1" dirty="0">
                <a:latin typeface="Arial" panose="020B0604020202020204" pitchFamily="34" charset="0"/>
              </a:rPr>
              <a:t>         C </a:t>
            </a:r>
            <a:r>
              <a:rPr lang="en-US" sz="3200" b="1" dirty="0">
                <a:latin typeface="Arial" panose="020B0604020202020204" pitchFamily="34" charset="0"/>
              </a:rPr>
              <a:t>.</a:t>
            </a:r>
            <a:r>
              <a:rPr sz="3200" b="1" dirty="0">
                <a:latin typeface="Arial" panose="020B0604020202020204" pitchFamily="34" charset="0"/>
              </a:rPr>
              <a:t>前轴、后轴、中间轴      </a:t>
            </a:r>
            <a:endParaRPr sz="3200" b="1" dirty="0">
              <a:latin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sz="3200" b="1" dirty="0">
                <a:latin typeface="Arial" panose="020B0604020202020204" pitchFamily="34" charset="0"/>
              </a:rPr>
              <a:t>         D</a:t>
            </a:r>
            <a:r>
              <a:rPr lang="en-US" sz="3200" b="1" dirty="0">
                <a:latin typeface="Arial" panose="020B0604020202020204" pitchFamily="34" charset="0"/>
              </a:rPr>
              <a:t>.</a:t>
            </a:r>
            <a:r>
              <a:rPr sz="3200" b="1" dirty="0">
                <a:latin typeface="Arial" panose="020B0604020202020204" pitchFamily="34" charset="0"/>
              </a:rPr>
              <a:t>第一轴、中间轴、倒档轴</a:t>
            </a:r>
            <a:endParaRPr sz="3200" dirty="0">
              <a:latin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en-US" altLang="zh-CN" sz="4000"/>
              <a:t>              </a:t>
            </a:r>
            <a:r>
              <a:rPr lang="zh-CN" altLang="en-US" sz="4000" b="1">
                <a:ea typeface="宋体" panose="02010600030101010101" pitchFamily="2" charset="-122"/>
                <a:sym typeface="+mn-ea"/>
              </a:rPr>
              <a:t>手动变速器变速传动机构认知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 marL="0" indent="0">
              <a:lnSpc>
                <a:spcPct val="115000"/>
              </a:lnSpc>
              <a:buNone/>
            </a:pPr>
            <a:r>
              <a:rPr 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单项选择题：</a:t>
            </a:r>
            <a:endParaRPr 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3200" b="1" dirty="0">
                <a:latin typeface="Arial" panose="020B0604020202020204" pitchFamily="34" charset="0"/>
              </a:rPr>
              <a:t>3.与三轴式变速器相比，二轴式变速器取消了（      ），使结构更加紧凑、简单。</a:t>
            </a:r>
            <a:endParaRPr lang="en-US" sz="3200" b="1" dirty="0">
              <a:latin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sz="3200" b="1" dirty="0">
                <a:latin typeface="Arial" panose="020B0604020202020204" pitchFamily="34" charset="0"/>
              </a:rPr>
              <a:t>A、中间轴   B、第一轴   C、第二轴   D、倒档轴</a:t>
            </a:r>
            <a:endParaRPr sz="3200" dirty="0">
              <a:latin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016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lang="en-US" altLang="zh-CN" b="1" dirty="0"/>
              <a:t>                             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作业</a:t>
            </a:r>
            <a:endParaRPr lang="zh-CN" alt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0163" name="Rectangle 3"/>
          <p:cNvSpPr>
            <a:spLocks noGrp="1" noRot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、写出二轴式变速器的功用、组成及特点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/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zh-CN" alt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写出二轴式变速器的各挡位动力传递路线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2350" y="465455"/>
            <a:ext cx="8334375" cy="4781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en-US" altLang="zh-CN" sz="4000"/>
              <a:t>                  </a:t>
            </a:r>
            <a:r>
              <a:rPr lang="zh-CN" altLang="en-US" sz="4000" b="1">
                <a:ea typeface="宋体" panose="02010600030101010101" pitchFamily="2" charset="-122"/>
                <a:sym typeface="+mn-ea"/>
              </a:rPr>
              <a:t>手动变速器变速传动机构认知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1)输入轴总成</a:t>
            </a:r>
            <a:endParaRPr sz="32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　　变速器的输入轴也就是离合器的输出轴，其前端通过轴承支承在发动机飞轮上，轴上有1—5 档主动齿轮和倒档齿轮以及3、4 档和5 档同步器，2 档主动齿轮、倒档主动齿轮、1 档主动齿轮与轴制成一体，3、4、5 档主动齿轮及5 档同步器都通过轴承支承在输入轴上，3、4 档同步器和5 档齿圈都通过花键固定在输入轴上。</a:t>
            </a: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en-US" altLang="zh-CN" sz="4000"/>
              <a:t>                 </a:t>
            </a:r>
            <a:r>
              <a:rPr lang="zh-CN" altLang="en-US" sz="4000" b="1">
                <a:ea typeface="宋体" panose="02010600030101010101" pitchFamily="2" charset="-122"/>
                <a:sym typeface="+mn-ea"/>
              </a:rPr>
              <a:t>手动变速器变速传动机构认知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>
              <a:lnSpc>
                <a:spcPct val="115000"/>
              </a:lnSpc>
            </a:pPr>
            <a:r>
              <a:rPr sz="3200" dirty="0">
                <a:latin typeface="Arial" panose="020B0604020202020204" pitchFamily="34" charset="0"/>
                <a:sym typeface="+mn-ea"/>
              </a:rPr>
              <a:t>　</a:t>
            </a:r>
            <a:r>
              <a:rPr sz="3200" b="1" dirty="0">
                <a:latin typeface="Arial" panose="020B0604020202020204" pitchFamily="34" charset="0"/>
                <a:sym typeface="+mn-ea"/>
              </a:rPr>
              <a:t>2)输出轴总成</a:t>
            </a:r>
            <a:endParaRPr sz="32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　　输出轴与主减速器主动齿轮制成一体，其上相应地有主减速器主动锥齿轮、1—5 档从动齿轮和1、2 档同步器，3、4、5 档从动齿轮及1、2 档同步器与输出轴制成一体，1、2 档从动齿轮通过轴承支承在输出轴上。</a:t>
            </a: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en-US" altLang="zh-CN" sz="4000"/>
              <a:t>                   </a:t>
            </a:r>
            <a:r>
              <a:rPr lang="zh-CN" altLang="en-US" sz="4000" b="1">
                <a:ea typeface="宋体" panose="02010600030101010101" pitchFamily="2" charset="-122"/>
                <a:sym typeface="+mn-ea"/>
              </a:rPr>
              <a:t>手动变速器变速传动机构认知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3)倒档轴总成</a:t>
            </a:r>
            <a:endParaRPr sz="32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　　倒档齿轮轴安装于右壳体中。倒档齿轮与轴径向活动配合，轴向也是活动配合。</a:t>
            </a:r>
            <a:endParaRPr sz="3200" b="1" dirty="0">
              <a:latin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sz="3200" b="1" dirty="0">
                <a:latin typeface="Arial" panose="020B0604020202020204" pitchFamily="34" charset="0"/>
                <a:sym typeface="+mn-ea"/>
              </a:rPr>
              <a:t>　</a:t>
            </a:r>
            <a:endParaRPr sz="3200" b="1" dirty="0">
              <a:latin typeface="Arial" panose="020B0604020202020204" pitchFamily="34" charset="0"/>
              <a:sym typeface="+mn-ea"/>
            </a:endParaRPr>
          </a:p>
          <a:p>
            <a:pPr eaLnBrk="1" hangingPunct="1">
              <a:lnSpc>
                <a:spcPct val="105000"/>
              </a:lnSpc>
              <a:buNone/>
            </a:pP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pPr algn="ctr"/>
            <a:r>
              <a:rPr lang="en-US" altLang="zh-CN" sz="4000"/>
              <a:t>          </a:t>
            </a:r>
            <a:r>
              <a:rPr lang="zh-CN" altLang="en-US" sz="4000" b="1">
                <a:ea typeface="宋体" panose="02010600030101010101" pitchFamily="2" charset="-122"/>
                <a:sym typeface="+mn-ea"/>
              </a:rPr>
              <a:t>手动变速器变速传动机构认知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4)各档动力传递路线</a:t>
            </a:r>
            <a:endParaRPr sz="3200" b="1" dirty="0">
              <a:latin typeface="Arial" panose="020B0604020202020204" pitchFamily="34" charset="0"/>
              <a:sym typeface="+mn-ea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① 1 档</a:t>
            </a:r>
            <a:endParaRPr sz="32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　　1、2 档同步器的接合套向右移动动力传递路线为：输入轴→ 1 档主动齿轮→ 1 档从动齿轮→ 1、2 档同步器→输出轴。</a:t>
            </a: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en-US" altLang="zh-CN" sz="4000"/>
              <a:t>                  </a:t>
            </a:r>
            <a:r>
              <a:rPr lang="zh-CN" altLang="en-US" sz="4000" b="1">
                <a:ea typeface="宋体" panose="02010600030101010101" pitchFamily="2" charset="-122"/>
                <a:sym typeface="+mn-ea"/>
              </a:rPr>
              <a:t>手动变速器变速传动机构认知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 eaLnBrk="1" hangingPunct="1">
              <a:lnSpc>
                <a:spcPct val="105000"/>
              </a:lnSpc>
              <a:buNone/>
            </a:pPr>
            <a:r>
              <a:rPr sz="3200" b="1" dirty="0">
                <a:latin typeface="Arial" panose="020B0604020202020204" pitchFamily="34" charset="0"/>
                <a:sym typeface="+mn-ea"/>
              </a:rPr>
              <a:t>② 2 档</a:t>
            </a:r>
            <a:endParaRPr sz="3200" b="1" dirty="0">
              <a:latin typeface="Arial" panose="020B0604020202020204" pitchFamily="34" charset="0"/>
              <a:sym typeface="+mn-ea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1、2 档同步器的接合套向左移动</a:t>
            </a:r>
            <a:endParaRPr sz="32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　　动力传递路线为：输入轴→ 2 档主动齿轮→ 2 档从动齿轮→ 1、2 档同步器→输出轴。</a:t>
            </a: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8805" y="209550"/>
            <a:ext cx="10515600" cy="861060"/>
          </a:xfrm>
        </p:spPr>
        <p:txBody>
          <a:bodyPr/>
          <a:p>
            <a:r>
              <a:rPr lang="en-US" altLang="zh-CN" sz="4000"/>
              <a:t>                 </a:t>
            </a:r>
            <a:r>
              <a:rPr lang="zh-CN" altLang="en-US" sz="4000" b="1">
                <a:ea typeface="宋体" panose="02010600030101010101" pitchFamily="2" charset="-122"/>
                <a:sym typeface="+mn-ea"/>
              </a:rPr>
              <a:t>手动变速器变速传动机构认知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09570" name="Rectangle 2"/>
          <p:cNvSpPr>
            <a:spLocks noGrp="1"/>
          </p:cNvSpPr>
          <p:nvPr>
            <p:ph idx="1"/>
          </p:nvPr>
        </p:nvSpPr>
        <p:spPr>
          <a:xfrm>
            <a:off x="982345" y="1070610"/>
            <a:ext cx="10397490" cy="4114800"/>
          </a:xfrm>
        </p:spPr>
        <p:txBody>
          <a:bodyPr vert="horz" wrap="square" lIns="91440" tIns="45720" rIns="91440" bIns="45720" anchor="t">
            <a:noAutofit/>
          </a:bodyPr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　③ 3 档</a:t>
            </a:r>
            <a:endParaRPr sz="32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　　3、4 档同步器的接合套向右移动</a:t>
            </a:r>
            <a:endParaRPr sz="32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sz="3200" b="1" dirty="0">
                <a:latin typeface="Arial" panose="020B0604020202020204" pitchFamily="34" charset="0"/>
                <a:sym typeface="+mn-ea"/>
              </a:rPr>
              <a:t>　　动力传递路线为：输入轴→ 3、4 档同步器→ 3 档主动齿轮→ 3 档从动齿轮→输出轴。</a:t>
            </a: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sz="32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buNone/>
            </a:pP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nwersin">
      <a:majorFont>
        <a:latin typeface=""/>
        <a:ea typeface="华文新魏"/>
        <a:cs typeface=""/>
      </a:majorFont>
      <a:minorFont>
        <a:latin typeface="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2345</Words>
  <Application>WPS 演示</Application>
  <PresentationFormat>宽屏</PresentationFormat>
  <Paragraphs>156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Verdana</vt:lpstr>
      <vt:lpstr>楷体_GB2312</vt:lpstr>
      <vt:lpstr>华文新魏</vt:lpstr>
      <vt:lpstr>Segoe Print</vt:lpstr>
      <vt:lpstr>新宋体</vt:lpstr>
      <vt:lpstr>Arial Unicode MS</vt:lpstr>
      <vt:lpstr>Office 主题​​</vt:lpstr>
      <vt:lpstr>1_Office 主题​​</vt:lpstr>
      <vt:lpstr>PowerPoint 演示文稿</vt:lpstr>
      <vt:lpstr>                  手动变速器变速传动机构认知</vt:lpstr>
      <vt:lpstr>PowerPoint 演示文稿</vt:lpstr>
      <vt:lpstr>                  手动变速器变速传动机构认知</vt:lpstr>
      <vt:lpstr>                 手动变速器变速传动机构认知</vt:lpstr>
      <vt:lpstr>                   手动变速器变速传动机构认知</vt:lpstr>
      <vt:lpstr>          手动变速器变速传动机构认知</vt:lpstr>
      <vt:lpstr>                  手动变速器变速传动机构认知</vt:lpstr>
      <vt:lpstr>                 手动变速器变速传动机构认知</vt:lpstr>
      <vt:lpstr>                 手动变速器变速传动机构认知</vt:lpstr>
      <vt:lpstr>                 手动变速器变速传动机构认知</vt:lpstr>
      <vt:lpstr>                 手动变速器变速传动机构认知</vt:lpstr>
      <vt:lpstr>                手动变速器变速传动机构认知</vt:lpstr>
      <vt:lpstr>                 手动变速器变速传动机构认知</vt:lpstr>
      <vt:lpstr>               手动变速器变速传动机构认知</vt:lpstr>
      <vt:lpstr>               手动变速器变速传动机构认知</vt:lpstr>
      <vt:lpstr>PowerPoint 演示文稿</vt:lpstr>
      <vt:lpstr>               手动变速器变速传动机构认知</vt:lpstr>
      <vt:lpstr>               手动变速器变速传动机构认知</vt:lpstr>
      <vt:lpstr>               手动变速器变速传动机构认知</vt:lpstr>
      <vt:lpstr>              手动变速器变速传动机构认知</vt:lpstr>
      <vt:lpstr>              手动变速器变速传动机构认知</vt:lpstr>
      <vt:lpstr>                             作业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酷杏</cp:lastModifiedBy>
  <cp:revision>112</cp:revision>
  <dcterms:created xsi:type="dcterms:W3CDTF">2019-06-19T02:08:00Z</dcterms:created>
  <dcterms:modified xsi:type="dcterms:W3CDTF">2020-06-02T12:19:11Z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