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105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51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81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77771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0" y="1600200"/>
            <a:ext cx="38115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19638" y="1600200"/>
            <a:ext cx="38131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C18C7-CC22-498D-9DDC-CEB9246D66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63219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89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14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4694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85551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6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81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0138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30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3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0747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3272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3．饲料团块阻塞</a:t>
            </a:r>
            <a:r>
              <a:rPr lang="zh-CN" altLang="en-US" b="1" dirty="0"/>
              <a:t>  催吐排除异物或用胃管将阻塞物送入胃中。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(1)催吐</a:t>
            </a:r>
            <a:r>
              <a:rPr lang="zh-CN" altLang="en-US" b="1" dirty="0"/>
              <a:t>：皮下注射盐酸阿朴吗啡每千克体重0. 04~0. 08mg，或肌肉注射846 合剂每千克体重0. 04~0. 08mL。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(2)胃管推送法</a:t>
            </a:r>
            <a:r>
              <a:rPr lang="zh-CN" altLang="en-US" b="1" dirty="0"/>
              <a:t>：首先镇静或麻醉，然后应用植物油或液体石蜡10~20mL灌服以润滑食道，同时皮下注射3%硝酸毛果芸香碱3~20mg(犬)，插入胃管将阻塞物送入胃中。</a:t>
            </a:r>
          </a:p>
        </p:txBody>
      </p:sp>
    </p:spTree>
    <p:extLst>
      <p:ext uri="{BB962C8B-B14F-4D97-AF65-F5344CB8AC3E}">
        <p14:creationId xmlns:p14="http://schemas.microsoft.com/office/powerpoint/2010/main" val="182027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A1402"/>
                </a:solidFill>
              </a:rPr>
              <a:t>4．尖锐的或穿孔性的异物阻塞</a:t>
            </a:r>
            <a:r>
              <a:rPr lang="zh-CN" altLang="zh-CN" b="1" dirty="0"/>
              <a:t>   以手术为上策，切开食道还是切开胃，主要取决于阻塞物体的大小和位置。如果条件允许，可用食道内窥镜和异物钳将异物取出。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A1402"/>
                </a:solidFill>
              </a:rPr>
              <a:t>5．控制继发感染</a:t>
            </a:r>
            <a:r>
              <a:rPr lang="zh-CN" altLang="zh-CN" b="1" dirty="0"/>
              <a:t>  梗阻物排除后，选用有效的抗生素连续注射数日。同时补充营养和水分，如静脉注射糖盐水或行营养性灌肠，其后给予流质食物、逐渐恢复常食。</a:t>
            </a:r>
          </a:p>
        </p:txBody>
      </p:sp>
    </p:spTree>
    <p:extLst>
      <p:ext uri="{BB962C8B-B14F-4D97-AF65-F5344CB8AC3E}">
        <p14:creationId xmlns:p14="http://schemas.microsoft.com/office/powerpoint/2010/main" val="2476860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2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7770" y="1628800"/>
            <a:ext cx="6546598" cy="1183326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/>
              <a:t>食道梗阻</a:t>
            </a:r>
          </a:p>
        </p:txBody>
      </p:sp>
    </p:spTree>
    <p:extLst>
      <p:ext uri="{BB962C8B-B14F-4D97-AF65-F5344CB8AC3E}">
        <p14:creationId xmlns:p14="http://schemas.microsoft.com/office/powerpoint/2010/main" val="1532053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1412776"/>
            <a:ext cx="8280920" cy="50860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A1402"/>
                </a:solidFill>
              </a:rPr>
              <a:t>食道梗阻</a:t>
            </a:r>
            <a:r>
              <a:rPr lang="zh-CN" altLang="zh-CN" b="1" dirty="0"/>
              <a:t>是指粗大的食团或异物停滞于食道内，致使咽下障碍的一种疾病。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A1402"/>
                </a:solidFill>
              </a:rPr>
              <a:t>临床上以突然发病、流涎、呕吐或哽噎、咽下障碍为特征。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食道梗阻分为</a:t>
            </a:r>
            <a:r>
              <a:rPr lang="zh-CN" altLang="zh-CN" b="1" dirty="0">
                <a:solidFill>
                  <a:srgbClr val="0E0ED8"/>
                </a:solidFill>
              </a:rPr>
              <a:t>完全梗阻</a:t>
            </a:r>
            <a:r>
              <a:rPr lang="zh-CN" altLang="zh-CN" b="1" dirty="0"/>
              <a:t>和</a:t>
            </a:r>
            <a:r>
              <a:rPr lang="zh-CN" altLang="zh-CN" b="1" dirty="0">
                <a:solidFill>
                  <a:srgbClr val="0E0ED8"/>
                </a:solidFill>
              </a:rPr>
              <a:t>不完全梗阻</a:t>
            </a:r>
            <a:r>
              <a:rPr lang="zh-CN" altLang="zh-CN" b="1" dirty="0"/>
              <a:t>。多发生于</a:t>
            </a:r>
            <a:r>
              <a:rPr lang="zh-CN" altLang="zh-CN" b="1" dirty="0">
                <a:solidFill>
                  <a:srgbClr val="FA1402"/>
                </a:solidFill>
              </a:rPr>
              <a:t>食管的胸腔入口与心基底部之间</a:t>
            </a:r>
            <a:r>
              <a:rPr lang="zh-CN" altLang="zh-CN" b="1" dirty="0"/>
              <a:t>或</a:t>
            </a:r>
            <a:r>
              <a:rPr lang="zh-CN" altLang="zh-CN" b="1" dirty="0">
                <a:solidFill>
                  <a:srgbClr val="FA1402"/>
                </a:solidFill>
              </a:rPr>
              <a:t>心基底部与膈的食道裂孔之间</a:t>
            </a:r>
            <a:r>
              <a:rPr lang="zh-CN" altLang="zh-CN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犬的食道梗阻约比猫多6倍。</a:t>
            </a:r>
          </a:p>
        </p:txBody>
      </p:sp>
    </p:spTree>
    <p:extLst>
      <p:ext uri="{BB962C8B-B14F-4D97-AF65-F5344CB8AC3E}">
        <p14:creationId xmlns:p14="http://schemas.microsoft.com/office/powerpoint/2010/main" val="2428911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病因</a:t>
            </a:r>
            <a:endParaRPr lang="zh-CN" altLang="zh-CN" b="1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1、粗大的</a:t>
            </a:r>
            <a:r>
              <a:rPr lang="zh-CN" altLang="en-US" b="1" dirty="0">
                <a:solidFill>
                  <a:srgbClr val="FA1402"/>
                </a:solidFill>
              </a:rPr>
              <a:t>饲料团块</a:t>
            </a:r>
            <a:r>
              <a:rPr lang="zh-CN" altLang="en-US" b="1" dirty="0"/>
              <a:t>(骨块、软骨块、肉块、鱼刺)、混于饲料中的</a:t>
            </a:r>
            <a:r>
              <a:rPr lang="zh-CN" altLang="en-US" b="1" dirty="0">
                <a:solidFill>
                  <a:srgbClr val="FA1402"/>
                </a:solidFill>
              </a:rPr>
              <a:t>异物</a:t>
            </a:r>
            <a:r>
              <a:rPr lang="zh-CN" altLang="en-US" b="1" dirty="0"/>
              <a:t>(铁丝、针、鱼钩等)及由于嬉戏而误咽的</a:t>
            </a:r>
            <a:r>
              <a:rPr lang="zh-CN" altLang="en-US" b="1" dirty="0">
                <a:solidFill>
                  <a:srgbClr val="FA1402"/>
                </a:solidFill>
              </a:rPr>
              <a:t>物品</a:t>
            </a:r>
            <a:r>
              <a:rPr lang="zh-CN" altLang="en-US" b="1" dirty="0"/>
              <a:t>(手套、木球、玩具等)都可使食管发生阻塞。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2、</a:t>
            </a:r>
            <a:r>
              <a:rPr lang="zh-CN" altLang="en-US" b="1" dirty="0">
                <a:solidFill>
                  <a:srgbClr val="FA1402"/>
                </a:solidFill>
              </a:rPr>
              <a:t>饥饿</a:t>
            </a:r>
            <a:r>
              <a:rPr lang="zh-CN" altLang="en-US" b="1" dirty="0"/>
              <a:t>过甚，</a:t>
            </a:r>
            <a:r>
              <a:rPr lang="zh-CN" altLang="en-US" b="1" dirty="0">
                <a:solidFill>
                  <a:srgbClr val="FA1402"/>
                </a:solidFill>
              </a:rPr>
              <a:t>采食</a:t>
            </a:r>
            <a:r>
              <a:rPr lang="zh-CN" altLang="en-US" b="1" dirty="0"/>
              <a:t>过急 (成群争食)，或采食中受到惊恐而突然</a:t>
            </a:r>
            <a:r>
              <a:rPr lang="zh-CN" altLang="en-US" b="1" dirty="0">
                <a:solidFill>
                  <a:srgbClr val="FA1402"/>
                </a:solidFill>
              </a:rPr>
              <a:t>扬头吞咽</a:t>
            </a:r>
            <a:r>
              <a:rPr lang="zh-CN" altLang="en-US" b="1" dirty="0"/>
              <a:t>，或</a:t>
            </a:r>
            <a:r>
              <a:rPr lang="zh-CN" altLang="en-US" b="1" dirty="0">
                <a:solidFill>
                  <a:srgbClr val="FA1402"/>
                </a:solidFill>
              </a:rPr>
              <a:t>呕吐</a:t>
            </a:r>
            <a:r>
              <a:rPr lang="zh-CN" altLang="en-US" b="1" dirty="0"/>
              <a:t>过程中从胃内返逆食物进入食道后突然滞留是发生本病的常见诱因。</a:t>
            </a:r>
          </a:p>
        </p:txBody>
      </p:sp>
    </p:spTree>
    <p:extLst>
      <p:ext uri="{BB962C8B-B14F-4D97-AF65-F5344CB8AC3E}">
        <p14:creationId xmlns:p14="http://schemas.microsoft.com/office/powerpoint/2010/main" val="1176155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 </a:t>
            </a:r>
            <a:r>
              <a:rPr lang="zh-CN" altLang="zh-CN" b="1" dirty="0" smtClean="0"/>
              <a:t>症状</a:t>
            </a:r>
            <a:endParaRPr lang="zh-CN" altLang="zh-CN" b="1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 </a:t>
            </a:r>
            <a:r>
              <a:rPr lang="zh-CN" altLang="en-US" b="1" dirty="0">
                <a:solidFill>
                  <a:srgbClr val="FA1402"/>
                </a:solidFill>
              </a:rPr>
              <a:t>1．不完全梗阻</a:t>
            </a:r>
            <a:r>
              <a:rPr lang="zh-CN" altLang="en-US" b="1" dirty="0"/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动物有不太明显的骚动不安、呕吐和哽噎动作。摄食缓慢，拒食大块的食物 (肉块、骨头)，吞咽小心，有疼痛表现。仅能使液体食物通过食道入胃，而固体食物停滞于食道内或逆呕出来。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7321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 </a:t>
            </a:r>
            <a:r>
              <a:rPr lang="zh-CN" altLang="zh-CN" b="1" dirty="0" smtClean="0"/>
              <a:t>症状</a:t>
            </a:r>
            <a:endParaRPr lang="zh-CN" altLang="zh-CN" b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2．完全梗阻及尖锐异物或穿孔性异物引起的阻塞</a:t>
            </a:r>
            <a:r>
              <a:rPr lang="zh-CN" altLang="en-US" b="1" dirty="0"/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患病动物突然停止采食，高度不安，头颈伸直，大量流涎，不断作哽噎或呕吐动作，吐出大量带泡沫的黏液和血性分泌物，常用后肢搔抓颈部。动物表现极度痛苦，或发生阵咳，甚至窒息。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尖锐异物或穿孔性异物易引起食道坏死或穿孔而伴发局部脓肿、胸膜炎、脓胸等，多取死亡转归。</a:t>
            </a:r>
          </a:p>
        </p:txBody>
      </p:sp>
    </p:spTree>
    <p:extLst>
      <p:ext uri="{BB962C8B-B14F-4D97-AF65-F5344CB8AC3E}">
        <p14:creationId xmlns:p14="http://schemas.microsoft.com/office/powerpoint/2010/main" val="458135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诊断</a:t>
            </a:r>
            <a:endParaRPr lang="zh-CN" altLang="zh-CN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b="1" dirty="0"/>
              <a:t>根据</a:t>
            </a:r>
            <a:r>
              <a:rPr lang="zh-CN" altLang="zh-CN" b="1" dirty="0">
                <a:solidFill>
                  <a:srgbClr val="FA1402"/>
                </a:solidFill>
              </a:rPr>
              <a:t>病史</a:t>
            </a:r>
            <a:r>
              <a:rPr lang="zh-CN" altLang="zh-CN" b="1" dirty="0"/>
              <a:t>和</a:t>
            </a:r>
            <a:r>
              <a:rPr lang="zh-CN" altLang="zh-CN" b="1" dirty="0">
                <a:solidFill>
                  <a:srgbClr val="FA1402"/>
                </a:solidFill>
              </a:rPr>
              <a:t>特征性临床症状 </a:t>
            </a:r>
            <a:r>
              <a:rPr lang="zh-CN" altLang="zh-CN" b="1" dirty="0"/>
              <a:t>(多为进食时突发吞咽困难、流涎、哽噎或呕吐等)，以及胃管插至梗塞部位不能前进等容易作出诊断。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有条件的可做</a:t>
            </a:r>
            <a:r>
              <a:rPr lang="zh-CN" altLang="zh-CN" b="1" dirty="0">
                <a:solidFill>
                  <a:srgbClr val="FA1402"/>
                </a:solidFill>
              </a:rPr>
              <a:t>X线检查</a:t>
            </a:r>
            <a:r>
              <a:rPr lang="zh-CN" altLang="zh-CN" b="1" dirty="0"/>
              <a:t>或</a:t>
            </a:r>
            <a:r>
              <a:rPr lang="zh-CN" altLang="zh-CN" b="1" dirty="0">
                <a:solidFill>
                  <a:srgbClr val="FA1402"/>
                </a:solidFill>
              </a:rPr>
              <a:t>食道内窥镜检查</a:t>
            </a:r>
            <a:r>
              <a:rPr lang="zh-CN" altLang="zh-CN" b="1" dirty="0"/>
              <a:t>以确定异物的位置和性质及食道损伤程度。</a:t>
            </a:r>
          </a:p>
        </p:txBody>
      </p:sp>
    </p:spTree>
    <p:extLst>
      <p:ext uri="{BB962C8B-B14F-4D97-AF65-F5344CB8AC3E}">
        <p14:creationId xmlns:p14="http://schemas.microsoft.com/office/powerpoint/2010/main" val="2476650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 smtClean="0"/>
              <a:t>诊断</a:t>
            </a:r>
            <a:endParaRPr lang="zh-CN" altLang="zh-CN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688" y="1556792"/>
            <a:ext cx="4968402" cy="50267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15064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/>
              <a:t>治疗</a:t>
            </a:r>
            <a:endParaRPr lang="zh-CN" altLang="zh-CN" b="1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03232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 治疗原则</a:t>
            </a:r>
            <a:r>
              <a:rPr lang="zh-CN" altLang="en-US" b="1" dirty="0"/>
              <a:t>：除去食管内梗塞物及对症治疗。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 临床上应根据阻塞物的种类采取不同的措施。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1．上段食道阻塞</a:t>
            </a:r>
            <a:r>
              <a:rPr lang="zh-CN" altLang="en-US" b="1" dirty="0"/>
              <a:t>  动物麻醉后，用钳子钳住异物小心取出，亦可用食道内窥镜和异物钳将异物取出。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A1402"/>
                </a:solidFill>
              </a:rPr>
              <a:t>2．坚硬难消化异物阻塞</a:t>
            </a:r>
            <a:r>
              <a:rPr lang="zh-CN" altLang="en-US" b="1" dirty="0"/>
              <a:t>  以催吐 (非尖锐异物阻塞)或手术取出梗塞物为上策，因异物入胃后易引起肠梗阻。</a:t>
            </a:r>
          </a:p>
        </p:txBody>
      </p:sp>
    </p:spTree>
    <p:extLst>
      <p:ext uri="{BB962C8B-B14F-4D97-AF65-F5344CB8AC3E}">
        <p14:creationId xmlns:p14="http://schemas.microsoft.com/office/powerpoint/2010/main" val="31423022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Microsoft Office PowerPoint</Application>
  <PresentationFormat>全屏显示(4:3)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项目四 犬猫常见内科疾病的防治</vt:lpstr>
      <vt:lpstr>食道梗阻</vt:lpstr>
      <vt:lpstr>PowerPoint 演示文稿</vt:lpstr>
      <vt:lpstr>病因</vt:lpstr>
      <vt:lpstr> 症状</vt:lpstr>
      <vt:lpstr> 症状</vt:lpstr>
      <vt:lpstr>诊断</vt:lpstr>
      <vt:lpstr>诊断</vt:lpstr>
      <vt:lpstr>治疗</vt:lpstr>
      <vt:lpstr>治疗</vt:lpstr>
      <vt:lpstr>治疗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2021-01-28T05:11:59Z</dcterms:created>
  <dcterms:modified xsi:type="dcterms:W3CDTF">2021-01-28T05:12:41Z</dcterms:modified>
</cp:coreProperties>
</file>